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80" r:id="rId4"/>
    <p:sldId id="268" r:id="rId5"/>
    <p:sldId id="281" r:id="rId6"/>
    <p:sldId id="282" r:id="rId7"/>
    <p:sldId id="283" r:id="rId8"/>
    <p:sldId id="28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8094"/>
    <a:srgbClr val="5FC3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42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70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84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957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28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237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517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6602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93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54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52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C3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62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="" xmlns:a16="http://schemas.microsoft.com/office/drawing/2014/main" id="{1DB7C82F-AB7E-4F0C-B829-FA1B9C4151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 panose="020E0502030303020204" pitchFamily="34" charset="0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F55FFF17-D3D5-4F58-BA56-54EA901CE0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 panose="020E0502030303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673" y="1409700"/>
            <a:ext cx="4152900" cy="2809875"/>
          </a:xfrm>
        </p:spPr>
        <p:txBody>
          <a:bodyPr anchor="b">
            <a:normAutofit/>
          </a:bodyPr>
          <a:lstStyle/>
          <a:p>
            <a:pPr algn="l"/>
            <a:r>
              <a:rPr lang="hu-HU" sz="5400">
                <a:solidFill>
                  <a:schemeClr val="bg1">
                    <a:lumMod val="85000"/>
                    <a:lumOff val="15000"/>
                  </a:schemeClr>
                </a:solidFill>
                <a:latin typeface="Candara" panose="020E0502030303020204" pitchFamily="34" charset="0"/>
              </a:rPr>
              <a:t>Hány? Hányas? Hányadik?</a:t>
            </a:r>
            <a:endParaRPr lang="tr-TR" sz="5400">
              <a:solidFill>
                <a:schemeClr val="bg1">
                  <a:lumMod val="85000"/>
                  <a:lumOff val="15000"/>
                </a:schemeClr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731012"/>
              </p:ext>
            </p:extLst>
          </p:nvPr>
        </p:nvGraphicFramePr>
        <p:xfrm>
          <a:off x="6358477" y="2424984"/>
          <a:ext cx="5061859" cy="310495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209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329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07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>
                          <a:latin typeface="Candara" panose="020E0502030303020204" pitchFamily="34" charset="0"/>
                        </a:rPr>
                        <a:t>Hány?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Hányadik?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Hányas?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5560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>
                          <a:latin typeface="Candara" panose="020E0502030303020204" pitchFamily="34" charset="0"/>
                        </a:rPr>
                        <a:t>egy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>
                          <a:latin typeface="Candara" panose="020E0502030303020204" pitchFamily="34" charset="0"/>
                        </a:rPr>
                        <a:t>első (!)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>
                          <a:latin typeface="Candara" panose="020E0502030303020204" pitchFamily="34" charset="0"/>
                        </a:rPr>
                        <a:t>egyes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5560"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kettő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>
                          <a:latin typeface="Candara" panose="020E0502030303020204" pitchFamily="34" charset="0"/>
                        </a:rPr>
                        <a:t>második (!)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>
                          <a:latin typeface="Candara" panose="020E0502030303020204" pitchFamily="34" charset="0"/>
                        </a:rPr>
                        <a:t>kettes</a:t>
                      </a:r>
                      <a:r>
                        <a:rPr lang="hu-HU" sz="2000" baseline="0" dirty="0"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hu-HU" sz="2000" dirty="0">
                          <a:latin typeface="Candara" panose="020E0502030303020204" pitchFamily="34" charset="0"/>
                        </a:rPr>
                        <a:t>(!)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55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>
                          <a:latin typeface="Candara" panose="020E0502030303020204" pitchFamily="34" charset="0"/>
                        </a:rPr>
                        <a:t>három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harmadik (!)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>
                          <a:latin typeface="Candara" panose="020E0502030303020204" pitchFamily="34" charset="0"/>
                        </a:rPr>
                        <a:t>hármas (!)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5259"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négy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>
                          <a:latin typeface="Candara" panose="020E0502030303020204" pitchFamily="34" charset="0"/>
                        </a:rPr>
                        <a:t>negyedik (!)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>
                          <a:latin typeface="Candara" panose="020E0502030303020204" pitchFamily="34" charset="0"/>
                        </a:rPr>
                        <a:t>négyes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5560"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öt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ötödik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>
                          <a:latin typeface="Candara" panose="020E0502030303020204" pitchFamily="34" charset="0"/>
                        </a:rPr>
                        <a:t>ötös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5560"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hat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hatodik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>
                          <a:latin typeface="Candara" panose="020E0502030303020204" pitchFamily="34" charset="0"/>
                        </a:rPr>
                        <a:t>hatos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104200" marR="104200" marT="52100" marB="52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0909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7">
            <a:extLst>
              <a:ext uri="{FF2B5EF4-FFF2-40B4-BE49-F238E27FC236}">
                <a16:creationId xmlns="" xmlns:a16="http://schemas.microsoft.com/office/drawing/2014/main" id="{1DB7C82F-AB7E-4F0C-B829-FA1B9C4151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 flipV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 panose="020E0502030303020204" pitchFamily="34" charset="0"/>
            </a:endParaRPr>
          </a:p>
        </p:txBody>
      </p:sp>
      <p:sp>
        <p:nvSpPr>
          <p:cNvPr id="13" name="Freeform: Shape 9">
            <a:extLst>
              <a:ext uri="{FF2B5EF4-FFF2-40B4-BE49-F238E27FC236}">
                <a16:creationId xmlns="" xmlns:a16="http://schemas.microsoft.com/office/drawing/2014/main" id="{F55FFF17-D3D5-4F58-BA56-54EA901CE0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V="1"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 panose="020E0502030303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673" y="3364992"/>
            <a:ext cx="4224528" cy="2688336"/>
          </a:xfrm>
        </p:spPr>
        <p:txBody>
          <a:bodyPr anchor="t">
            <a:normAutofit/>
          </a:bodyPr>
          <a:lstStyle/>
          <a:p>
            <a:pPr algn="l"/>
            <a:r>
              <a:rPr lang="hu-HU" sz="5400">
                <a:solidFill>
                  <a:schemeClr val="bg1">
                    <a:lumMod val="85000"/>
                    <a:lumOff val="15000"/>
                  </a:schemeClr>
                </a:solidFill>
                <a:latin typeface="Candara" panose="020E0502030303020204" pitchFamily="34" charset="0"/>
              </a:rPr>
              <a:t>Hány? Hányas? Hányadik?</a:t>
            </a:r>
            <a:endParaRPr lang="tr-TR" sz="5400">
              <a:solidFill>
                <a:schemeClr val="bg1">
                  <a:lumMod val="85000"/>
                  <a:lumOff val="15000"/>
                </a:schemeClr>
              </a:solidFill>
              <a:latin typeface="Candara" panose="020E0502030303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460467"/>
              </p:ext>
            </p:extLst>
          </p:nvPr>
        </p:nvGraphicFramePr>
        <p:xfrm>
          <a:off x="6428935" y="2194559"/>
          <a:ext cx="5610381" cy="31908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748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3158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039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85313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>
                          <a:latin typeface="Candara" panose="020E0502030303020204" pitchFamily="34" charset="0"/>
                        </a:rPr>
                        <a:t>Hány?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Hányadik?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Hányas?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8467"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tíz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>
                          <a:latin typeface="Candara" panose="020E0502030303020204" pitchFamily="34" charset="0"/>
                        </a:rPr>
                        <a:t>tizedik (!)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>
                          <a:latin typeface="Candara" panose="020E0502030303020204" pitchFamily="34" charset="0"/>
                        </a:rPr>
                        <a:t>tízes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8467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>
                          <a:latin typeface="Candara" panose="020E0502030303020204" pitchFamily="34" charset="0"/>
                        </a:rPr>
                        <a:t>tizenegy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>
                          <a:latin typeface="Candara" panose="020E0502030303020204" pitchFamily="34" charset="0"/>
                        </a:rPr>
                        <a:t>tizenegyedik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>
                          <a:latin typeface="Candara" panose="020E0502030303020204" pitchFamily="34" charset="0"/>
                        </a:rPr>
                        <a:t>tizenegyes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84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>
                          <a:latin typeface="Candara" panose="020E0502030303020204" pitchFamily="34" charset="0"/>
                        </a:rPr>
                        <a:t>tizenkettő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tizenkettedik (!)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>
                          <a:latin typeface="Candara" panose="020E0502030303020204" pitchFamily="34" charset="0"/>
                        </a:rPr>
                        <a:t>tizenkettes (!)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03785"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tizenhárom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>
                          <a:latin typeface="Candara" panose="020E0502030303020204" pitchFamily="34" charset="0"/>
                        </a:rPr>
                        <a:t>tizenharmadik (!)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>
                          <a:latin typeface="Candara" panose="020E0502030303020204" pitchFamily="34" charset="0"/>
                        </a:rPr>
                        <a:t>tizenhármas (!)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8467"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száz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századik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százas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8467">
                <a:tc>
                  <a:txBody>
                    <a:bodyPr/>
                    <a:lstStyle/>
                    <a:p>
                      <a:pPr algn="ctr"/>
                      <a:r>
                        <a:rPr lang="hu-HU" sz="2000">
                          <a:latin typeface="Candara" panose="020E0502030303020204" pitchFamily="34" charset="0"/>
                        </a:rPr>
                        <a:t>ezer</a:t>
                      </a:r>
                      <a:endParaRPr lang="tr-TR" sz="200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>
                          <a:latin typeface="Candara" panose="020E0502030303020204" pitchFamily="34" charset="0"/>
                        </a:rPr>
                        <a:t>ezredik (!)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>
                          <a:latin typeface="Candara" panose="020E0502030303020204" pitchFamily="34" charset="0"/>
                        </a:rPr>
                        <a:t>ezres (!)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8635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C3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="" xmlns:a16="http://schemas.microsoft.com/office/drawing/2014/main" id="{D4771268-CB57-404A-9271-370EB28F60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Hányadik?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045502"/>
              </p:ext>
            </p:extLst>
          </p:nvPr>
        </p:nvGraphicFramePr>
        <p:xfrm>
          <a:off x="4527804" y="1692901"/>
          <a:ext cx="7514141" cy="3095985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775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9366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35257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!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első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4452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-odik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második, hatodik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7377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-adik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harmadik, nyolcadik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047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-edik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negyedik, hetedik, kilencedik, tizedik, tizenkettedik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4191">
                <a:tc>
                  <a:txBody>
                    <a:bodyPr/>
                    <a:lstStyle/>
                    <a:p>
                      <a:pPr algn="ctr"/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-ödik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latin typeface="Candara" panose="020E0502030303020204" pitchFamily="34" charset="0"/>
                        </a:rPr>
                        <a:t>ötödik</a:t>
                      </a:r>
                      <a:endParaRPr lang="tr-TR" sz="2000" dirty="0">
                        <a:latin typeface="Candara" panose="020E0502030303020204" pitchFamily="34" charset="0"/>
                      </a:endParaRPr>
                    </a:p>
                  </a:txBody>
                  <a:tcPr marL="89900" marR="89900" marT="44950" marB="449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98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9577" y="1004551"/>
            <a:ext cx="7186412" cy="5357611"/>
          </a:xfrm>
        </p:spPr>
        <p:txBody>
          <a:bodyPr>
            <a:normAutofit fontScale="90000"/>
          </a:bodyPr>
          <a:lstStyle/>
          <a:p>
            <a:r>
              <a:rPr lang="hu-HU" dirty="0"/>
              <a:t>A földszinten a hölgy virágot locsol.</a:t>
            </a:r>
            <a:br>
              <a:rPr lang="hu-HU" dirty="0"/>
            </a:br>
            <a:r>
              <a:rPr lang="hu-HU" dirty="0"/>
              <a:t>Az </a:t>
            </a:r>
            <a:r>
              <a:rPr lang="hu-HU" b="1" dirty="0">
                <a:solidFill>
                  <a:schemeClr val="accent5">
                    <a:lumMod val="75000"/>
                  </a:schemeClr>
                </a:solidFill>
              </a:rPr>
              <a:t>első</a:t>
            </a:r>
            <a:r>
              <a:rPr lang="hu-HU" dirty="0"/>
              <a:t> emeleten egy lány és két kutya van.</a:t>
            </a:r>
            <a:br>
              <a:rPr lang="hu-HU" dirty="0"/>
            </a:br>
            <a:r>
              <a:rPr lang="hu-HU" dirty="0"/>
              <a:t>A </a:t>
            </a:r>
            <a:r>
              <a:rPr lang="hu-HU" b="1" dirty="0">
                <a:solidFill>
                  <a:schemeClr val="accent5">
                    <a:lumMod val="75000"/>
                  </a:schemeClr>
                </a:solidFill>
              </a:rPr>
              <a:t>második</a:t>
            </a:r>
            <a:r>
              <a:rPr lang="hu-HU" dirty="0"/>
              <a:t> emeleten egy szomorú fiú takarít.</a:t>
            </a:r>
            <a:br>
              <a:rPr lang="hu-HU" dirty="0"/>
            </a:br>
            <a:endParaRPr lang="tr-T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090281" y="3633641"/>
            <a:ext cx="6451408" cy="19749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u-HU" dirty="0"/>
          </a:p>
        </p:txBody>
      </p:sp>
      <p:pic>
        <p:nvPicPr>
          <p:cNvPr id="1026" name="Picture 2" descr="Kids feeding pets watering plants and cleaning rooms 3 horizontal retro cartoon banners set isolated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4549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9B41A670-B0AC-44F7-87BE-2756D1B1DD8A}"/>
              </a:ext>
            </a:extLst>
          </p:cNvPr>
          <p:cNvSpPr/>
          <p:nvPr/>
        </p:nvSpPr>
        <p:spPr>
          <a:xfrm>
            <a:off x="10723136" y="6550223"/>
            <a:ext cx="14688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1C8094"/>
                </a:solidFill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134805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073" y="2384256"/>
            <a:ext cx="6302326" cy="2355299"/>
          </a:xfrm>
        </p:spPr>
        <p:txBody>
          <a:bodyPr anchor="t">
            <a:noAutofit/>
          </a:bodyPr>
          <a:lstStyle/>
          <a:p>
            <a:pPr algn="l"/>
            <a:r>
              <a:rPr lang="hu-HU" sz="3000" dirty="0"/>
              <a:t>A hétfő </a:t>
            </a:r>
            <a:r>
              <a:rPr lang="hu-HU" sz="3000" u="sng" dirty="0"/>
              <a:t>az</a:t>
            </a:r>
            <a:r>
              <a:rPr lang="hu-HU" sz="3000" dirty="0"/>
              <a:t> </a:t>
            </a:r>
            <a:r>
              <a:rPr lang="hu-HU" sz="3000" dirty="0">
                <a:solidFill>
                  <a:schemeClr val="accent5">
                    <a:lumMod val="75000"/>
                  </a:schemeClr>
                </a:solidFill>
              </a:rPr>
              <a:t>első</a:t>
            </a:r>
            <a:r>
              <a:rPr lang="hu-HU" sz="3000" dirty="0"/>
              <a:t> nap a héten.</a:t>
            </a:r>
            <a:br>
              <a:rPr lang="hu-HU" sz="3000" dirty="0"/>
            </a:br>
            <a:r>
              <a:rPr lang="hu-HU" sz="3000" dirty="0"/>
              <a:t>A kedd </a:t>
            </a:r>
            <a:r>
              <a:rPr lang="hu-HU" sz="3000" u="sng" dirty="0"/>
              <a:t>a</a:t>
            </a:r>
            <a:r>
              <a:rPr lang="hu-HU" sz="3000" dirty="0"/>
              <a:t> </a:t>
            </a:r>
            <a:r>
              <a:rPr lang="hu-HU" sz="3000" dirty="0">
                <a:solidFill>
                  <a:schemeClr val="accent5">
                    <a:lumMod val="75000"/>
                  </a:schemeClr>
                </a:solidFill>
              </a:rPr>
              <a:t>második</a:t>
            </a:r>
            <a:r>
              <a:rPr lang="hu-HU" sz="3000" dirty="0"/>
              <a:t> nap a héten.</a:t>
            </a:r>
            <a:br>
              <a:rPr lang="hu-HU" sz="3000" dirty="0"/>
            </a:br>
            <a:r>
              <a:rPr lang="hu-HU" sz="3000" dirty="0"/>
              <a:t>A szerda </a:t>
            </a:r>
            <a:r>
              <a:rPr lang="hu-HU" sz="3000" u="sng" dirty="0"/>
              <a:t>a</a:t>
            </a:r>
            <a:r>
              <a:rPr lang="hu-HU" sz="3000" dirty="0"/>
              <a:t> </a:t>
            </a:r>
            <a:r>
              <a:rPr lang="hu-HU" sz="3000" dirty="0">
                <a:solidFill>
                  <a:schemeClr val="accent5">
                    <a:lumMod val="75000"/>
                  </a:schemeClr>
                </a:solidFill>
              </a:rPr>
              <a:t>harmadik</a:t>
            </a:r>
            <a:r>
              <a:rPr lang="hu-HU" sz="3000" dirty="0"/>
              <a:t> nap a héten.</a:t>
            </a:r>
            <a:br>
              <a:rPr lang="hu-HU" sz="3000" dirty="0"/>
            </a:br>
            <a:r>
              <a:rPr lang="hu-HU" sz="3000" dirty="0"/>
              <a:t>A vasárnap az utolsó (!) nap a héten.</a:t>
            </a:r>
            <a:br>
              <a:rPr lang="hu-HU" sz="3000" dirty="0"/>
            </a:br>
            <a:endParaRPr lang="tr-TR" sz="3000" dirty="0"/>
          </a:p>
        </p:txBody>
      </p:sp>
      <p:sp>
        <p:nvSpPr>
          <p:cNvPr id="135" name="Freeform: Shape 134">
            <a:extLst>
              <a:ext uri="{FF2B5EF4-FFF2-40B4-BE49-F238E27FC236}">
                <a16:creationId xmlns="" xmlns:a16="http://schemas.microsoft.com/office/drawing/2014/main" id="{BCC55ACC-A2F6-403C-A3A4-D59B3734D4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Hand with pen mark calendar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54"/>
          <a:stretch/>
        </p:blipFill>
        <p:spPr bwMode="auto">
          <a:xfrm>
            <a:off x="6021086" y="544777"/>
            <a:ext cx="6170914" cy="6313225"/>
          </a:xfrm>
          <a:custGeom>
            <a:avLst/>
            <a:gdLst/>
            <a:ahLst/>
            <a:cxnLst/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090281" y="3633641"/>
            <a:ext cx="6451408" cy="19749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u-HU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9B41A670-B0AC-44F7-87BE-2756D1B1DD8A}"/>
              </a:ext>
            </a:extLst>
          </p:cNvPr>
          <p:cNvSpPr/>
          <p:nvPr/>
        </p:nvSpPr>
        <p:spPr>
          <a:xfrm>
            <a:off x="5695967" y="6622074"/>
            <a:ext cx="14688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1C8094"/>
                </a:solidFill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35054100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C3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Down Arrow 7">
            <a:extLst>
              <a:ext uri="{FF2B5EF4-FFF2-40B4-BE49-F238E27FC236}">
                <a16:creationId xmlns="" xmlns:a16="http://schemas.microsoft.com/office/drawing/2014/main" id="{D4771268-CB57-404A-9271-370EB28F609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 err="1">
                <a:solidFill>
                  <a:srgbClr val="FFFFFF"/>
                </a:solidFill>
                <a:latin typeface="Candara" panose="020E0502030303020204" pitchFamily="34" charset="0"/>
              </a:rPr>
              <a:t>Ötös</a:t>
            </a:r>
            <a:r>
              <a:rPr lang="en-US" kern="1200" dirty="0">
                <a:solidFill>
                  <a:srgbClr val="FFFFFF"/>
                </a:solidFill>
                <a:latin typeface="Candara" panose="020E0502030303020204" pitchFamily="34" charset="0"/>
              </a:rPr>
              <a:t>!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 descr="Backgammon board and dice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17" r="25289"/>
          <a:stretch/>
        </p:blipFill>
        <p:spPr bwMode="auto">
          <a:xfrm>
            <a:off x="5767754" y="-1357"/>
            <a:ext cx="6424246" cy="6859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090281" y="3633641"/>
            <a:ext cx="6451408" cy="19749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u-HU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8CE6A85-8399-4D99-805F-20DFB04876A0}"/>
              </a:ext>
            </a:extLst>
          </p:cNvPr>
          <p:cNvSpPr/>
          <p:nvPr/>
        </p:nvSpPr>
        <p:spPr>
          <a:xfrm>
            <a:off x="10723136" y="6550223"/>
            <a:ext cx="14688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387731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C3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6892" y="2857830"/>
            <a:ext cx="5319433" cy="1026753"/>
          </a:xfrm>
        </p:spPr>
        <p:txBody>
          <a:bodyPr anchor="t">
            <a:normAutofit/>
          </a:bodyPr>
          <a:lstStyle/>
          <a:p>
            <a:pPr algn="l"/>
            <a:r>
              <a:rPr lang="hu-HU" sz="4800" dirty="0">
                <a:latin typeface="Candara" panose="020E0502030303020204" pitchFamily="34" charset="0"/>
              </a:rPr>
              <a:t>Ez a 404-es szoba</a:t>
            </a:r>
            <a:r>
              <a:rPr lang="hu-HU" sz="4800" dirty="0" smtClean="0">
                <a:latin typeface="Candara" panose="020E0502030303020204" pitchFamily="34" charset="0"/>
              </a:rPr>
              <a:t>.</a:t>
            </a:r>
            <a:endParaRPr lang="tr-TR" sz="4800" dirty="0">
              <a:latin typeface="Candara" panose="020E0502030303020204" pitchFamily="34" charset="0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="" xmlns:a16="http://schemas.microsoft.com/office/drawing/2014/main" id="{2C6334C2-F73F-4B3B-A626-DD5F69DF6E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V="1">
            <a:off x="0" y="0"/>
            <a:ext cx="5389868" cy="6374535"/>
          </a:xfrm>
          <a:custGeom>
            <a:avLst/>
            <a:gdLst>
              <a:gd name="connsiteX0" fmla="*/ 620377 w 5389868"/>
              <a:gd name="connsiteY0" fmla="*/ 6374535 h 6374535"/>
              <a:gd name="connsiteX1" fmla="*/ 3459520 w 5389868"/>
              <a:gd name="connsiteY1" fmla="*/ 6374535 h 6374535"/>
              <a:gd name="connsiteX2" fmla="*/ 3638761 w 5389868"/>
              <a:gd name="connsiteY2" fmla="*/ 6288190 h 6374535"/>
              <a:gd name="connsiteX3" fmla="*/ 5389868 w 5389868"/>
              <a:gd name="connsiteY3" fmla="*/ 3346018 h 6374535"/>
              <a:gd name="connsiteX4" fmla="*/ 2043850 w 5389868"/>
              <a:gd name="connsiteY4" fmla="*/ 0 h 6374535"/>
              <a:gd name="connsiteX5" fmla="*/ 139826 w 5389868"/>
              <a:gd name="connsiteY5" fmla="*/ 594192 h 6374535"/>
              <a:gd name="connsiteX6" fmla="*/ 0 w 5389868"/>
              <a:gd name="connsiteY6" fmla="*/ 700065 h 6374535"/>
              <a:gd name="connsiteX7" fmla="*/ 0 w 5389868"/>
              <a:gd name="connsiteY7" fmla="*/ 5991971 h 6374535"/>
              <a:gd name="connsiteX8" fmla="*/ 139827 w 5389868"/>
              <a:gd name="connsiteY8" fmla="*/ 6097845 h 6374535"/>
              <a:gd name="connsiteX9" fmla="*/ 378347 w 5389868"/>
              <a:gd name="connsiteY9" fmla="*/ 6248727 h 6374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89868" h="6374535">
                <a:moveTo>
                  <a:pt x="620377" y="6374535"/>
                </a:moveTo>
                <a:lnTo>
                  <a:pt x="3459520" y="6374535"/>
                </a:lnTo>
                <a:lnTo>
                  <a:pt x="3638761" y="6288190"/>
                </a:lnTo>
                <a:cubicBezTo>
                  <a:pt x="4681799" y="5721578"/>
                  <a:pt x="5389868" y="4616487"/>
                  <a:pt x="5389868" y="3346018"/>
                </a:cubicBezTo>
                <a:cubicBezTo>
                  <a:pt x="5389868" y="1498063"/>
                  <a:pt x="3891805" y="0"/>
                  <a:pt x="2043850" y="0"/>
                </a:cubicBezTo>
                <a:cubicBezTo>
                  <a:pt x="1336430" y="0"/>
                  <a:pt x="680285" y="219535"/>
                  <a:pt x="139826" y="594192"/>
                </a:cubicBezTo>
                <a:lnTo>
                  <a:pt x="0" y="700065"/>
                </a:lnTo>
                <a:lnTo>
                  <a:pt x="0" y="5991971"/>
                </a:lnTo>
                <a:lnTo>
                  <a:pt x="139827" y="6097845"/>
                </a:lnTo>
                <a:cubicBezTo>
                  <a:pt x="217035" y="6151367"/>
                  <a:pt x="296605" y="6201724"/>
                  <a:pt x="378347" y="624872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126" name="Picture 6" descr="Hotel, Hotel Rooms, Room Number, 404, Non Smok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67" r="-2" b="4045"/>
          <a:stretch/>
        </p:blipFill>
        <p:spPr bwMode="auto">
          <a:xfrm>
            <a:off x="20" y="10"/>
            <a:ext cx="5234499" cy="6210619"/>
          </a:xfrm>
          <a:custGeom>
            <a:avLst/>
            <a:gdLst/>
            <a:ahLst/>
            <a:cxnLst/>
            <a:rect l="l" t="t" r="r" b="b"/>
            <a:pathLst>
              <a:path w="5234519" h="6210629">
                <a:moveTo>
                  <a:pt x="1082595" y="0"/>
                </a:moveTo>
                <a:lnTo>
                  <a:pt x="3027450" y="0"/>
                </a:lnTo>
                <a:lnTo>
                  <a:pt x="3291029" y="96471"/>
                </a:lnTo>
                <a:cubicBezTo>
                  <a:pt x="4433137" y="579542"/>
                  <a:pt x="5234519" y="1710443"/>
                  <a:pt x="5234519" y="3028517"/>
                </a:cubicBezTo>
                <a:cubicBezTo>
                  <a:pt x="5234519" y="4785949"/>
                  <a:pt x="3809839" y="6210629"/>
                  <a:pt x="2052407" y="6210629"/>
                </a:cubicBezTo>
                <a:cubicBezTo>
                  <a:pt x="1283531" y="6210629"/>
                  <a:pt x="578345" y="5937936"/>
                  <a:pt x="28288" y="5483989"/>
                </a:cubicBezTo>
                <a:lnTo>
                  <a:pt x="0" y="5458279"/>
                </a:lnTo>
                <a:lnTo>
                  <a:pt x="0" y="598754"/>
                </a:lnTo>
                <a:lnTo>
                  <a:pt x="28288" y="573044"/>
                </a:lnTo>
                <a:cubicBezTo>
                  <a:pt x="303317" y="346070"/>
                  <a:pt x="617127" y="164410"/>
                  <a:pt x="958290" y="3949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090281" y="3633641"/>
            <a:ext cx="6451408" cy="19749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u-HU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9B41A670-B0AC-44F7-87BE-2756D1B1DD8A}"/>
              </a:ext>
            </a:extLst>
          </p:cNvPr>
          <p:cNvSpPr/>
          <p:nvPr/>
        </p:nvSpPr>
        <p:spPr>
          <a:xfrm>
            <a:off x="0" y="6550222"/>
            <a:ext cx="17177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dirty="0" smtClean="0">
                <a:hlinkClick r:id="rId3"/>
              </a:rPr>
              <a:t>https</a:t>
            </a:r>
            <a:r>
              <a:rPr lang="tr-TR" sz="1400" dirty="0">
                <a:hlinkClick r:id="rId3"/>
              </a:rPr>
              <a:t>://</a:t>
            </a:r>
            <a:r>
              <a:rPr lang="tr-TR" sz="1400">
                <a:hlinkClick r:id="rId3"/>
              </a:rPr>
              <a:t>pixabay.com</a:t>
            </a:r>
            <a:r>
              <a:rPr lang="tr-TR" sz="1400" smtClean="0">
                <a:hlinkClick r:id="rId3"/>
              </a:rPr>
              <a:t>/</a:t>
            </a:r>
            <a:endParaRPr lang="en-US" sz="1400" dirty="0">
              <a:solidFill>
                <a:srgbClr val="1C80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469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C3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C33D9D6-7BC1-4C17-B0DE-E30EF2E1B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723" y="3429000"/>
            <a:ext cx="4524973" cy="207633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 err="1"/>
              <a:t>Ez</a:t>
            </a:r>
            <a:r>
              <a:rPr lang="en-US" sz="4800" dirty="0"/>
              <a:t> a </a:t>
            </a:r>
            <a:r>
              <a:rPr lang="en-US" sz="4800" dirty="0" err="1"/>
              <a:t>kettes</a:t>
            </a:r>
            <a:r>
              <a:rPr lang="en-US" sz="4800" dirty="0"/>
              <a:t> </a:t>
            </a:r>
            <a:r>
              <a:rPr lang="en-US" sz="4800" dirty="0" err="1"/>
              <a:t>busz</a:t>
            </a:r>
            <a:r>
              <a:rPr lang="en-US" sz="4800" dirty="0"/>
              <a:t>.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BCC55ACC-A2F6-403C-A3A4-D59B3734D4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picture containing green, street, parked, computer&#10;&#10;Description automatically generated">
            <a:extLst>
              <a:ext uri="{FF2B5EF4-FFF2-40B4-BE49-F238E27FC236}">
                <a16:creationId xmlns="" xmlns:a16="http://schemas.microsoft.com/office/drawing/2014/main" id="{1E7786DA-3B07-451D-B481-24595E4216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4"/>
          <a:stretch/>
        </p:blipFill>
        <p:spPr>
          <a:xfrm>
            <a:off x="6021086" y="544777"/>
            <a:ext cx="6170914" cy="6313225"/>
          </a:xfrm>
          <a:custGeom>
            <a:avLst/>
            <a:gdLst/>
            <a:ahLst/>
            <a:cxnLst/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8FEBD9FB-D7E1-4F60-82D5-025F0C5E0810}"/>
              </a:ext>
            </a:extLst>
          </p:cNvPr>
          <p:cNvSpPr txBox="1"/>
          <p:nvPr/>
        </p:nvSpPr>
        <p:spPr>
          <a:xfrm>
            <a:off x="9214338" y="268693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298510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136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Candara</vt:lpstr>
      <vt:lpstr>Office Theme</vt:lpstr>
      <vt:lpstr>Hány? Hányas? Hányadik?</vt:lpstr>
      <vt:lpstr>Hány? Hányas? Hányadik?</vt:lpstr>
      <vt:lpstr>Hányadik?</vt:lpstr>
      <vt:lpstr>A földszinten a hölgy virágot locsol. Az első emeleten egy lány és két kutya van. A második emeleten egy szomorú fiú takarít. </vt:lpstr>
      <vt:lpstr>A hétfő az első nap a héten. A kedd a második nap a héten. A szerda a harmadik nap a héten. A vasárnap az utolsó (!) nap a héten. </vt:lpstr>
      <vt:lpstr>Ötös! </vt:lpstr>
      <vt:lpstr>Ez a 404-es szoba.</vt:lpstr>
      <vt:lpstr>Ez a kettes busz.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Hány? Hányas? Hányadik?</dc:title>
  <dc:creator>Yakup Yildizlar</dc:creator>
  <cp:lastModifiedBy>Éva Tóth</cp:lastModifiedBy>
  <cp:revision>11</cp:revision>
  <dcterms:created xsi:type="dcterms:W3CDTF">2020-05-10T20:03:53Z</dcterms:created>
  <dcterms:modified xsi:type="dcterms:W3CDTF">2020-05-11T01:10:57Z</dcterms:modified>
</cp:coreProperties>
</file>