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6" d="100"/>
          <a:sy n="76" d="100"/>
        </p:scale>
        <p:origin x="7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1/13/2020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1/13/2020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1/13/2020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1/13/2020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1/13/2020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1/13/2020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96E0C-C35C-410F-9172-100333F8E6AE}"/>
              </a:ext>
            </a:extLst>
          </p:cNvPr>
          <p:cNvSpPr>
            <a:spLocks noGrp="1"/>
          </p:cNvSpPr>
          <p:nvPr>
            <p:ph type="ctrTitle"/>
          </p:nvPr>
        </p:nvSpPr>
        <p:spPr/>
        <p:txBody>
          <a:bodyPr/>
          <a:lstStyle/>
          <a:p>
            <a:r>
              <a:rPr lang="tr-TR" dirty="0"/>
              <a:t>İş </a:t>
            </a:r>
            <a:r>
              <a:rPr lang="en-US" dirty="0" err="1"/>
              <a:t>Ya</a:t>
            </a:r>
            <a:r>
              <a:rPr lang="tr-TR" dirty="0"/>
              <a:t>ş</a:t>
            </a:r>
            <a:r>
              <a:rPr lang="en-US" dirty="0"/>
              <a:t>am</a:t>
            </a:r>
            <a:r>
              <a:rPr lang="tr-TR" dirty="0"/>
              <a:t>ında İletişim Becerileri</a:t>
            </a:r>
            <a:br>
              <a:rPr lang="tr-TR" dirty="0"/>
            </a:br>
            <a:r>
              <a:rPr lang="en-US" dirty="0" err="1"/>
              <a:t>Hafta</a:t>
            </a:r>
            <a:r>
              <a:rPr lang="en-US" dirty="0"/>
              <a:t> 2</a:t>
            </a:r>
            <a:endParaRPr lang="tr-TR" dirty="0"/>
          </a:p>
        </p:txBody>
      </p:sp>
      <p:sp>
        <p:nvSpPr>
          <p:cNvPr id="3" name="Subtitle 2">
            <a:extLst>
              <a:ext uri="{FF2B5EF4-FFF2-40B4-BE49-F238E27FC236}">
                <a16:creationId xmlns:a16="http://schemas.microsoft.com/office/drawing/2014/main" id="{5A74DBCD-D35D-4B7D-A939-9431CC80B5C6}"/>
              </a:ext>
            </a:extLst>
          </p:cNvPr>
          <p:cNvSpPr>
            <a:spLocks noGrp="1"/>
          </p:cNvSpPr>
          <p:nvPr>
            <p:ph type="subTitle" idx="1"/>
          </p:nvPr>
        </p:nvSpPr>
        <p:spPr/>
        <p:txBody>
          <a:bodyPr/>
          <a:lstStyle/>
          <a:p>
            <a:r>
              <a:rPr lang="en-US" dirty="0" err="1"/>
              <a:t>Iletisim</a:t>
            </a:r>
            <a:r>
              <a:rPr lang="en-US" dirty="0"/>
              <a:t> </a:t>
            </a:r>
            <a:r>
              <a:rPr lang="en-US" dirty="0" err="1"/>
              <a:t>Araclari</a:t>
            </a:r>
            <a:r>
              <a:rPr lang="en-US" dirty="0"/>
              <a:t> – 2.Bolum</a:t>
            </a:r>
            <a:endParaRPr lang="tr-TR" dirty="0"/>
          </a:p>
        </p:txBody>
      </p:sp>
    </p:spTree>
    <p:extLst>
      <p:ext uri="{BB962C8B-B14F-4D97-AF65-F5344CB8AC3E}">
        <p14:creationId xmlns:p14="http://schemas.microsoft.com/office/powerpoint/2010/main" val="3403989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919BA-D67A-4965-8F5D-223E57DAFECD}"/>
              </a:ext>
            </a:extLst>
          </p:cNvPr>
          <p:cNvSpPr>
            <a:spLocks noGrp="1"/>
          </p:cNvSpPr>
          <p:nvPr>
            <p:ph type="title"/>
          </p:nvPr>
        </p:nvSpPr>
        <p:spPr/>
        <p:txBody>
          <a:bodyPr/>
          <a:lstStyle/>
          <a:p>
            <a:pPr algn="ctr"/>
            <a:r>
              <a:rPr lang="en-US" dirty="0">
                <a:solidFill>
                  <a:srgbClr val="C00000"/>
                </a:solidFill>
              </a:rPr>
              <a:t>PC (Personal Computers)</a:t>
            </a:r>
            <a:endParaRPr lang="tr-TR" dirty="0">
              <a:solidFill>
                <a:srgbClr val="C00000"/>
              </a:solidFill>
            </a:endParaRPr>
          </a:p>
        </p:txBody>
      </p:sp>
      <p:sp>
        <p:nvSpPr>
          <p:cNvPr id="3" name="Content Placeholder 2">
            <a:extLst>
              <a:ext uri="{FF2B5EF4-FFF2-40B4-BE49-F238E27FC236}">
                <a16:creationId xmlns:a16="http://schemas.microsoft.com/office/drawing/2014/main" id="{1C8A017C-8600-47B5-9369-46CC8D22ACFB}"/>
              </a:ext>
            </a:extLst>
          </p:cNvPr>
          <p:cNvSpPr>
            <a:spLocks noGrp="1"/>
          </p:cNvSpPr>
          <p:nvPr>
            <p:ph idx="1"/>
          </p:nvPr>
        </p:nvSpPr>
        <p:spPr/>
        <p:txBody>
          <a:bodyPr>
            <a:normAutofit/>
          </a:bodyPr>
          <a:lstStyle/>
          <a:p>
            <a:pPr lvl="1"/>
            <a:r>
              <a:rPr lang="tr-TR" dirty="0"/>
              <a:t>ENIAC'tan sonra kişisel bilgisayar için çalışmalar başladı. Çalışmalar o kadar gelişti ki bir oda büyüklüğündeki ENIAC'ın torunları bir kol saatine bile sığabilecek boyuta geldi. İlk bilgisayar firması olan IBM'den sonra Apple'ın da devreye girmesi ile günümüz bilgisayarları şekillendi. Şu an istenilen her yerde, çok rahat bir şekilde ulaşılan kişisel bilgisayar, internet ile bir araya geldiğinde kişisel iletişimde en önemli araçlardan biri haline geldi.</a:t>
            </a:r>
          </a:p>
        </p:txBody>
      </p:sp>
    </p:spTree>
    <p:extLst>
      <p:ext uri="{BB962C8B-B14F-4D97-AF65-F5344CB8AC3E}">
        <p14:creationId xmlns:p14="http://schemas.microsoft.com/office/powerpoint/2010/main" val="981396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70134-7A14-4FEA-AF5E-216E83E684A8}"/>
              </a:ext>
            </a:extLst>
          </p:cNvPr>
          <p:cNvSpPr>
            <a:spLocks noGrp="1"/>
          </p:cNvSpPr>
          <p:nvPr>
            <p:ph type="title"/>
          </p:nvPr>
        </p:nvSpPr>
        <p:spPr/>
        <p:txBody>
          <a:bodyPr/>
          <a:lstStyle/>
          <a:p>
            <a:pPr algn="ctr"/>
            <a:r>
              <a:rPr lang="en-US" dirty="0"/>
              <a:t>Cep </a:t>
            </a:r>
            <a:r>
              <a:rPr lang="en-US" dirty="0" err="1"/>
              <a:t>Telefonu</a:t>
            </a:r>
            <a:endParaRPr lang="tr-TR" dirty="0"/>
          </a:p>
        </p:txBody>
      </p:sp>
      <p:sp>
        <p:nvSpPr>
          <p:cNvPr id="3" name="Content Placeholder 2">
            <a:extLst>
              <a:ext uri="{FF2B5EF4-FFF2-40B4-BE49-F238E27FC236}">
                <a16:creationId xmlns:a16="http://schemas.microsoft.com/office/drawing/2014/main" id="{0ECA9855-AB91-4356-851C-AB90377A757F}"/>
              </a:ext>
            </a:extLst>
          </p:cNvPr>
          <p:cNvSpPr>
            <a:spLocks noGrp="1"/>
          </p:cNvSpPr>
          <p:nvPr>
            <p:ph idx="1"/>
          </p:nvPr>
        </p:nvSpPr>
        <p:spPr/>
        <p:txBody>
          <a:bodyPr>
            <a:normAutofit/>
          </a:bodyPr>
          <a:lstStyle/>
          <a:p>
            <a:pPr algn="just"/>
            <a:r>
              <a:rPr lang="tr-TR" sz="2400" dirty="0"/>
              <a:t>2001 yılında Ericsson Bluetooth özelliğine sahip ilk telefon T39 ile dikkatleri üzerine çekti. Bluetooth içerik paylaşımı konusunda kullanıcıları kablo derdinden kurtarıyordu. İnsanlar en sevdikleri zil seslerini ve duvar kağıtlarını artık Bluetooth ile paylaşabileceklerdi. Bluetooth özelliği çıktıktan sonra telefonlarda</a:t>
            </a:r>
            <a:r>
              <a:rPr lang="en-US" sz="2400" dirty="0"/>
              <a:t> </a:t>
            </a:r>
            <a:r>
              <a:rPr lang="tr-TR" sz="2400" dirty="0"/>
              <a:t> bir standart haline geldi.</a:t>
            </a:r>
          </a:p>
        </p:txBody>
      </p:sp>
    </p:spTree>
    <p:extLst>
      <p:ext uri="{BB962C8B-B14F-4D97-AF65-F5344CB8AC3E}">
        <p14:creationId xmlns:p14="http://schemas.microsoft.com/office/powerpoint/2010/main" val="3116598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D6896-4848-4EC0-AF8A-627CB4CF57CA}"/>
              </a:ext>
            </a:extLst>
          </p:cNvPr>
          <p:cNvSpPr>
            <a:spLocks noGrp="1"/>
          </p:cNvSpPr>
          <p:nvPr>
            <p:ph type="title"/>
          </p:nvPr>
        </p:nvSpPr>
        <p:spPr/>
        <p:txBody>
          <a:bodyPr/>
          <a:lstStyle/>
          <a:p>
            <a:pPr algn="ctr"/>
            <a:r>
              <a:rPr lang="en-US" dirty="0"/>
              <a:t>Cep </a:t>
            </a:r>
            <a:r>
              <a:rPr lang="en-US" dirty="0" err="1"/>
              <a:t>Telefonu</a:t>
            </a:r>
            <a:r>
              <a:rPr lang="en-US" dirty="0"/>
              <a:t> (Ericsson T39)</a:t>
            </a:r>
            <a:endParaRPr lang="tr-TR" dirty="0"/>
          </a:p>
        </p:txBody>
      </p:sp>
      <p:pic>
        <p:nvPicPr>
          <p:cNvPr id="5" name="Content Placeholder 4">
            <a:extLst>
              <a:ext uri="{FF2B5EF4-FFF2-40B4-BE49-F238E27FC236}">
                <a16:creationId xmlns:a16="http://schemas.microsoft.com/office/drawing/2014/main" id="{BD30945D-1B20-41EB-A67C-F1EBEB34ADC9}"/>
              </a:ext>
            </a:extLst>
          </p:cNvPr>
          <p:cNvPicPr>
            <a:picLocks noGrp="1" noChangeAspect="1"/>
          </p:cNvPicPr>
          <p:nvPr>
            <p:ph idx="1"/>
          </p:nvPr>
        </p:nvPicPr>
        <p:blipFill>
          <a:blip r:embed="rId2"/>
          <a:stretch>
            <a:fillRect/>
          </a:stretch>
        </p:blipFill>
        <p:spPr>
          <a:xfrm>
            <a:off x="3479007" y="2052638"/>
            <a:ext cx="4195762" cy="4195762"/>
          </a:xfrm>
        </p:spPr>
      </p:pic>
    </p:spTree>
    <p:extLst>
      <p:ext uri="{BB962C8B-B14F-4D97-AF65-F5344CB8AC3E}">
        <p14:creationId xmlns:p14="http://schemas.microsoft.com/office/powerpoint/2010/main" val="4134991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21BB2-1AD3-4190-9BC7-221D9FDFF28E}"/>
              </a:ext>
            </a:extLst>
          </p:cNvPr>
          <p:cNvSpPr>
            <a:spLocks noGrp="1"/>
          </p:cNvSpPr>
          <p:nvPr>
            <p:ph type="title"/>
          </p:nvPr>
        </p:nvSpPr>
        <p:spPr/>
        <p:txBody>
          <a:bodyPr/>
          <a:lstStyle/>
          <a:p>
            <a:r>
              <a:rPr lang="en-US" dirty="0"/>
              <a:t>Cep </a:t>
            </a:r>
            <a:r>
              <a:rPr lang="en-US" dirty="0" err="1"/>
              <a:t>telefonu</a:t>
            </a:r>
            <a:r>
              <a:rPr lang="en-US" dirty="0"/>
              <a:t> (Ericsson T39)</a:t>
            </a:r>
            <a:endParaRPr lang="tr-TR" dirty="0"/>
          </a:p>
        </p:txBody>
      </p:sp>
      <p:pic>
        <p:nvPicPr>
          <p:cNvPr id="5" name="Content Placeholder 4">
            <a:extLst>
              <a:ext uri="{FF2B5EF4-FFF2-40B4-BE49-F238E27FC236}">
                <a16:creationId xmlns:a16="http://schemas.microsoft.com/office/drawing/2014/main" id="{947C20C4-8D1B-4EDF-B53F-DCDD56318B9D}"/>
              </a:ext>
            </a:extLst>
          </p:cNvPr>
          <p:cNvPicPr>
            <a:picLocks noGrp="1" noChangeAspect="1"/>
          </p:cNvPicPr>
          <p:nvPr>
            <p:ph idx="1"/>
          </p:nvPr>
        </p:nvPicPr>
        <p:blipFill>
          <a:blip r:embed="rId2"/>
          <a:stretch>
            <a:fillRect/>
          </a:stretch>
        </p:blipFill>
        <p:spPr>
          <a:xfrm>
            <a:off x="3545284" y="1303851"/>
            <a:ext cx="5101431" cy="5101431"/>
          </a:xfrm>
        </p:spPr>
      </p:pic>
    </p:spTree>
    <p:extLst>
      <p:ext uri="{BB962C8B-B14F-4D97-AF65-F5344CB8AC3E}">
        <p14:creationId xmlns:p14="http://schemas.microsoft.com/office/powerpoint/2010/main" val="520490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50DA4-0F1C-4F38-B60C-82930D57AED6}"/>
              </a:ext>
            </a:extLst>
          </p:cNvPr>
          <p:cNvSpPr>
            <a:spLocks noGrp="1"/>
          </p:cNvSpPr>
          <p:nvPr>
            <p:ph type="title"/>
          </p:nvPr>
        </p:nvSpPr>
        <p:spPr/>
        <p:txBody>
          <a:bodyPr/>
          <a:lstStyle/>
          <a:p>
            <a:pPr algn="ctr"/>
            <a:r>
              <a:rPr lang="en-US" dirty="0">
                <a:solidFill>
                  <a:srgbClr val="C00000"/>
                </a:solidFill>
              </a:rPr>
              <a:t>IPHONE</a:t>
            </a:r>
            <a:endParaRPr lang="tr-TR" dirty="0">
              <a:solidFill>
                <a:srgbClr val="C00000"/>
              </a:solidFill>
            </a:endParaRPr>
          </a:p>
        </p:txBody>
      </p:sp>
      <p:sp>
        <p:nvSpPr>
          <p:cNvPr id="4" name="Rectangle 1">
            <a:extLst>
              <a:ext uri="{FF2B5EF4-FFF2-40B4-BE49-F238E27FC236}">
                <a16:creationId xmlns:a16="http://schemas.microsoft.com/office/drawing/2014/main" id="{5B673036-2996-48A0-83D4-40AC74898A28}"/>
              </a:ext>
            </a:extLst>
          </p:cNvPr>
          <p:cNvSpPr>
            <a:spLocks noGrp="1" noChangeArrowheads="1"/>
          </p:cNvSpPr>
          <p:nvPr>
            <p:ph idx="1"/>
          </p:nvPr>
        </p:nvSpPr>
        <p:spPr bwMode="auto">
          <a:xfrm>
            <a:off x="1103313" y="1544994"/>
            <a:ext cx="9056687"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a:ln>
                  <a:noFill/>
                </a:ln>
                <a:effectLst/>
                <a:latin typeface="poppins-medium"/>
              </a:rPr>
              <a:t>iPhone ile telefonlar başka bir boyuta taşındı</a:t>
            </a:r>
            <a:br>
              <a:rPr kumimoji="0" lang="tr-TR" altLang="tr-TR" sz="2400" b="0" i="0" u="none" strike="noStrike" cap="none" normalizeH="0" baseline="0" dirty="0">
                <a:ln>
                  <a:noFill/>
                </a:ln>
                <a:effectLst/>
              </a:rPr>
            </a:br>
            <a:br>
              <a:rPr kumimoji="0" lang="tr-TR" altLang="tr-TR" sz="2400" b="0" i="0" u="none" strike="noStrike" cap="none" normalizeH="0" baseline="0" dirty="0">
                <a:ln>
                  <a:noFill/>
                </a:ln>
                <a:effectLst/>
              </a:rPr>
            </a:br>
            <a:r>
              <a:rPr kumimoji="0" lang="tr-TR" altLang="tr-TR" sz="2400" b="0" i="0" u="none" strike="noStrike" cap="none" normalizeH="0" baseline="0" dirty="0">
                <a:ln>
                  <a:noFill/>
                </a:ln>
                <a:effectLst/>
                <a:latin typeface="poppins-medium"/>
              </a:rPr>
              <a:t>2007 yılına gelindiğinde piyasadaki mevcut telefon üreticileri Apple'ı fazla ciddiye almadılar. Artık hiçbir şeyin eskisi gibi olmayacağının göstergesi olarak Apple ilk modeli olan iPhone'u piyasaya sundu. Bu telefon tüm dünyada öyle etkili oldu ki diğer firmaların Apple'a yetişebilmesi en az 2-3 yıllarını aldı. İlk model iPhone bir çok özellikten yoksun olsa da, tamamen dokunmatik ekran oluşu, oyun, e-posta, internet gibi ihtiyaçları barındırması, diğer telefonlarla karşılaştırılamayacak kadar hızlı çalışması ve o zamanlar sadece Apple'ın kullanabildiği multi-touch özelliğine sahip olması onu bir numara yapmaya yetti. 2007 yılı mobil teknoloji için, telefonun icadı kadar önemli bir yıl oldu.</a:t>
            </a:r>
            <a:r>
              <a:rPr kumimoji="0" lang="tr-TR" altLang="tr-TR" sz="2400" b="0" i="0" u="none" strike="noStrike" cap="none" normalizeH="0" baseline="0" dirty="0">
                <a:ln>
                  <a:noFill/>
                </a:ln>
                <a:effectLst/>
              </a:rPr>
              <a:t> </a:t>
            </a:r>
          </a:p>
        </p:txBody>
      </p:sp>
    </p:spTree>
    <p:extLst>
      <p:ext uri="{BB962C8B-B14F-4D97-AF65-F5344CB8AC3E}">
        <p14:creationId xmlns:p14="http://schemas.microsoft.com/office/powerpoint/2010/main" val="1939440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19287-7989-4D21-AFAD-46D189C7E40B}"/>
              </a:ext>
            </a:extLst>
          </p:cNvPr>
          <p:cNvSpPr>
            <a:spLocks noGrp="1"/>
          </p:cNvSpPr>
          <p:nvPr>
            <p:ph type="title"/>
          </p:nvPr>
        </p:nvSpPr>
        <p:spPr/>
        <p:txBody>
          <a:bodyPr/>
          <a:lstStyle/>
          <a:p>
            <a:r>
              <a:rPr lang="tr-TR" sz="2800" dirty="0"/>
              <a:t>Türkiye'deki ilk cep telefonu modeli Motorola firmasına aittir. 1990'lı yıllarda hayatımıza giriş yapan bu cep telefonu bir litrelik süt büyüklüğündeydi</a:t>
            </a:r>
            <a:br>
              <a:rPr lang="tr-TR" dirty="0"/>
            </a:br>
            <a:endParaRPr lang="tr-TR" dirty="0"/>
          </a:p>
        </p:txBody>
      </p:sp>
      <p:pic>
        <p:nvPicPr>
          <p:cNvPr id="5" name="Content Placeholder 4">
            <a:extLst>
              <a:ext uri="{FF2B5EF4-FFF2-40B4-BE49-F238E27FC236}">
                <a16:creationId xmlns:a16="http://schemas.microsoft.com/office/drawing/2014/main" id="{8438138E-8659-4B83-9B21-7405CAD0339E}"/>
              </a:ext>
            </a:extLst>
          </p:cNvPr>
          <p:cNvPicPr>
            <a:picLocks noGrp="1" noChangeAspect="1"/>
          </p:cNvPicPr>
          <p:nvPr>
            <p:ph idx="1"/>
          </p:nvPr>
        </p:nvPicPr>
        <p:blipFill>
          <a:blip r:embed="rId2"/>
          <a:stretch>
            <a:fillRect/>
          </a:stretch>
        </p:blipFill>
        <p:spPr>
          <a:xfrm>
            <a:off x="4114800" y="2202656"/>
            <a:ext cx="3251200" cy="4331403"/>
          </a:xfrm>
        </p:spPr>
      </p:pic>
    </p:spTree>
    <p:extLst>
      <p:ext uri="{BB962C8B-B14F-4D97-AF65-F5344CB8AC3E}">
        <p14:creationId xmlns:p14="http://schemas.microsoft.com/office/powerpoint/2010/main" val="548509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D85BD-AE01-431B-8302-9FB4534E6405}"/>
              </a:ext>
            </a:extLst>
          </p:cNvPr>
          <p:cNvSpPr>
            <a:spLocks noGrp="1"/>
          </p:cNvSpPr>
          <p:nvPr>
            <p:ph type="title"/>
          </p:nvPr>
        </p:nvSpPr>
        <p:spPr/>
        <p:txBody>
          <a:bodyPr/>
          <a:lstStyle/>
          <a:p>
            <a:pPr algn="ctr"/>
            <a:r>
              <a:rPr lang="en-US" dirty="0">
                <a:solidFill>
                  <a:srgbClr val="C00000"/>
                </a:solidFill>
              </a:rPr>
              <a:t>ENIAC (ilk </a:t>
            </a:r>
            <a:r>
              <a:rPr lang="en-US" dirty="0" err="1">
                <a:solidFill>
                  <a:srgbClr val="C00000"/>
                </a:solidFill>
              </a:rPr>
              <a:t>Bilgisayar</a:t>
            </a:r>
            <a:r>
              <a:rPr lang="en-US" dirty="0">
                <a:solidFill>
                  <a:srgbClr val="C00000"/>
                </a:solidFill>
              </a:rPr>
              <a:t>) - 1947</a:t>
            </a:r>
            <a:endParaRPr lang="tr-TR" dirty="0"/>
          </a:p>
        </p:txBody>
      </p:sp>
      <p:sp>
        <p:nvSpPr>
          <p:cNvPr id="4" name="Rectangle 1">
            <a:extLst>
              <a:ext uri="{FF2B5EF4-FFF2-40B4-BE49-F238E27FC236}">
                <a16:creationId xmlns:a16="http://schemas.microsoft.com/office/drawing/2014/main" id="{624FCFDC-5411-4BE4-B9DD-56B5D32AAA61}"/>
              </a:ext>
            </a:extLst>
          </p:cNvPr>
          <p:cNvSpPr>
            <a:spLocks noGrp="1" noChangeArrowheads="1"/>
          </p:cNvSpPr>
          <p:nvPr>
            <p:ph idx="1"/>
          </p:nvPr>
        </p:nvSpPr>
        <p:spPr bwMode="auto">
          <a:xfrm>
            <a:off x="1103314" y="2892220"/>
            <a:ext cx="8947520"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a:ln>
                  <a:noFill/>
                </a:ln>
                <a:effectLst/>
                <a:latin typeface="poppins-medium"/>
              </a:rPr>
              <a:t>II. Dünya Savaşı esnasında ABD'li bilimadamları tarafından inşa edilen ENIAC ilk çıkan bilgisayardı ENIAC, yaklaşık 167 m² bir alana sığıyordu ve ağırlığı 30 tondu.</a:t>
            </a:r>
            <a:br>
              <a:rPr kumimoji="0" lang="tr-TR" altLang="tr-TR" sz="2400" b="0" i="0" u="none" strike="noStrike" cap="none" normalizeH="0" baseline="0" dirty="0">
                <a:ln>
                  <a:noFill/>
                </a:ln>
                <a:effectLst/>
              </a:rPr>
            </a:br>
            <a:br>
              <a:rPr kumimoji="0" lang="tr-TR" altLang="tr-TR" sz="2400" b="0" i="0" u="none" strike="noStrike" cap="none" normalizeH="0" baseline="0" dirty="0">
                <a:ln>
                  <a:noFill/>
                </a:ln>
                <a:effectLst/>
                <a:latin typeface="Arial" panose="020B0604020202020204" pitchFamily="34" charset="0"/>
              </a:rPr>
            </a:br>
            <a:r>
              <a:rPr kumimoji="0" lang="tr-TR" altLang="tr-TR" sz="2400" b="0" i="0" u="none" strike="noStrike" cap="none" normalizeH="0" baseline="0" dirty="0">
                <a:ln>
                  <a:noFill/>
                </a:ln>
                <a:effectLst/>
                <a:latin typeface="poppins-medium"/>
              </a:rPr>
              <a:t>ENIAC ikinci dünya savaşı sırasında daha az isabet hatalı uzun menzilli top ve füzelerin hesaplamalarında kullanılması amacıyla Pennsylvania Üniversitesi'ne yaptırıldı. 4 yılda imal edildi. Gerçek anlamda çalışabilmesi ise 1947 yılını buldu. Ancak 2 Eylül 1945'te Japonya'nın teslim olmasıyla savaş sona ermişti ve böyle bir makine için ihtiyaç da kalmamıştı. ENIAC 1947 yılında basına tanıtıldı.</a:t>
            </a:r>
            <a:r>
              <a:rPr kumimoji="0" lang="tr-TR" altLang="tr-TR" sz="2400" b="0" i="0" u="none" strike="noStrike" cap="none" normalizeH="0" baseline="0" dirty="0">
                <a:ln>
                  <a:noFill/>
                </a:ln>
                <a:effectLst/>
              </a:rPr>
              <a:t> </a:t>
            </a:r>
            <a:endParaRPr kumimoji="0" lang="tr-TR" altLang="tr-TR" sz="2400"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3746122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93885-6F1F-49E5-813F-A6578B314C85}"/>
              </a:ext>
            </a:extLst>
          </p:cNvPr>
          <p:cNvSpPr>
            <a:spLocks noGrp="1"/>
          </p:cNvSpPr>
          <p:nvPr>
            <p:ph type="title"/>
          </p:nvPr>
        </p:nvSpPr>
        <p:spPr/>
        <p:txBody>
          <a:bodyPr/>
          <a:lstStyle/>
          <a:p>
            <a:pPr algn="ctr"/>
            <a:r>
              <a:rPr lang="en-US" dirty="0">
                <a:solidFill>
                  <a:srgbClr val="C00000"/>
                </a:solidFill>
              </a:rPr>
              <a:t>ENIAC (ilk </a:t>
            </a:r>
            <a:r>
              <a:rPr lang="en-US" dirty="0" err="1">
                <a:solidFill>
                  <a:srgbClr val="C00000"/>
                </a:solidFill>
              </a:rPr>
              <a:t>Bilgisayar</a:t>
            </a:r>
            <a:r>
              <a:rPr lang="en-US" dirty="0">
                <a:solidFill>
                  <a:srgbClr val="C00000"/>
                </a:solidFill>
              </a:rPr>
              <a:t>) - 1947</a:t>
            </a:r>
            <a:endParaRPr lang="tr-TR" dirty="0">
              <a:solidFill>
                <a:srgbClr val="C00000"/>
              </a:solidFill>
            </a:endParaRPr>
          </a:p>
        </p:txBody>
      </p:sp>
      <p:pic>
        <p:nvPicPr>
          <p:cNvPr id="5" name="Content Placeholder 4">
            <a:extLst>
              <a:ext uri="{FF2B5EF4-FFF2-40B4-BE49-F238E27FC236}">
                <a16:creationId xmlns:a16="http://schemas.microsoft.com/office/drawing/2014/main" id="{39A2C350-B3C6-4D60-BC75-F9451AD98AB3}"/>
              </a:ext>
            </a:extLst>
          </p:cNvPr>
          <p:cNvPicPr>
            <a:picLocks noGrp="1" noChangeAspect="1"/>
          </p:cNvPicPr>
          <p:nvPr>
            <p:ph idx="1"/>
          </p:nvPr>
        </p:nvPicPr>
        <p:blipFill>
          <a:blip r:embed="rId2"/>
          <a:stretch>
            <a:fillRect/>
          </a:stretch>
        </p:blipFill>
        <p:spPr>
          <a:xfrm>
            <a:off x="1622425" y="2074457"/>
            <a:ext cx="8947150" cy="4075923"/>
          </a:xfrm>
        </p:spPr>
      </p:pic>
    </p:spTree>
    <p:extLst>
      <p:ext uri="{BB962C8B-B14F-4D97-AF65-F5344CB8AC3E}">
        <p14:creationId xmlns:p14="http://schemas.microsoft.com/office/powerpoint/2010/main" val="2459538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9590C-8E7D-4F32-80F7-FEEE488F1574}"/>
              </a:ext>
            </a:extLst>
          </p:cNvPr>
          <p:cNvSpPr>
            <a:spLocks noGrp="1"/>
          </p:cNvSpPr>
          <p:nvPr>
            <p:ph type="title"/>
          </p:nvPr>
        </p:nvSpPr>
        <p:spPr/>
        <p:txBody>
          <a:bodyPr/>
          <a:lstStyle/>
          <a:p>
            <a:pPr algn="ctr"/>
            <a:r>
              <a:rPr lang="en-US" dirty="0">
                <a:solidFill>
                  <a:srgbClr val="C00000"/>
                </a:solidFill>
              </a:rPr>
              <a:t>ENIAC (ilk </a:t>
            </a:r>
            <a:r>
              <a:rPr lang="en-US" dirty="0" err="1">
                <a:solidFill>
                  <a:srgbClr val="C00000"/>
                </a:solidFill>
              </a:rPr>
              <a:t>Bilgisayar</a:t>
            </a:r>
            <a:r>
              <a:rPr lang="en-US" dirty="0">
                <a:solidFill>
                  <a:srgbClr val="C00000"/>
                </a:solidFill>
              </a:rPr>
              <a:t>) - 1947</a:t>
            </a:r>
            <a:endParaRPr lang="tr-TR" dirty="0"/>
          </a:p>
        </p:txBody>
      </p:sp>
      <p:sp>
        <p:nvSpPr>
          <p:cNvPr id="3" name="Content Placeholder 2">
            <a:extLst>
              <a:ext uri="{FF2B5EF4-FFF2-40B4-BE49-F238E27FC236}">
                <a16:creationId xmlns:a16="http://schemas.microsoft.com/office/drawing/2014/main" id="{A5050F49-55B8-4A41-A7BE-EE8856A8F4A5}"/>
              </a:ext>
            </a:extLst>
          </p:cNvPr>
          <p:cNvSpPr>
            <a:spLocks noGrp="1"/>
          </p:cNvSpPr>
          <p:nvPr>
            <p:ph idx="1"/>
          </p:nvPr>
        </p:nvSpPr>
        <p:spPr/>
        <p:txBody>
          <a:bodyPr>
            <a:normAutofit/>
          </a:bodyPr>
          <a:lstStyle/>
          <a:p>
            <a:r>
              <a:rPr lang="tr-TR" sz="2800" dirty="0"/>
              <a:t>ENIAC,</a:t>
            </a:r>
            <a:endParaRPr lang="en-US" sz="2800" dirty="0"/>
          </a:p>
          <a:p>
            <a:r>
              <a:rPr lang="tr-TR" sz="2800" dirty="0"/>
              <a:t> tam 8 yıl boyunca (1947-1955) hizmet verdi. 2 Ekim 1955 yılında saat 11:45'de elektrik bağlantıları kesildi. Böylece dünyanın ilk elektronik bilgisayarı görevini tamamlamış olarak tarihteki yerini aldı.</a:t>
            </a:r>
          </a:p>
        </p:txBody>
      </p:sp>
    </p:spTree>
    <p:extLst>
      <p:ext uri="{BB962C8B-B14F-4D97-AF65-F5344CB8AC3E}">
        <p14:creationId xmlns:p14="http://schemas.microsoft.com/office/powerpoint/2010/main" val="1139626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18</TotalTime>
  <Words>432</Words>
  <Application>Microsoft Office PowerPoint</Application>
  <PresentationFormat>Widescreen</PresentationFormat>
  <Paragraphs>17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poppins-medium</vt:lpstr>
      <vt:lpstr>Wingdings 3</vt:lpstr>
      <vt:lpstr>Ion</vt:lpstr>
      <vt:lpstr>İş Yaşamında İletişim Becerileri Hafta 2</vt:lpstr>
      <vt:lpstr>Cep Telefonu</vt:lpstr>
      <vt:lpstr>Cep Telefonu (Ericsson T39)</vt:lpstr>
      <vt:lpstr>Cep telefonu (Ericsson T39)</vt:lpstr>
      <vt:lpstr>IPHONE</vt:lpstr>
      <vt:lpstr>Türkiye'deki ilk cep telefonu modeli Motorola firmasına aittir. 1990'lı yıllarda hayatımıza giriş yapan bu cep telefonu bir litrelik süt büyüklüğündeydi </vt:lpstr>
      <vt:lpstr>ENIAC (ilk Bilgisayar) - 1947</vt:lpstr>
      <vt:lpstr>ENIAC (ilk Bilgisayar) - 1947</vt:lpstr>
      <vt:lpstr>ENIAC (ilk Bilgisayar) - 1947</vt:lpstr>
      <vt:lpstr>PC (Personal Computers)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Yaşamında İletişim Becerileri Hafta 2</dc:title>
  <dc:creator>Author 2</dc:creator>
  <cp:lastModifiedBy>Author 2</cp:lastModifiedBy>
  <cp:revision>4</cp:revision>
  <dcterms:created xsi:type="dcterms:W3CDTF">2020-01-13T11:05:53Z</dcterms:created>
  <dcterms:modified xsi:type="dcterms:W3CDTF">2020-01-13T12:06:18Z</dcterms:modified>
</cp:coreProperties>
</file>