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12" r:id="rId24"/>
    <p:sldId id="277" r:id="rId25"/>
    <p:sldId id="278" r:id="rId26"/>
    <p:sldId id="279" r:id="rId27"/>
    <p:sldId id="317" r:id="rId28"/>
    <p:sldId id="280" r:id="rId29"/>
    <p:sldId id="310" r:id="rId30"/>
    <p:sldId id="281" r:id="rId31"/>
    <p:sldId id="304" r:id="rId32"/>
    <p:sldId id="308" r:id="rId33"/>
    <p:sldId id="306" r:id="rId34"/>
    <p:sldId id="313" r:id="rId35"/>
    <p:sldId id="314" r:id="rId36"/>
    <p:sldId id="307" r:id="rId37"/>
    <p:sldId id="282" r:id="rId38"/>
    <p:sldId id="315" r:id="rId39"/>
    <p:sldId id="283" r:id="rId40"/>
    <p:sldId id="284" r:id="rId41"/>
    <p:sldId id="285" r:id="rId42"/>
    <p:sldId id="286" r:id="rId43"/>
    <p:sldId id="287" r:id="rId44"/>
    <p:sldId id="311" r:id="rId45"/>
    <p:sldId id="288" r:id="rId46"/>
    <p:sldId id="289" r:id="rId47"/>
    <p:sldId id="290" r:id="rId48"/>
    <p:sldId id="291" r:id="rId49"/>
    <p:sldId id="292" r:id="rId50"/>
    <p:sldId id="316" r:id="rId51"/>
    <p:sldId id="293" r:id="rId52"/>
    <p:sldId id="294" r:id="rId53"/>
    <p:sldId id="295" r:id="rId54"/>
    <p:sldId id="302" r:id="rId55"/>
    <p:sldId id="296" r:id="rId56"/>
    <p:sldId id="297" r:id="rId57"/>
    <p:sldId id="301" r:id="rId58"/>
    <p:sldId id="298" r:id="rId59"/>
    <p:sldId id="303" r:id="rId60"/>
    <p:sldId id="299" r:id="rId61"/>
    <p:sldId id="305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541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564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656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25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3376" y="6282268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68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7774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6892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59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92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792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021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96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800" b="1" dirty="0" smtClean="0"/>
              <a:t>HEMŞİRELİK EĞİTİMİNDE ÖĞRENİM-ÖĞRETİM</a:t>
            </a:r>
            <a:br>
              <a:rPr lang="tr-TR" sz="4800" b="1" dirty="0" smtClean="0"/>
            </a:br>
            <a:r>
              <a:rPr lang="tr-TR" sz="4800" b="1" dirty="0" smtClean="0"/>
              <a:t>MATERYALLERİ</a:t>
            </a:r>
            <a:endParaRPr lang="tr-TR" sz="48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4468030"/>
            <a:ext cx="6400800" cy="1913297"/>
          </a:xfrm>
        </p:spPr>
        <p:txBody>
          <a:bodyPr>
            <a:normAutofit fontScale="85000" lnSpcReduction="20000"/>
          </a:bodyPr>
          <a:lstStyle/>
          <a:p>
            <a:endParaRPr lang="tr-TR" dirty="0" smtClean="0"/>
          </a:p>
          <a:p>
            <a:pPr algn="ctr"/>
            <a:r>
              <a:rPr lang="tr-TR" dirty="0" err="1" smtClean="0"/>
              <a:t>Öğr.Gör.Dr.T.Aslı</a:t>
            </a:r>
            <a:r>
              <a:rPr lang="tr-TR" dirty="0" smtClean="0"/>
              <a:t> </a:t>
            </a:r>
            <a:r>
              <a:rPr lang="tr-TR" dirty="0"/>
              <a:t>Sezer</a:t>
            </a:r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r>
              <a:rPr lang="tr-TR" dirty="0" smtClean="0"/>
              <a:t>Ankara Üniversitesi Hemşirelik Fakültesi</a:t>
            </a:r>
          </a:p>
          <a:p>
            <a:pPr algn="ctr"/>
            <a:r>
              <a:rPr lang="tr-TR" smtClean="0"/>
              <a:t>2023-2024 </a:t>
            </a:r>
            <a:r>
              <a:rPr lang="tr-TR" dirty="0" smtClean="0"/>
              <a:t>Bahar Dönemi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Öğretim Materyallerinin Seçimini Etkileyen Etmenler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Hedef grubunun özellikleri nelerdir?</a:t>
            </a:r>
          </a:p>
          <a:p>
            <a:r>
              <a:rPr lang="tr-TR" sz="2400" dirty="0" smtClean="0"/>
              <a:t>Hedef grubun bilgileri, yetenekleri, ilgileri ve güdülenmişlik düzeyleri nelerdir?</a:t>
            </a:r>
          </a:p>
          <a:p>
            <a:r>
              <a:rPr lang="tr-TR" sz="2400" dirty="0" smtClean="0"/>
              <a:t>Eğitimci, hedef grubun gereksinimlerine uygun mevcut öğretim materyallerinden ne derece haberdardır?</a:t>
            </a:r>
          </a:p>
          <a:p>
            <a:r>
              <a:rPr lang="tr-TR" sz="2400" dirty="0" smtClean="0"/>
              <a:t>Hedef grubun gereksinimlerine uygun materyal geliştirmede eğitimci ne derece yetkindir?</a:t>
            </a:r>
          </a:p>
          <a:p>
            <a:r>
              <a:rPr lang="tr-TR" sz="2400" dirty="0" smtClean="0"/>
              <a:t>Eğitimci uygun öğretim materyallerini geliştirmek için yeterli kaynaklara sahip midir?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………..Etkileyen </a:t>
            </a:r>
            <a:r>
              <a:rPr lang="tr-TR" dirty="0"/>
              <a:t>Etmenler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Kullanılan dil uygun mu?</a:t>
            </a:r>
          </a:p>
          <a:p>
            <a:r>
              <a:rPr lang="tr-TR" sz="2400" dirty="0" smtClean="0"/>
              <a:t>Bilgi içeriği uygun mu?</a:t>
            </a:r>
          </a:p>
          <a:p>
            <a:r>
              <a:rPr lang="tr-TR" sz="2400" dirty="0" smtClean="0"/>
              <a:t>İçeriğin doğruluğundan emin misiniz?</a:t>
            </a:r>
          </a:p>
          <a:p>
            <a:r>
              <a:rPr lang="tr-TR" sz="2400" dirty="0" smtClean="0"/>
              <a:t>İçerik güncel mi?</a:t>
            </a:r>
          </a:p>
          <a:p>
            <a:r>
              <a:rPr lang="tr-TR" sz="2400" dirty="0" smtClean="0"/>
              <a:t>Öğretim materyali hedef grubun motivasyonunu arttırıyor mu?</a:t>
            </a:r>
          </a:p>
          <a:p>
            <a:endParaRPr lang="tr-TR" sz="2400" dirty="0" smtClean="0"/>
          </a:p>
          <a:p>
            <a:pPr algn="ctr"/>
            <a:r>
              <a:rPr lang="tr-TR" sz="2400" dirty="0" smtClean="0"/>
              <a:t>En uygun olanı seçmek için bu soruların cevaplanması önemlidir.</a:t>
            </a:r>
            <a:endParaRPr lang="tr-T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Öğretim Materyali Seçimi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Öğretim materyallerinin seçiminde bazı </a:t>
            </a:r>
            <a:r>
              <a:rPr lang="tr-TR" sz="2800" b="1" dirty="0" smtClean="0"/>
              <a:t>ölçütler</a:t>
            </a:r>
            <a:r>
              <a:rPr lang="tr-TR" sz="2800" dirty="0" smtClean="0"/>
              <a:t> göz önünde bulundurulmalıdır.</a:t>
            </a:r>
          </a:p>
          <a:p>
            <a:endParaRPr lang="tr-TR" sz="2800" dirty="0" smtClean="0"/>
          </a:p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Öğretim Hedefleri: </a:t>
            </a:r>
          </a:p>
          <a:p>
            <a:pPr lvl="1"/>
            <a:r>
              <a:rPr lang="tr-TR" sz="2400" dirty="0" smtClean="0"/>
              <a:t>Eğitim ortamında kullanılacak öğretim materyalleri, dersin hedeflerine uygun olmalı ve hedef grubun öğretim hedeflerine kolayca ulaşmalarına yardımcı olmalıdır.</a:t>
            </a:r>
            <a:endParaRPr lang="tr-T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Öğretim Materyali </a:t>
            </a:r>
            <a:r>
              <a:rPr lang="tr-TR" dirty="0" smtClean="0"/>
              <a:t>Seçimi Ölçütleri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Hedef grubun özellikleri:</a:t>
            </a:r>
          </a:p>
          <a:p>
            <a:pPr lvl="1"/>
            <a:r>
              <a:rPr lang="tr-TR" sz="2400" b="1" dirty="0" smtClean="0"/>
              <a:t> </a:t>
            </a:r>
            <a:r>
              <a:rPr lang="tr-TR" sz="2400" dirty="0" smtClean="0"/>
              <a:t>Grubun genel özellikler (yaş, sağlık, </a:t>
            </a:r>
            <a:r>
              <a:rPr lang="tr-TR" sz="2400" dirty="0" err="1" smtClean="0"/>
              <a:t>sosyo</a:t>
            </a:r>
            <a:r>
              <a:rPr lang="tr-TR" sz="2400" dirty="0" smtClean="0"/>
              <a:t>-ekonomik yapı), </a:t>
            </a:r>
          </a:p>
          <a:p>
            <a:pPr lvl="1"/>
            <a:r>
              <a:rPr lang="tr-TR" sz="2400" dirty="0" smtClean="0"/>
              <a:t>giriş davranışları (ilgi, tutum, </a:t>
            </a:r>
            <a:r>
              <a:rPr lang="tr-TR" sz="2400" dirty="0" err="1" smtClean="0"/>
              <a:t>hazırbulunuşluk</a:t>
            </a:r>
            <a:r>
              <a:rPr lang="tr-TR" sz="2400" dirty="0" smtClean="0"/>
              <a:t>, beceri, öğrenme hızı), </a:t>
            </a:r>
          </a:p>
          <a:p>
            <a:pPr lvl="1"/>
            <a:r>
              <a:rPr lang="tr-TR" sz="2400" dirty="0" smtClean="0"/>
              <a:t>öğrenme stilleri (görerek, işiterek, dokunarak) gibi özellikler açısından farklılık gösterdiğinden bu doğrultuda farklı araç-gereçler kullanılmalıdır.</a:t>
            </a:r>
            <a:endParaRPr lang="tr-T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844824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Öğretim Materyali Seçimi Ölçütleri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endParaRPr lang="tr-T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Eğitimci Özellikleri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 algn="just"/>
            <a:r>
              <a:rPr lang="tr-TR" sz="2400" dirty="0" smtClean="0"/>
              <a:t>Eğitimci kullanımda kendisini yetersiz hissettiği materyaller yerine </a:t>
            </a:r>
            <a:r>
              <a:rPr lang="tr-TR" sz="2400" b="1" dirty="0" smtClean="0"/>
              <a:t>kendine güvenerek kullanabileceği </a:t>
            </a:r>
            <a:r>
              <a:rPr lang="tr-TR" sz="2400" dirty="0" smtClean="0"/>
              <a:t>ve öğrencileri kolaylıkla yönlendirebileceği materyalleri tercih etmelidir. </a:t>
            </a:r>
            <a:endParaRPr lang="tr-T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Öğretim Materyali Seçimi Ölçütleri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Öğretim Yöntemi: </a:t>
            </a:r>
          </a:p>
          <a:p>
            <a:pPr lvl="1"/>
            <a:r>
              <a:rPr lang="tr-TR" sz="2400" dirty="0" smtClean="0"/>
              <a:t>Eğitimci, öğrenme-öğretme sürecinde </a:t>
            </a:r>
            <a:r>
              <a:rPr lang="tr-TR" sz="2400" b="1" dirty="0" smtClean="0"/>
              <a:t>farklı yöntemlere </a:t>
            </a:r>
            <a:r>
              <a:rPr lang="tr-TR" sz="2400" dirty="0" smtClean="0"/>
              <a:t>yer vermelidir. Öğretimde konu, hedef ve grup farklılaştığından yöntemler de farklılaşmalıdır. Dolayısıyla öğretimde kullanılan yöntemlerle birlikte </a:t>
            </a:r>
            <a:r>
              <a:rPr lang="tr-TR" sz="2400" b="1" dirty="0" smtClean="0"/>
              <a:t>araç-gereçler de farklılık </a:t>
            </a:r>
            <a:r>
              <a:rPr lang="tr-TR" sz="2400" dirty="0" smtClean="0"/>
              <a:t>göstermelidir.</a:t>
            </a:r>
          </a:p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Hedef grubun sayısı: </a:t>
            </a:r>
          </a:p>
          <a:p>
            <a:pPr lvl="1"/>
            <a:r>
              <a:rPr lang="tr-TR" sz="2400" dirty="0" smtClean="0"/>
              <a:t>Katılımın az olduğu durumlarda hemen hemen tüm grup, öğretim materyallerinden yararlanabilirler.</a:t>
            </a:r>
            <a:endParaRPr lang="tr-T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Öğretim Materyali Seçimi Ölçütleri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Öğretim Ortamının Özellikleri: </a:t>
            </a:r>
          </a:p>
          <a:p>
            <a:pPr lvl="1"/>
            <a:r>
              <a:rPr lang="tr-TR" sz="2400" dirty="0" smtClean="0"/>
              <a:t>Öğretim ortamı ışık, renk, büyüklük gibi özellikler bakımından öğrenenler üzerinde farklı etkilere sahiptir.</a:t>
            </a:r>
          </a:p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Araç-Gereçlerin Özellikleri: </a:t>
            </a:r>
          </a:p>
          <a:p>
            <a:pPr lvl="1"/>
            <a:r>
              <a:rPr lang="tr-TR" sz="2400" dirty="0" smtClean="0"/>
              <a:t>Öğretim araçlarının öğrenme-öğretme sürecinde iyi planlanarak etkin kullanımı halinde hedef grubu güdülemektedir. Öğrenme – öğretme sürecinde kullanılan duyu organı sayısı öğrenme miktarını ve öğrenmenin kalıcılığını artırmaktadır.</a:t>
            </a:r>
            <a:endParaRPr lang="tr-T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Öğretim Materyali Seçimi Ölçütleri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2348880"/>
            <a:ext cx="7772400" cy="382332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Kısıtlamalar: </a:t>
            </a:r>
          </a:p>
          <a:p>
            <a:pPr lvl="1"/>
            <a:r>
              <a:rPr lang="tr-TR" sz="2400" dirty="0" smtClean="0"/>
              <a:t>Öğretim için ayrılan zaman, bütçe, eğitim ortamı, materyal kullanımı hakkında bilgi yetersizliği ve grubun kalabalık olması vb. nedenler etkilemektedir.</a:t>
            </a:r>
            <a:endParaRPr lang="tr-TR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/>
              <a:t>Öğretim Materyali Hazırlama İlkeleri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Öğretim materyali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basit, sade ve anlaşılabilir </a:t>
            </a:r>
            <a:r>
              <a:rPr lang="tr-TR" sz="2400" dirty="0" smtClean="0"/>
              <a:t>olmalıdır.</a:t>
            </a:r>
          </a:p>
          <a:p>
            <a:endParaRPr lang="tr-TR" sz="2400" dirty="0" smtClean="0"/>
          </a:p>
          <a:p>
            <a:r>
              <a:rPr lang="da-DK" sz="2400" dirty="0" smtClean="0"/>
              <a:t>Öğretim materyali dersin </a:t>
            </a:r>
            <a:r>
              <a:rPr lang="da-DK" sz="2400" b="1" dirty="0" smtClean="0">
                <a:solidFill>
                  <a:schemeClr val="accent1">
                    <a:lumMod val="75000"/>
                  </a:schemeClr>
                </a:solidFill>
              </a:rPr>
              <a:t>hedef ve amaçlarına uygun</a:t>
            </a:r>
            <a:r>
              <a:rPr lang="da-DK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sz="2400" dirty="0" smtClean="0"/>
              <a:t>seçilmeli ve</a:t>
            </a:r>
            <a:r>
              <a:rPr lang="tr-TR" sz="2400" dirty="0" smtClean="0"/>
              <a:t> hazırlanmalıdır.</a:t>
            </a:r>
          </a:p>
          <a:p>
            <a:endParaRPr lang="tr-TR" sz="2400" dirty="0" smtClean="0"/>
          </a:p>
          <a:p>
            <a:r>
              <a:rPr lang="tr-TR" sz="2400" dirty="0" smtClean="0"/>
              <a:t>Öğretim materyali, aktarılacak konuyu oluşturan bütün bilgilerle değil,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önemli ve özet bilgilerle </a:t>
            </a:r>
            <a:r>
              <a:rPr lang="tr-TR" sz="2400" dirty="0" smtClean="0"/>
              <a:t>donatılmalıdır.</a:t>
            </a:r>
            <a:endParaRPr lang="tr-TR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Öğretim Materyali Hazırlama İlkeleri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Anlatılacak konular tamamıyla materyale aktarılıp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laf kalabalığı yapılmamalıdır</a:t>
            </a:r>
            <a:r>
              <a:rPr lang="tr-TR" sz="2800" dirty="0" smtClean="0"/>
              <a:t>.</a:t>
            </a:r>
          </a:p>
          <a:p>
            <a:r>
              <a:rPr lang="tr-TR" sz="2800" dirty="0" smtClean="0"/>
              <a:t>Öğretim materyalinde kullanılan yazılı metinler ve görsel-işitsel öğeler, hedef grubun özeliklerine uygun olmalı ve grubun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gerçek hayatıyla tutarlılık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800" dirty="0" smtClean="0"/>
              <a:t>göstermelidir.</a:t>
            </a:r>
          </a:p>
          <a:p>
            <a:r>
              <a:rPr lang="tr-TR" sz="2800" dirty="0" smtClean="0"/>
              <a:t>Öğretim materyali hedef gruba alıştırma ve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uygulama imkânı </a:t>
            </a:r>
            <a:r>
              <a:rPr lang="tr-TR" sz="2800" dirty="0" smtClean="0"/>
              <a:t>sağlamalıdır.</a:t>
            </a:r>
            <a:endParaRPr lang="tr-T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Eğitim ortamlarının yaşamla iç içe olması gerçek yaşamla tutarlılık göstermesi gerekir.  </a:t>
            </a:r>
          </a:p>
          <a:p>
            <a:endParaRPr lang="tr-TR" sz="2400" dirty="0" smtClean="0"/>
          </a:p>
          <a:p>
            <a:r>
              <a:rPr lang="tr-TR" sz="2400" dirty="0" smtClean="0"/>
              <a:t>Eğitim ortamlarının hedef grubun ihtiyacına ve gerçek hayata uygun olarak düzenlenmelidir.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Öğretim Materyali Hazırlama İlkeleri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Autofit/>
          </a:bodyPr>
          <a:lstStyle/>
          <a:p>
            <a:r>
              <a:rPr lang="tr-TR" sz="2800" dirty="0" smtClean="0"/>
              <a:t>Öğretim materyali her hedef grubun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erişimine ve kullanımına açık </a:t>
            </a:r>
            <a:r>
              <a:rPr lang="tr-TR" sz="2800" dirty="0" smtClean="0"/>
              <a:t>olmalıdır.</a:t>
            </a:r>
          </a:p>
          <a:p>
            <a:endParaRPr lang="tr-TR" sz="2800" dirty="0" smtClean="0"/>
          </a:p>
          <a:p>
            <a:r>
              <a:rPr lang="tr-TR" sz="2800" dirty="0" smtClean="0"/>
              <a:t>Öğretim materyalleri sadece eğitimcinin rahatlıkla kullanabildiği türden değil,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hedef grubunda kullanabileceği düzeyde basit </a:t>
            </a:r>
            <a:r>
              <a:rPr lang="tr-TR" sz="2800" dirty="0" smtClean="0"/>
              <a:t>olmalıdır.</a:t>
            </a:r>
            <a:endParaRPr lang="tr-T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Öğretim Materyali Hazırlama İlkeleri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2276872"/>
            <a:ext cx="7772400" cy="389532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Zaman içinde tekrar kullanılacak materyaller dayanıklı hazırlanmalı, bir defalık kullanımlarda zarar görmemelidir.</a:t>
            </a:r>
          </a:p>
          <a:p>
            <a:endParaRPr lang="tr-TR" sz="2400" dirty="0" smtClean="0"/>
          </a:p>
          <a:p>
            <a:r>
              <a:rPr lang="tr-TR" sz="2400" dirty="0" smtClean="0"/>
              <a:t>Hazırlanan öğretim materyalleri gerektiği takdirde, kolaylıkla geliştirilebilir ve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güncelleştirilebilir </a:t>
            </a:r>
            <a:r>
              <a:rPr lang="tr-TR" sz="2400" dirty="0" smtClean="0"/>
              <a:t>olmalıdır.</a:t>
            </a:r>
            <a:endParaRPr lang="tr-TR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Öğretim Materyalleri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Görsel Materyaller</a:t>
            </a:r>
          </a:p>
          <a:p>
            <a:r>
              <a:rPr lang="tr-TR" sz="2400" dirty="0" smtClean="0"/>
              <a:t>Soyut kavramları daha somut bir hale dönüştürmek amacıyla kullanılan öğretim materyalleridir.</a:t>
            </a:r>
          </a:p>
          <a:p>
            <a:r>
              <a:rPr lang="tr-TR" sz="2400" dirty="0" smtClean="0"/>
              <a:t>Sözel bilgilerin somutlaştırılmasına yardım eder.</a:t>
            </a:r>
          </a:p>
          <a:p>
            <a:endParaRPr lang="tr-TR" sz="2400" dirty="0" smtClean="0"/>
          </a:p>
          <a:p>
            <a:r>
              <a:rPr lang="tr-TR" sz="2400" dirty="0" smtClean="0"/>
              <a:t>Resimler, çizimler, çizelgeler, grafikler, kavram haritaları, posterler, karikatürler gibi.</a:t>
            </a:r>
            <a:endParaRPr lang="tr-TR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4" y="1772816"/>
            <a:ext cx="1847850" cy="246697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78179"/>
            <a:ext cx="3571875" cy="35718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764" y="182516"/>
            <a:ext cx="3514725" cy="44672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5127" y="2416129"/>
            <a:ext cx="42957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0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14416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/>
              <a:t>İki Boyutlu Görsel Materyallerin Yararları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400" b="1" dirty="0" smtClean="0"/>
          </a:p>
          <a:p>
            <a:r>
              <a:rPr lang="tr-TR" sz="2400" dirty="0" smtClean="0"/>
              <a:t>Kullanımları kolaydır.</a:t>
            </a:r>
          </a:p>
          <a:p>
            <a:r>
              <a:rPr lang="tr-TR" sz="2400" dirty="0" smtClean="0"/>
              <a:t>Materyallerin kullanımında herhangi bir donanıma gerek yoktur.</a:t>
            </a:r>
          </a:p>
          <a:p>
            <a:r>
              <a:rPr lang="tr-TR" sz="2400" dirty="0" smtClean="0"/>
              <a:t>Önceden hazırlanabilir.</a:t>
            </a:r>
          </a:p>
          <a:p>
            <a:r>
              <a:rPr lang="tr-TR" sz="2400" dirty="0" smtClean="0"/>
              <a:t>Ekonomiktir.</a:t>
            </a:r>
          </a:p>
          <a:p>
            <a:r>
              <a:rPr lang="tr-TR" sz="2400" dirty="0" smtClean="0"/>
              <a:t>Tek başına kullanılabilir. Farklı öğretim materyalleri ile desteklenmesi gerekmez.</a:t>
            </a:r>
          </a:p>
          <a:p>
            <a:r>
              <a:rPr lang="tr-TR" sz="2400" dirty="0" smtClean="0"/>
              <a:t>Tüm konu ve eğitim düzeylerine uygundur.</a:t>
            </a:r>
          </a:p>
          <a:p>
            <a:r>
              <a:rPr lang="tr-TR" sz="2400" dirty="0" smtClean="0"/>
              <a:t>Karmaşık konuları daha anlaşılır hale getirir, basitleştirir.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İki Boyutlu Görsel Materyallerin Sınırlılıkları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Genellikle kâğıt oldukları için çabuk zarar görebilirler.</a:t>
            </a:r>
          </a:p>
          <a:p>
            <a:r>
              <a:rPr lang="tr-TR" sz="2800" dirty="0" smtClean="0"/>
              <a:t>Kullanılmadıkları zaman saklamak güç olabilir.</a:t>
            </a:r>
          </a:p>
          <a:p>
            <a:r>
              <a:rPr lang="tr-TR" sz="2800" dirty="0" smtClean="0"/>
              <a:t>Görselin boyutu tüm katılımcılar tarafından görülemeyecek kadar küçük olabilir.</a:t>
            </a:r>
          </a:p>
          <a:p>
            <a:r>
              <a:rPr lang="tr-TR" sz="2800" dirty="0" smtClean="0"/>
              <a:t>Üç boyutlu kavramları anlatmak istediğimizde sınırlı kalabilir</a:t>
            </a:r>
            <a:endParaRPr lang="tr-TR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Üç Boyutlu Görsel Materyaller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Gerçek hayattan alınmış nesnelerin ya da modellerin eğitim amaçlı kullanılması, hedef grubun gerçek dünyayı anlamalarına yardım eden öğretim materyalleridir. </a:t>
            </a:r>
          </a:p>
          <a:p>
            <a:endParaRPr lang="tr-TR" sz="2800" dirty="0" smtClean="0"/>
          </a:p>
          <a:p>
            <a:r>
              <a:rPr lang="tr-TR" sz="2800" b="1" dirty="0" smtClean="0"/>
              <a:t>Gerçek nesneler, modeller, maketler </a:t>
            </a:r>
            <a:r>
              <a:rPr lang="tr-TR" sz="2800" dirty="0" smtClean="0"/>
              <a:t>ve çoklu ortam takımları bu öğretim materyallerinden bazılarıdır.</a:t>
            </a:r>
            <a:endParaRPr lang="tr-TR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24" y="301736"/>
            <a:ext cx="2238375" cy="154305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660" y="55816"/>
            <a:ext cx="1847850" cy="246697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81400"/>
            <a:ext cx="4375053" cy="4051300"/>
          </a:xfrm>
        </p:spPr>
      </p:pic>
      <p:sp>
        <p:nvSpPr>
          <p:cNvPr id="5" name="AutoShape 2" descr="Materyal için 10 fikir | hücre modeli, bitki hücre modeli, bitki hücresi"/>
          <p:cNvSpPr>
            <a:spLocks noChangeAspect="1" noChangeArrowheads="1"/>
          </p:cNvSpPr>
          <p:nvPr/>
        </p:nvSpPr>
        <p:spPr bwMode="auto">
          <a:xfrm>
            <a:off x="155575" y="-1104900"/>
            <a:ext cx="16192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3179303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91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Üç Boyutlu Görsel Materyallerin Yararları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79"/>
          </a:xfrm>
        </p:spPr>
        <p:txBody>
          <a:bodyPr>
            <a:noAutofit/>
          </a:bodyPr>
          <a:lstStyle/>
          <a:p>
            <a:r>
              <a:rPr lang="tr-TR" sz="2800" dirty="0" smtClean="0"/>
              <a:t>Birden fazla duyu organına hitap ettiği için ilgi çekicidir.</a:t>
            </a:r>
          </a:p>
          <a:p>
            <a:r>
              <a:rPr lang="tr-TR" sz="2800" dirty="0" smtClean="0"/>
              <a:t>Yaparak ve yaşayarak öğrenme söz konusu olduğundan somut, izli ve daha kalıcı öğrenmeler sağlar.</a:t>
            </a:r>
          </a:p>
          <a:p>
            <a:r>
              <a:rPr lang="tr-TR" sz="2800" dirty="0" smtClean="0"/>
              <a:t>Her bireyin kendi hızına göre ve kendi yaşantıları yoluyla öğrenmelerini sağlar.</a:t>
            </a:r>
          </a:p>
          <a:p>
            <a:r>
              <a:rPr lang="tr-TR" sz="2800" dirty="0" smtClean="0"/>
              <a:t>Karmaşık yapıları basit ve açık hale getirerek derse olan ilgiyi arttırır.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Üç Boyutlu Görsel Materyallerin Yararları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Soyut kavramların daha iyi anlaşılmasını sağlar.</a:t>
            </a:r>
          </a:p>
          <a:p>
            <a:r>
              <a:rPr lang="tr-TR" sz="2800" dirty="0"/>
              <a:t>Bilginin etkin olarak iletilmesini ve öğrenmenin kalıcı olmasını sağlar.</a:t>
            </a:r>
          </a:p>
          <a:p>
            <a:r>
              <a:rPr lang="tr-TR" sz="2800" dirty="0"/>
              <a:t>Bireyi  düşünmeye sevk eder.</a:t>
            </a:r>
          </a:p>
          <a:p>
            <a:r>
              <a:rPr lang="tr-TR" sz="2800" dirty="0"/>
              <a:t>Zaman ve uzaklık yönünden ulaşılamayan cisimleri, nesneleri göstermede etkili rol oynar.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571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183360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Eğitim ortamında hedef gruba bilgi, beceri, tutum ve davranış kazandırmak amacıyla kullanılan birçok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öğretim materyali </a:t>
            </a:r>
            <a:r>
              <a:rPr lang="tr-TR" sz="2400" dirty="0" smtClean="0"/>
              <a:t>vardır.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Eğitimde kullanılan öğretim materyalleri, öğrenenin ne kadar fazla sayıda duyu organına hitap ederse öğrenme o kadar iyi ve kalıcı izli olmakta, unutma da o kadar geç olmaktadır.</a:t>
            </a:r>
            <a:endParaRPr lang="tr-TR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Üç Boyutlu Görsel Materyallerin Sınırlılıkları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001000" cy="4399384"/>
          </a:xfrm>
        </p:spPr>
        <p:txBody>
          <a:bodyPr>
            <a:noAutofit/>
          </a:bodyPr>
          <a:lstStyle/>
          <a:p>
            <a:r>
              <a:rPr lang="tr-TR" sz="2400" dirty="0" smtClean="0"/>
              <a:t>Gerçeğine uygun olmayan modeller, bireyin bazı nesneleri yanlış algılamasına neden olabilir.</a:t>
            </a:r>
          </a:p>
          <a:p>
            <a:r>
              <a:rPr lang="tr-TR" sz="2400" dirty="0" smtClean="0"/>
              <a:t>Maket/model kullanılarak yapılan eğitim zaman aldığından, derslerin zaman ve kapsam yönünden, planlanmasını, yürütülmesini ve sınıf yönetimini güçleştirir.</a:t>
            </a:r>
          </a:p>
          <a:p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Kalabalık gruplarda kullanımı zordur.</a:t>
            </a:r>
          </a:p>
          <a:p>
            <a:r>
              <a:rPr lang="tr-TR" sz="2400" dirty="0" smtClean="0"/>
              <a:t>Maddi kaynak ve bakım/saklama gerektirir.</a:t>
            </a:r>
          </a:p>
          <a:p>
            <a:r>
              <a:rPr lang="tr-TR" sz="2400" dirty="0" smtClean="0"/>
              <a:t>Her ders için yaşantı oluşturacak üç boyutlu öğretim materyallerinin sağlanmaya çalışılması zaman, çaba ve bazen de yüksek miktarda mali kaynağı gerektirir.</a:t>
            </a:r>
            <a:endParaRPr lang="tr-TR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216176"/>
          </a:xfrm>
        </p:spPr>
        <p:txBody>
          <a:bodyPr/>
          <a:lstStyle/>
          <a:p>
            <a:pPr algn="ctr"/>
            <a:r>
              <a:rPr lang="tr-TR" dirty="0" smtClean="0"/>
              <a:t>Afiş/Poster/Broşür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019872" cy="4385452"/>
          </a:xfrm>
        </p:spPr>
        <p:txBody>
          <a:bodyPr>
            <a:noAutofit/>
          </a:bodyPr>
          <a:lstStyle/>
          <a:p>
            <a:r>
              <a:rPr lang="tr-TR" sz="2400" dirty="0"/>
              <a:t>Özellikle dikkat çekmeyi amaçlayan, tanıtıcı, açıklayıcı ve bilgilendirici basılı </a:t>
            </a:r>
            <a:r>
              <a:rPr lang="tr-TR" sz="2400" dirty="0" smtClean="0"/>
              <a:t>evraklara denir.</a:t>
            </a:r>
          </a:p>
          <a:p>
            <a:endParaRPr lang="tr-TR" sz="2400" dirty="0"/>
          </a:p>
          <a:p>
            <a:r>
              <a:rPr lang="tr-TR" sz="2400" dirty="0" smtClean="0"/>
              <a:t>Bir </a:t>
            </a:r>
            <a:r>
              <a:rPr lang="tr-TR" sz="2400" dirty="0"/>
              <a:t>ürün ya da hizmeti tanıtmak amaçlı hazırlanan, açıklayıcı metinlerin olduğu, </a:t>
            </a:r>
            <a:r>
              <a:rPr lang="tr-TR" sz="2400" b="1" dirty="0" smtClean="0"/>
              <a:t>görsellerin </a:t>
            </a:r>
            <a:r>
              <a:rPr lang="tr-TR" sz="2400" b="1" dirty="0"/>
              <a:t>bulunduğu, dikkat çeken ve akılda kalıcı unsurlara sahip </a:t>
            </a:r>
            <a:r>
              <a:rPr lang="tr-TR" sz="2400" dirty="0"/>
              <a:t>bir tanıtıcı bir materyaldir. </a:t>
            </a:r>
            <a:br>
              <a:rPr lang="tr-TR" sz="2400" dirty="0"/>
            </a:br>
            <a:endParaRPr lang="tr-TR" sz="2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6016" y="1988840"/>
            <a:ext cx="3630516" cy="395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20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67" y="274638"/>
            <a:ext cx="8184333" cy="286994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67" y="3645024"/>
            <a:ext cx="8202440" cy="289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55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İyi bir broşürde olması gerekenler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276872"/>
            <a:ext cx="7772400" cy="3895328"/>
          </a:xfrm>
        </p:spPr>
        <p:txBody>
          <a:bodyPr/>
          <a:lstStyle/>
          <a:p>
            <a:r>
              <a:rPr lang="sv-SE" sz="2800" dirty="0"/>
              <a:t>Verilmek İstenen Ana Mesaj Ana Kapakta Belirtilmelidir</a:t>
            </a:r>
          </a:p>
          <a:p>
            <a:r>
              <a:rPr lang="tr-TR" sz="2800" dirty="0"/>
              <a:t>Görsel Dikkat Çekici Olmalıdır</a:t>
            </a:r>
          </a:p>
          <a:p>
            <a:r>
              <a:rPr lang="tr-TR" sz="2800" dirty="0"/>
              <a:t>Anlaşılır ve Kolay Okunmalıdır</a:t>
            </a:r>
          </a:p>
          <a:p>
            <a:r>
              <a:rPr lang="tr-TR" sz="2800" dirty="0" smtClean="0"/>
              <a:t>Renk </a:t>
            </a:r>
            <a:r>
              <a:rPr lang="tr-TR" sz="2800" dirty="0"/>
              <a:t>Uyumuna Dikkat Edilmelidir</a:t>
            </a:r>
          </a:p>
          <a:p>
            <a:r>
              <a:rPr lang="tr-TR" sz="2800" dirty="0"/>
              <a:t>Kâğıt Kalitesine Dikkat </a:t>
            </a:r>
            <a:r>
              <a:rPr lang="tr-TR" sz="2800" dirty="0" smtClean="0"/>
              <a:t>Edilmelidir.</a:t>
            </a:r>
          </a:p>
          <a:p>
            <a:r>
              <a:rPr lang="tr-TR" b="1" dirty="0" smtClean="0"/>
              <a:t>Çok </a:t>
            </a:r>
            <a:r>
              <a:rPr lang="tr-TR" b="1" dirty="0"/>
              <a:t>sayıda farklı yazı tipleri kullanmayın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7544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Vereceğiniz </a:t>
            </a:r>
            <a:r>
              <a:rPr lang="tr-TR" sz="2400" dirty="0"/>
              <a:t>bilgiler tutarlı ve düzenli bir şekilde, bir </a:t>
            </a:r>
            <a:r>
              <a:rPr lang="tr-TR" sz="2400" b="1" dirty="0"/>
              <a:t>sütun</a:t>
            </a:r>
            <a:r>
              <a:rPr lang="tr-TR" sz="2400" dirty="0"/>
              <a:t> veya </a:t>
            </a:r>
            <a:r>
              <a:rPr lang="tr-TR" sz="2400" b="1" dirty="0"/>
              <a:t>satır</a:t>
            </a:r>
            <a:r>
              <a:rPr lang="tr-TR" sz="2400" dirty="0"/>
              <a:t> boyunca yer </a:t>
            </a:r>
            <a:r>
              <a:rPr lang="tr-TR" sz="2400" dirty="0" smtClean="0"/>
              <a:t>almalıdır.</a:t>
            </a:r>
          </a:p>
          <a:p>
            <a:r>
              <a:rPr lang="tr-TR" sz="2400" b="1" dirty="0"/>
              <a:t>Mümkün olduğunca az yazı yazmaya </a:t>
            </a:r>
            <a:r>
              <a:rPr lang="tr-TR" sz="2400" b="1" dirty="0" smtClean="0"/>
              <a:t>çalışın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666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12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46" y="4060825"/>
            <a:ext cx="5712447" cy="272514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96516"/>
            <a:ext cx="3254425" cy="2492524"/>
          </a:xfrm>
          <a:prstGeom prst="rect">
            <a:avLst/>
          </a:prstGeom>
        </p:spPr>
      </p:pic>
      <p:sp>
        <p:nvSpPr>
          <p:cNvPr id="6" name="AutoShape 2" descr="20'den Fazla Profesyonel Üç Katlı Broşür Tasarım Şablonu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20'den Fazla Profesyonel Üç Katlı Broşür Tasarım Şablonu"/>
          <p:cNvSpPr>
            <a:spLocks noChangeAspect="1" noChangeArrowheads="1"/>
          </p:cNvSpPr>
          <p:nvPr/>
        </p:nvSpPr>
        <p:spPr bwMode="auto">
          <a:xfrm>
            <a:off x="155575" y="-822325"/>
            <a:ext cx="19907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22" y="892175"/>
            <a:ext cx="4312778" cy="3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6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14416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İyi bir broşürde olması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28800"/>
            <a:ext cx="7918648" cy="4543400"/>
          </a:xfrm>
        </p:spPr>
        <p:txBody>
          <a:bodyPr>
            <a:noAutofit/>
          </a:bodyPr>
          <a:lstStyle/>
          <a:p>
            <a:r>
              <a:rPr lang="tr-TR" sz="2400" dirty="0">
                <a:latin typeface="g_d0_f2"/>
              </a:rPr>
              <a:t>Görse</a:t>
            </a:r>
            <a:r>
              <a:rPr lang="tr-TR" sz="2400" dirty="0">
                <a:latin typeface="g_d0_f3"/>
              </a:rPr>
              <a:t>l unsurlarda fazla simetriden </a:t>
            </a:r>
            <a:r>
              <a:rPr lang="tr-TR" sz="2400" dirty="0" smtClean="0">
                <a:latin typeface="g_d0_f2"/>
              </a:rPr>
              <a:t>kaçınılmalı,</a:t>
            </a:r>
          </a:p>
          <a:p>
            <a:r>
              <a:rPr lang="tr-TR" sz="2400" dirty="0" smtClean="0">
                <a:latin typeface="g_d0_f2"/>
              </a:rPr>
              <a:t>Ölçülü </a:t>
            </a:r>
            <a:r>
              <a:rPr lang="tr-TR" sz="2400" dirty="0">
                <a:latin typeface="g_d0_f2"/>
              </a:rPr>
              <a:t>asimetrik tasarımla broşür daha </a:t>
            </a:r>
            <a:r>
              <a:rPr lang="tr-TR" sz="2400" b="1" dirty="0">
                <a:latin typeface="g_d0_f2"/>
              </a:rPr>
              <a:t>canlı ve çekici </a:t>
            </a:r>
            <a:r>
              <a:rPr lang="tr-TR" sz="2400" dirty="0">
                <a:latin typeface="g_d0_f2"/>
              </a:rPr>
              <a:t>olabilir. </a:t>
            </a:r>
          </a:p>
          <a:p>
            <a:r>
              <a:rPr lang="tr-TR" sz="2400" dirty="0" smtClean="0">
                <a:latin typeface="g_d0_f2"/>
              </a:rPr>
              <a:t>Okunabilirlik </a:t>
            </a:r>
            <a:r>
              <a:rPr lang="tr-TR" sz="2400" dirty="0">
                <a:latin typeface="g_d0_f2"/>
              </a:rPr>
              <a:t>için beyaz boşluğun dengeli kullanılması önemlidir. </a:t>
            </a:r>
            <a:endParaRPr lang="tr-TR" sz="2400" dirty="0" smtClean="0">
              <a:latin typeface="g_d0_f2"/>
            </a:endParaRPr>
          </a:p>
          <a:p>
            <a:r>
              <a:rPr lang="tr-TR" sz="2400" dirty="0" smtClean="0">
                <a:latin typeface="g_d0_f2"/>
              </a:rPr>
              <a:t>Çok </a:t>
            </a:r>
            <a:r>
              <a:rPr lang="tr-TR" sz="2400" dirty="0">
                <a:latin typeface="g_d0_f2"/>
              </a:rPr>
              <a:t>gerekmedikçe gövde metinlerde de büyük harflerden kaçınmalıyız. </a:t>
            </a:r>
            <a:endParaRPr lang="tr-TR" sz="2400" dirty="0" smtClean="0">
              <a:latin typeface="g_d0_f2"/>
            </a:endParaRPr>
          </a:p>
          <a:p>
            <a:r>
              <a:rPr lang="tr-TR" sz="2400" dirty="0" smtClean="0">
                <a:latin typeface="g_d0_f2"/>
              </a:rPr>
              <a:t>Mesajı </a:t>
            </a:r>
            <a:r>
              <a:rPr lang="tr-TR" sz="2400" dirty="0">
                <a:latin typeface="g_d0_f2"/>
              </a:rPr>
              <a:t>en kısa yoldan ve net verebilmek için </a:t>
            </a:r>
            <a:r>
              <a:rPr lang="tr-TR" sz="2400" b="1" dirty="0">
                <a:latin typeface="g_d0_f2"/>
              </a:rPr>
              <a:t>kısa metinler </a:t>
            </a:r>
            <a:r>
              <a:rPr lang="tr-TR" sz="2400" dirty="0">
                <a:latin typeface="g_d0_f2"/>
              </a:rPr>
              <a:t>kullanmak gerekir</a:t>
            </a:r>
            <a:r>
              <a:rPr lang="tr-TR" sz="2400" dirty="0" smtClean="0">
                <a:latin typeface="g_d0_f2"/>
              </a:rPr>
              <a:t>.</a:t>
            </a:r>
          </a:p>
          <a:p>
            <a:r>
              <a:rPr lang="tr-TR" sz="2400" dirty="0" smtClean="0">
                <a:latin typeface="g_d0_f2"/>
              </a:rPr>
              <a:t>Ayrıca </a:t>
            </a:r>
            <a:r>
              <a:rPr lang="tr-TR" sz="2400" dirty="0">
                <a:latin typeface="g_d0_f2"/>
              </a:rPr>
              <a:t>önemle vurgulanması gereken bir yazı yok ise italik ve kalın yazı karakterlerinden de kaçınmak </a:t>
            </a:r>
            <a:r>
              <a:rPr lang="tr-TR" sz="2400" dirty="0">
                <a:latin typeface="g_d0_f3"/>
              </a:rPr>
              <a:t>gerekir. </a:t>
            </a:r>
            <a:r>
              <a:rPr lang="tr-TR" sz="2400" dirty="0"/>
              <a:t/>
            </a:r>
            <a:br>
              <a:rPr lang="tr-TR" sz="2400" dirty="0"/>
            </a:b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91902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Yazılı Materyaller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862830"/>
            <a:ext cx="7391120" cy="416014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4B6D2"/>
              </a:buClr>
            </a:pPr>
            <a:r>
              <a:rPr lang="es-ES" sz="2800" dirty="0">
                <a:solidFill>
                  <a:prstClr val="black"/>
                </a:solidFill>
              </a:rPr>
              <a:t>Eğitim ortamının en vazgeçilmez ve en yaygın</a:t>
            </a:r>
            <a:r>
              <a:rPr lang="tr-TR" sz="2800" dirty="0">
                <a:solidFill>
                  <a:prstClr val="black"/>
                </a:solidFill>
              </a:rPr>
              <a:t> kullanılan materyalleridir.</a:t>
            </a:r>
          </a:p>
          <a:p>
            <a:pPr lvl="0">
              <a:buClr>
                <a:srgbClr val="94B6D2"/>
              </a:buClr>
            </a:pPr>
            <a:endParaRPr lang="tr-TR" sz="2800" dirty="0">
              <a:solidFill>
                <a:prstClr val="black"/>
              </a:solidFill>
            </a:endParaRPr>
          </a:p>
          <a:p>
            <a:pPr lvl="0">
              <a:buClr>
                <a:srgbClr val="94B6D2"/>
              </a:buClr>
            </a:pPr>
            <a:r>
              <a:rPr lang="tr-TR" sz="2800" dirty="0">
                <a:solidFill>
                  <a:prstClr val="black"/>
                </a:solidFill>
              </a:rPr>
              <a:t>Tüm ders kitapları, ders notları, hikâye ve romanlar, kitapçıklar, broşürler, çalışma/araştırma kitapları, kılavuzlar, çalışma yaprakları ve dergiler vb. yazılı materyal kapsamına girmektedir.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9658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>
                <a:solidFill>
                  <a:schemeClr val="accent1">
                    <a:lumMod val="75000"/>
                  </a:schemeClr>
                </a:solidFill>
              </a:rPr>
              <a:t>Yazılı Materyallerin Yararları</a:t>
            </a:r>
            <a:br>
              <a:rPr lang="tr-TR" sz="4400" dirty="0">
                <a:solidFill>
                  <a:schemeClr val="accent1">
                    <a:lumMod val="75000"/>
                  </a:schemeClr>
                </a:solidFill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dirty="0" smtClean="0"/>
              <a:t>Elde edilmesi ve taşınması kolaydır.</a:t>
            </a:r>
          </a:p>
          <a:p>
            <a:r>
              <a:rPr lang="tr-TR" sz="2800" dirty="0" smtClean="0"/>
              <a:t>Uygun tasarlanmış olanların kullanımı kolay ve etkilidir.</a:t>
            </a:r>
          </a:p>
          <a:p>
            <a:r>
              <a:rPr lang="tr-TR" sz="2800" dirty="0" smtClean="0"/>
              <a:t>Eğitime destek amacıyla yararlanılabilir.</a:t>
            </a:r>
          </a:p>
          <a:p>
            <a:r>
              <a:rPr lang="tr-TR" sz="2800" dirty="0" smtClean="0"/>
              <a:t>Tekrarlara olanak sağlar.</a:t>
            </a:r>
            <a:endParaRPr lang="tr-TR" sz="2800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4427984" y="1844824"/>
            <a:ext cx="4176464" cy="4327376"/>
          </a:xfrm>
        </p:spPr>
        <p:txBody>
          <a:bodyPr>
            <a:normAutofit lnSpcReduction="10000"/>
          </a:bodyPr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1487" y="2860929"/>
            <a:ext cx="34290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48472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/>
              <a:t>İyi bir eğitimci;</a:t>
            </a:r>
          </a:p>
          <a:p>
            <a:pPr lvl="1" algn="just"/>
            <a:r>
              <a:rPr lang="tr-TR" sz="2600" dirty="0" smtClean="0"/>
              <a:t>öğretim materyallerini tanımalı,</a:t>
            </a:r>
          </a:p>
          <a:p>
            <a:pPr lvl="1" algn="just"/>
            <a:r>
              <a:rPr lang="tr-TR" sz="2600" dirty="0" smtClean="0"/>
              <a:t>kullanımda dikkate edilecek noktaları, </a:t>
            </a:r>
          </a:p>
          <a:p>
            <a:pPr lvl="1" algn="just"/>
            <a:r>
              <a:rPr lang="tr-TR" sz="2600" dirty="0" smtClean="0"/>
              <a:t>özellikleri bilmelidir,</a:t>
            </a:r>
          </a:p>
          <a:p>
            <a:pPr lvl="1" algn="just"/>
            <a:r>
              <a:rPr lang="tr-TR" sz="2600" dirty="0" smtClean="0"/>
              <a:t>konusunu anlatırken/sunarken </a:t>
            </a:r>
            <a:r>
              <a:rPr lang="tr-TR" sz="2600" dirty="0" smtClean="0">
                <a:solidFill>
                  <a:schemeClr val="accent1">
                    <a:lumMod val="75000"/>
                  </a:schemeClr>
                </a:solidFill>
              </a:rPr>
              <a:t>uygun öğretim materyallerinin seçimini </a:t>
            </a:r>
            <a:r>
              <a:rPr lang="tr-TR" sz="2600" dirty="0" smtClean="0"/>
              <a:t>yapabilmeli ve </a:t>
            </a:r>
          </a:p>
          <a:p>
            <a:pPr lvl="1" algn="just"/>
            <a:r>
              <a:rPr lang="tr-TR" sz="2600" dirty="0" smtClean="0"/>
              <a:t>etkili ve doğru bir şekilde bu materyalleri kullanabilmelidir.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Yazılı Materyallerin Sınırlılıkları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2400" dirty="0" smtClean="0"/>
              <a:t>Okuryazarlık gerektirir.</a:t>
            </a:r>
          </a:p>
          <a:p>
            <a:r>
              <a:rPr lang="tr-TR" sz="2400" dirty="0" smtClean="0"/>
              <a:t>Konuyla ilgili ön koşul bilgileri olmayanlara bilgi aktaramaz.</a:t>
            </a:r>
          </a:p>
          <a:p>
            <a:r>
              <a:rPr lang="tr-TR" sz="2400" dirty="0" smtClean="0"/>
              <a:t>Ezberlemenin desteklenmesine neden olabilir.</a:t>
            </a:r>
          </a:p>
          <a:p>
            <a:r>
              <a:rPr lang="tr-TR" sz="2400" dirty="0" smtClean="0"/>
              <a:t>Bazı metinlerin az bir yerde çok sayıda sözcük ve kavram sunması bireylerde bilişsel yükün artmasına yol açar.</a:t>
            </a:r>
          </a:p>
          <a:p>
            <a:r>
              <a:rPr lang="tr-TR" sz="2400" dirty="0" smtClean="0"/>
              <a:t>Etkileşimsel olmayan çoğu yazılı materyal kavrama olmadan pasif şekilde kullanılır.</a:t>
            </a:r>
          </a:p>
          <a:p>
            <a:r>
              <a:rPr lang="tr-TR" sz="2400" dirty="0" smtClean="0"/>
              <a:t>Rastgele materyal seçimi amaçlara yeterince ulaştırmayabilir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Yazım ve Gösterim Tahtaları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093976"/>
            <a:ext cx="7990656" cy="4078224"/>
          </a:xfrm>
        </p:spPr>
        <p:txBody>
          <a:bodyPr>
            <a:normAutofit/>
          </a:bodyPr>
          <a:lstStyle/>
          <a:p>
            <a:r>
              <a:rPr lang="tr-TR" sz="2400" dirty="0" smtClean="0"/>
              <a:t>Hem katılımcının hem de eğiticinin aynı anda konu üzerinde çalışabilmesine olanak sağlayan </a:t>
            </a:r>
            <a:r>
              <a:rPr lang="tr-TR" sz="2400" b="1" dirty="0" smtClean="0"/>
              <a:t>en etkili sınıf içi iletişim aracı</a:t>
            </a:r>
            <a:r>
              <a:rPr lang="tr-TR" sz="2400" dirty="0" smtClean="0"/>
              <a:t>dır.</a:t>
            </a:r>
          </a:p>
          <a:p>
            <a:endParaRPr lang="tr-TR" sz="2400" dirty="0" smtClean="0"/>
          </a:p>
          <a:p>
            <a:r>
              <a:rPr lang="tr-TR" sz="2400" dirty="0" smtClean="0"/>
              <a:t>Yazı tahtaları, </a:t>
            </a:r>
          </a:p>
          <a:p>
            <a:r>
              <a:rPr lang="tr-TR" sz="2400" dirty="0" smtClean="0"/>
              <a:t>elektronik beyaz tahtalar,</a:t>
            </a:r>
          </a:p>
          <a:p>
            <a:r>
              <a:rPr lang="tr-TR" sz="2400" dirty="0" smtClean="0"/>
              <a:t>bülten tahtaları,</a:t>
            </a:r>
          </a:p>
          <a:p>
            <a:r>
              <a:rPr lang="tr-TR" sz="2400" dirty="0" smtClean="0"/>
              <a:t>kumaş tahtalar, </a:t>
            </a:r>
          </a:p>
          <a:p>
            <a:r>
              <a:rPr lang="tr-TR" sz="2400" dirty="0" smtClean="0"/>
              <a:t>manyetik tahtalar, kâğıt tahtalar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114" y="3645024"/>
            <a:ext cx="2994780" cy="232095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Yazım ve Gösterim Tahtalarının Yararları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Kullanışlı ve ucuzdur. Hem eğitimci hem de katılımcılar kullanabilir.</a:t>
            </a:r>
          </a:p>
          <a:p>
            <a:r>
              <a:rPr lang="tr-TR" sz="2400" dirty="0" smtClean="0"/>
              <a:t>Beyin fırtınası, sorun çözme vb. katılımlı etkinliklerde kullanmak için çok uygundur.</a:t>
            </a:r>
          </a:p>
          <a:p>
            <a:r>
              <a:rPr lang="tr-TR" sz="2400" dirty="0" smtClean="0"/>
              <a:t>Daha önceden hazırlanıp sunum sırasında uygun yerlerde gösterilebilir. Üzerine resim, pano, grafik veya harita asılabilir.</a:t>
            </a:r>
          </a:p>
          <a:p>
            <a:r>
              <a:rPr lang="tr-TR" sz="2400" dirty="0" smtClean="0"/>
              <a:t>Defalarca silinip yazılabilir, kullanışlıdır.</a:t>
            </a:r>
          </a:p>
          <a:p>
            <a:r>
              <a:rPr lang="tr-TR" sz="2400" dirty="0" smtClean="0"/>
              <a:t>Ucuz bir öğretim materyalidir.</a:t>
            </a:r>
            <a:endParaRPr lang="tr-TR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Yazım ve Gösterim </a:t>
            </a:r>
            <a:br>
              <a:rPr lang="tr-TR" b="1" dirty="0" smtClean="0"/>
            </a:br>
            <a:r>
              <a:rPr lang="tr-TR" b="1" dirty="0" smtClean="0"/>
              <a:t>Tahtalarının Sınırlılıkları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001000" cy="4183360"/>
          </a:xfrm>
        </p:spPr>
        <p:txBody>
          <a:bodyPr>
            <a:noAutofit/>
          </a:bodyPr>
          <a:lstStyle/>
          <a:p>
            <a:r>
              <a:rPr lang="tr-TR" sz="2800" dirty="0" smtClean="0"/>
              <a:t>Üzerine çok fazla şey yazılamaz.</a:t>
            </a:r>
          </a:p>
          <a:p>
            <a:r>
              <a:rPr lang="tr-TR" sz="2800" dirty="0" smtClean="0"/>
              <a:t>Yazılan bilgiler uzun süre saklanamaz.</a:t>
            </a:r>
          </a:p>
          <a:p>
            <a:r>
              <a:rPr lang="tr-TR" sz="2800" dirty="0" smtClean="0"/>
              <a:t>Yazmak zaman alıcıdır.</a:t>
            </a:r>
          </a:p>
          <a:p>
            <a:r>
              <a:rPr lang="tr-TR" sz="2800" dirty="0" smtClean="0"/>
              <a:t>Silindiği zaman bir daha kullanılamaz. Kalıcı değildir.</a:t>
            </a:r>
          </a:p>
          <a:p>
            <a:r>
              <a:rPr lang="tr-TR" sz="2800" dirty="0" smtClean="0"/>
              <a:t>Aynı anda hem yazı tahtasına yazmak hem de katılımcılarla konuşmak güçtür.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…….Sınırlılıkları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Etkileşimi azaltır, sınıf yönetimini güçleştirir.</a:t>
            </a:r>
          </a:p>
          <a:p>
            <a:r>
              <a:rPr lang="tr-TR" sz="2400" dirty="0" smtClean="0"/>
              <a:t>Yazı </a:t>
            </a:r>
            <a:r>
              <a:rPr lang="tr-TR" sz="2400" dirty="0"/>
              <a:t>tahtası üzerindeki yazılar düzensiz olabilir, tahta plansız kullanılabilir.</a:t>
            </a:r>
          </a:p>
          <a:p>
            <a:r>
              <a:rPr lang="tr-TR" sz="2400" dirty="0"/>
              <a:t>Yazım ve çizim için kullanılan tebeşir ya da kalemler sağlığa zarar verebilir.</a:t>
            </a:r>
          </a:p>
          <a:p>
            <a:r>
              <a:rPr lang="tr-TR" sz="2400" dirty="0"/>
              <a:t>Tahtadaki resimleri ya da çizimleri her katılımcı rahat göremeyebilir.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4772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İşitsel Materyaller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Bu tür materyallerin çeşitleri ve kalitesi gelişen teknoloji ile artmıştır.</a:t>
            </a:r>
          </a:p>
          <a:p>
            <a:endParaRPr lang="tr-TR" sz="2400" dirty="0" smtClean="0"/>
          </a:p>
          <a:p>
            <a:r>
              <a:rPr lang="tr-TR" sz="2400" dirty="0" smtClean="0"/>
              <a:t>Bir metni seslendirilmesi isteniyorsa, deneyimleri ve gözlemleri kaydetmek istiyorsak, sözel örnekleri çeşitlendirmek istiyorsak işitsel materyaller tercih edilebilir.</a:t>
            </a:r>
          </a:p>
          <a:p>
            <a:endParaRPr lang="tr-TR" sz="2400" dirty="0" smtClean="0"/>
          </a:p>
          <a:p>
            <a:r>
              <a:rPr lang="tr-TR" sz="2400" dirty="0" smtClean="0"/>
              <a:t>Radyo, </a:t>
            </a:r>
            <a:r>
              <a:rPr lang="nb-NO" sz="2400" dirty="0" smtClean="0"/>
              <a:t>CD</a:t>
            </a:r>
            <a:r>
              <a:rPr lang="tr-TR" sz="2400" dirty="0"/>
              <a:t> </a:t>
            </a:r>
            <a:r>
              <a:rPr lang="tr-TR" sz="2400" dirty="0" smtClean="0"/>
              <a:t>gibi</a:t>
            </a:r>
          </a:p>
          <a:p>
            <a:endParaRPr lang="tr-TR" dirty="0"/>
          </a:p>
        </p:txBody>
      </p:sp>
      <p:sp>
        <p:nvSpPr>
          <p:cNvPr id="4" name="AutoShape 2" descr="Call Center : 0216 345 4935 | Konum → Atölye Lacivert Open/Close Menu  Atölye Lacivert – Teknolojiyi Bilen Atölye Kopyalama - Aktarma - Kurtarma  Teknolojileri Skip to content Anasayfa Kurumsal Hizmetler İletisim  Kopyalama – Çoğaltım cd-dvd-cogaltim ..."/>
          <p:cNvSpPr>
            <a:spLocks noChangeAspect="1" noChangeArrowheads="1"/>
          </p:cNvSpPr>
          <p:nvPr/>
        </p:nvSpPr>
        <p:spPr bwMode="auto">
          <a:xfrm>
            <a:off x="155575" y="-814388"/>
            <a:ext cx="27051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728" y="4504182"/>
            <a:ext cx="2705100" cy="16954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İşitsel Materyallerin Yararları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Hazırlanması ve kullanılması kolay ve ekonomiktir.</a:t>
            </a:r>
          </a:p>
          <a:p>
            <a:r>
              <a:rPr lang="tr-TR" sz="2400" dirty="0" smtClean="0"/>
              <a:t>Dil eğitiminde, okuma-yazma bilmeyenler ve özel eğitime gereksinim duyanların eğitiminde etkilidir.</a:t>
            </a:r>
          </a:p>
          <a:p>
            <a:r>
              <a:rPr lang="tr-TR" sz="2400" dirty="0" smtClean="0"/>
              <a:t>Doğrudan erişilemeyecek seslerin sınıf ortamına getirilmesini sağlar.</a:t>
            </a:r>
          </a:p>
          <a:p>
            <a:r>
              <a:rPr lang="tr-TR" sz="2400" dirty="0" smtClean="0"/>
              <a:t>Derste işlenen konuları pekiştirmede yararlıdır.</a:t>
            </a:r>
          </a:p>
          <a:p>
            <a:r>
              <a:rPr lang="sv-SE" sz="2400" dirty="0" smtClean="0"/>
              <a:t>Hem bireysel hem de gruplarla kullanılabilir.</a:t>
            </a:r>
            <a:endParaRPr lang="tr-TR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İşitsel Materyallerin Sınırlılıkları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068258"/>
            <a:ext cx="7772400" cy="405079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Katılımcının  dikkatini uzun süre canlı tutmak zordur.</a:t>
            </a:r>
          </a:p>
          <a:p>
            <a:r>
              <a:rPr lang="tr-TR" sz="2400" dirty="0" smtClean="0"/>
              <a:t>Dikkatli kullanım ve iyi bakım gerektirir.</a:t>
            </a:r>
          </a:p>
          <a:p>
            <a:r>
              <a:rPr lang="tr-TR" sz="2400" dirty="0" smtClean="0"/>
              <a:t>Çizilir ya da bozulursa onarımı olanaklı olmayabilir.</a:t>
            </a:r>
          </a:p>
          <a:p>
            <a:r>
              <a:rPr lang="tr-TR" sz="2400" dirty="0" smtClean="0"/>
              <a:t>Beceri veya konuyu derinlemesine kazandırmada çok etkili değildir.</a:t>
            </a:r>
          </a:p>
          <a:p>
            <a:r>
              <a:rPr lang="tr-TR" sz="2400" dirty="0" smtClean="0"/>
              <a:t>Tekrar dinlenilmesi gerektiğinde, ses kasetlerini doğru yerden tekrar başlatmak ve bitirmek kolay değildir.</a:t>
            </a:r>
            <a:endParaRPr lang="tr-TR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Görsel-İşitsel Materyaller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Hem görme hem de işitme duyularına aynı anda hitap eden öğretim materyallerini içermektedir. </a:t>
            </a:r>
          </a:p>
          <a:p>
            <a:pPr lvl="1"/>
            <a:r>
              <a:rPr lang="tr-TR" sz="2000" dirty="0" smtClean="0"/>
              <a:t>TV/video oynatıcı/bilgisayar-projeksiyon sistemi vb. gibi </a:t>
            </a:r>
            <a:r>
              <a:rPr lang="tr-TR" sz="2000" dirty="0" err="1" smtClean="0"/>
              <a:t>barkovizyon</a:t>
            </a:r>
            <a:r>
              <a:rPr lang="tr-TR" sz="2000" dirty="0" smtClean="0"/>
              <a:t>, projeksiyon cihazı.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703913"/>
            <a:ext cx="1738265" cy="141234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177523"/>
            <a:ext cx="2973514" cy="193873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Görsel İşitsel Materyallerin Yararları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Daha zengin, akıcı ve kalıcı bilgi sağlar.</a:t>
            </a:r>
          </a:p>
          <a:p>
            <a:r>
              <a:rPr lang="tr-TR" sz="2400" dirty="0" smtClean="0"/>
              <a:t>Işık, renk, hareket ve ses özelliklerini bir arada vererek öğrencinin dikkatini sürekli olarak bilgiye yoğunlaştırır.</a:t>
            </a:r>
          </a:p>
          <a:p>
            <a:r>
              <a:rPr lang="tr-TR" sz="2400" dirty="0" smtClean="0"/>
              <a:t>Sınıf dışı olay ve ortamları sınıfa getir. Ve bunların gerçek hareket ve sesler ile sunulmasını sağlar.</a:t>
            </a:r>
          </a:p>
          <a:p>
            <a:r>
              <a:rPr lang="tr-TR" sz="2400" dirty="0"/>
              <a:t>B</a:t>
            </a:r>
            <a:r>
              <a:rPr lang="tr-TR" sz="2400" dirty="0" smtClean="0"/>
              <a:t>ireylerin ilgisini çekecek renkli, canlı ve öğretici konuların sınıf ortamına taşımasını ve canlı bir eğitim ortamının oluşmasını sağlar.</a:t>
            </a:r>
            <a:endParaRPr lang="tr-T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/>
              <a:t>Öğretim materyalleri,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183360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/>
              <a:t>Öğretim hedeflerine ulaşmak için seçilip, belli ilkeler doğrultusunda düzenlenen içeriğin </a:t>
            </a:r>
            <a:r>
              <a:rPr lang="tr-TR" sz="2800" b="1" dirty="0" smtClean="0"/>
              <a:t>görsel, işitsel ya da yazılı </a:t>
            </a:r>
            <a:r>
              <a:rPr lang="tr-TR" sz="2800" dirty="0" smtClean="0"/>
              <a:t>biçimleridir.</a:t>
            </a:r>
          </a:p>
          <a:p>
            <a:r>
              <a:rPr lang="tr-TR" sz="2800" dirty="0" smtClean="0"/>
              <a:t>Basılı materyaller,</a:t>
            </a:r>
          </a:p>
          <a:p>
            <a:r>
              <a:rPr lang="tr-TR" sz="2800" dirty="0" smtClean="0"/>
              <a:t>Fotoğraflar,</a:t>
            </a:r>
          </a:p>
          <a:p>
            <a:r>
              <a:rPr lang="tr-TR" sz="2800" dirty="0" smtClean="0"/>
              <a:t>Maketler,</a:t>
            </a:r>
          </a:p>
          <a:p>
            <a:r>
              <a:rPr lang="tr-TR" sz="2800" dirty="0" smtClean="0"/>
              <a:t>Videolar</a:t>
            </a:r>
          </a:p>
          <a:p>
            <a:r>
              <a:rPr lang="tr-TR" sz="2800" dirty="0" smtClean="0"/>
              <a:t>Broşür… gibi</a:t>
            </a:r>
            <a:endParaRPr lang="tr-TR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484632"/>
            <a:ext cx="7056784" cy="55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44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….. Yararları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Öğrenmeyi zaman ve mekâna bağlı olmaktan kurtarır.</a:t>
            </a:r>
          </a:p>
          <a:p>
            <a:r>
              <a:rPr lang="tr-TR" sz="2400" dirty="0" smtClean="0"/>
              <a:t>Bireysel ve grupla öğrenme olanakları sağlar.</a:t>
            </a:r>
          </a:p>
          <a:p>
            <a:r>
              <a:rPr lang="tr-TR" sz="2400" dirty="0" smtClean="0"/>
              <a:t>Eğitimciye bireylerin tepkilerini gözleme olanağı verir.</a:t>
            </a:r>
          </a:p>
          <a:p>
            <a:r>
              <a:rPr lang="tr-TR" sz="2400" dirty="0" smtClean="0"/>
              <a:t>Ders içi ve dışı etkinliklerin uzun süre arşivlenme imkânını verir.</a:t>
            </a:r>
          </a:p>
          <a:p>
            <a:r>
              <a:rPr lang="tr-TR" sz="2400" dirty="0" smtClean="0"/>
              <a:t>Nesnelerin gerçeğe uygun bir biçimde doğru algılanmasını sağlar.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Görsel İşitsel Materyallerin Sınırlılıkları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Tek yönlü bir iletişim aracıdır.</a:t>
            </a:r>
          </a:p>
          <a:p>
            <a:r>
              <a:rPr lang="tr-TR" sz="2800" dirty="0" smtClean="0"/>
              <a:t>Verimli bir biçimde kullanılması zaman alır.</a:t>
            </a:r>
          </a:p>
          <a:p>
            <a:r>
              <a:rPr lang="tr-TR" sz="2800" dirty="0" smtClean="0"/>
              <a:t>Üretilen materyaller üzerinde anında değişiklik yapmak zordur.</a:t>
            </a:r>
          </a:p>
          <a:p>
            <a:r>
              <a:rPr lang="tr-TR" sz="2800" dirty="0" smtClean="0"/>
              <a:t>Program üretimi ekip çalışması gerektiren güç bir iştir.</a:t>
            </a:r>
          </a:p>
          <a:p>
            <a:r>
              <a:rPr lang="tr-TR" sz="2800" dirty="0" smtClean="0"/>
              <a:t>Belirli bir maliyet gerektirir.</a:t>
            </a:r>
            <a:endParaRPr lang="tr-TR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Veri Gösterici- Slayt Hazırlanırken Dikkat Edilmesi Gereken Noktalar!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21408"/>
            <a:ext cx="8001000" cy="4050792"/>
          </a:xfrm>
        </p:spPr>
        <p:txBody>
          <a:bodyPr>
            <a:noAutofit/>
          </a:bodyPr>
          <a:lstStyle/>
          <a:p>
            <a:r>
              <a:rPr lang="tr-TR" sz="2800" dirty="0" smtClean="0"/>
              <a:t>Sunumun ilk sayfasında anlatılacak konunun başlığı ve sunucu hakkında bilgiler yer almalıdır (Ad, </a:t>
            </a:r>
            <a:r>
              <a:rPr lang="tr-TR" sz="2800" dirty="0" err="1" smtClean="0"/>
              <a:t>soyad</a:t>
            </a:r>
            <a:r>
              <a:rPr lang="tr-TR" sz="2800" dirty="0" smtClean="0"/>
              <a:t>, kurum, e-posta adresi vb</a:t>
            </a:r>
            <a:r>
              <a:rPr lang="tr-TR" sz="2800" dirty="0"/>
              <a:t>.) </a:t>
            </a:r>
            <a:endParaRPr lang="tr-TR" sz="2800" dirty="0" smtClean="0"/>
          </a:p>
          <a:p>
            <a:r>
              <a:rPr lang="tr-TR" sz="2800" dirty="0" smtClean="0"/>
              <a:t>İkinci slaytta sunum planına yer verilmelidir.</a:t>
            </a:r>
          </a:p>
          <a:p>
            <a:r>
              <a:rPr lang="tr-TR" sz="2800" dirty="0" smtClean="0"/>
              <a:t>Her </a:t>
            </a:r>
            <a:r>
              <a:rPr lang="tr-TR" sz="2800" dirty="0"/>
              <a:t>sayfada, sayfanın içeriği ile uyumlu başlık kullanılmalıdır.</a:t>
            </a:r>
          </a:p>
          <a:p>
            <a:r>
              <a:rPr lang="tr-TR" sz="2800" dirty="0" smtClean="0"/>
              <a:t>Bir slaytta birden fazla temaya yer verilmemelidir.</a:t>
            </a:r>
          </a:p>
          <a:p>
            <a:r>
              <a:rPr lang="tr-TR" sz="2800" dirty="0" smtClean="0"/>
              <a:t>Satır sayısı 8’i geçmemelidir.</a:t>
            </a:r>
          </a:p>
          <a:p>
            <a:endParaRPr lang="tr-TR" sz="36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Slayt Hazırlanırken Dikkat Edilmesi </a:t>
            </a:r>
            <a:r>
              <a:rPr lang="tr-TR" dirty="0" smtClean="0"/>
              <a:t>Gerekenler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121408"/>
            <a:ext cx="7990656" cy="4050792"/>
          </a:xfrm>
        </p:spPr>
        <p:txBody>
          <a:bodyPr>
            <a:normAutofit/>
          </a:bodyPr>
          <a:lstStyle/>
          <a:p>
            <a:r>
              <a:rPr lang="tr-TR" sz="2800" dirty="0"/>
              <a:t>Yazı karakteri; </a:t>
            </a:r>
            <a:r>
              <a:rPr lang="tr-TR" sz="28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tr-TR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tr-TR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tr-TR" sz="2800" i="1" dirty="0" err="1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tr-TR" sz="28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2800" b="1" dirty="0" err="1">
                <a:solidFill>
                  <a:schemeClr val="accent1">
                    <a:lumMod val="75000"/>
                  </a:schemeClr>
                </a:solidFill>
              </a:rPr>
              <a:t>TrebuchetMS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28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Comic 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Sans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smtClean="0">
                <a:latin typeface="Comic Sans MS" panose="030F0702030302020204" pitchFamily="66" charset="0"/>
              </a:rPr>
              <a:t>olmalıdır</a:t>
            </a:r>
            <a:r>
              <a:rPr lang="tr-TR" sz="2800" dirty="0" smtClean="0"/>
              <a:t>.</a:t>
            </a:r>
            <a:endParaRPr lang="tr-TR" sz="2800" dirty="0"/>
          </a:p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HARFLERİN TÜMÜ BÜYÜK </a:t>
            </a:r>
            <a:r>
              <a:rPr lang="tr-TR" sz="2800" dirty="0"/>
              <a:t>veya </a:t>
            </a:r>
            <a:r>
              <a:rPr lang="tr-TR" sz="2800" b="1" i="1" dirty="0">
                <a:solidFill>
                  <a:schemeClr val="accent1">
                    <a:lumMod val="75000"/>
                  </a:schemeClr>
                </a:solidFill>
              </a:rPr>
              <a:t>italik yazı </a:t>
            </a:r>
            <a:r>
              <a:rPr lang="tr-TR" sz="2800" i="1" dirty="0"/>
              <a:t>karakterinde olmamalıdır.</a:t>
            </a:r>
          </a:p>
          <a:p>
            <a:r>
              <a:rPr lang="tr-TR" sz="2800" dirty="0"/>
              <a:t>Yazı Tipi (font) büyüklüğü </a:t>
            </a:r>
            <a:r>
              <a:rPr lang="tr-TR" sz="2800" dirty="0" smtClean="0"/>
              <a:t>;</a:t>
            </a:r>
          </a:p>
          <a:p>
            <a:pPr lvl="2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Başlıklar 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için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36-44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tr-T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tr-TR" sz="2400" dirty="0" smtClean="0"/>
              <a:t>Alt </a:t>
            </a:r>
            <a:r>
              <a:rPr lang="tr-TR" sz="2400" dirty="0"/>
              <a:t>başlık kullanılmıyorsa metin için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28-32 </a:t>
            </a:r>
          </a:p>
          <a:p>
            <a:pPr lvl="2"/>
            <a:r>
              <a:rPr lang="tr-TR" sz="2400" dirty="0" smtClean="0"/>
              <a:t>Alt </a:t>
            </a:r>
            <a:r>
              <a:rPr lang="tr-TR" sz="2400" dirty="0"/>
              <a:t>başlık kullanılıyorsa metin için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24-28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0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/>
              <a:t>Slayt Hazırlanırken Dikkat Edilmesi </a:t>
            </a:r>
            <a:r>
              <a:rPr lang="tr-TR" sz="3600" b="1" dirty="0" smtClean="0"/>
              <a:t>Gerekenler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281339"/>
          </a:xfrm>
        </p:spPr>
        <p:txBody>
          <a:bodyPr>
            <a:noAutofit/>
          </a:bodyPr>
          <a:lstStyle/>
          <a:p>
            <a:pPr algn="just"/>
            <a:r>
              <a:rPr lang="tr-TR" sz="2800" dirty="0" smtClean="0"/>
              <a:t>Paragraflar, ekranda kolaylıkla görülebilecek ve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okunabilecek bir biçimde </a:t>
            </a:r>
            <a:r>
              <a:rPr lang="tr-TR" sz="2800" dirty="0" smtClean="0"/>
              <a:t>yer almış olmalıdır.</a:t>
            </a:r>
          </a:p>
          <a:p>
            <a:pPr algn="just"/>
            <a:r>
              <a:rPr lang="tr-TR" sz="2800" dirty="0" smtClean="0"/>
              <a:t>Cümleler kısa ve öz olmalıdır. Mümkün ise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anahtar kelimeler kullanılmalıdır.</a:t>
            </a:r>
          </a:p>
          <a:p>
            <a:pPr algn="just"/>
            <a:r>
              <a:rPr lang="tr-TR" sz="2800" dirty="0" smtClean="0"/>
              <a:t>Tek satıra sığmayan uzun cümlelerde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kelimeler bölünmemelidir.</a:t>
            </a:r>
          </a:p>
          <a:p>
            <a:pPr algn="just"/>
            <a:r>
              <a:rPr lang="tr-TR" sz="2800" dirty="0" smtClean="0"/>
              <a:t>Paragraflar bölünmeden aynı slaytta bitirilmeli ya da tamamı sonraki </a:t>
            </a:r>
            <a:r>
              <a:rPr lang="tr-TR" sz="2800" dirty="0" err="1" smtClean="0"/>
              <a:t>slayta</a:t>
            </a:r>
            <a:r>
              <a:rPr lang="tr-TR" sz="2800" dirty="0" smtClean="0"/>
              <a:t> geçirilmelidir</a:t>
            </a:r>
            <a:r>
              <a:rPr lang="tr-TR" sz="2400" dirty="0" smtClean="0"/>
              <a:t>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7216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Slayt Hazırlanırken Dikkat Edilmesi Gerekenler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28193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3400" dirty="0" smtClean="0"/>
              <a:t>Tüm slaytlarda </a:t>
            </a:r>
            <a:r>
              <a:rPr lang="tr-TR" sz="3400" b="1" dirty="0" smtClean="0">
                <a:solidFill>
                  <a:schemeClr val="accent1">
                    <a:lumMod val="75000"/>
                  </a:schemeClr>
                </a:solidFill>
              </a:rPr>
              <a:t>aynı yazı karakteri</a:t>
            </a:r>
            <a:r>
              <a:rPr lang="tr-TR" sz="3400" b="1" dirty="0" smtClean="0"/>
              <a:t> </a:t>
            </a:r>
            <a:r>
              <a:rPr lang="tr-TR" sz="3400" dirty="0" smtClean="0"/>
              <a:t>kullanılmalıdır.</a:t>
            </a:r>
          </a:p>
          <a:p>
            <a:pPr algn="just"/>
            <a:r>
              <a:rPr lang="tr-TR" sz="3400" dirty="0" smtClean="0"/>
              <a:t>Tüm slaytlarda mümkün olduğunca </a:t>
            </a:r>
            <a:r>
              <a:rPr lang="tr-TR" sz="3400" b="1" dirty="0" smtClean="0">
                <a:solidFill>
                  <a:schemeClr val="accent1">
                    <a:lumMod val="75000"/>
                  </a:schemeClr>
                </a:solidFill>
              </a:rPr>
              <a:t>aynı yazı büyüklüğü </a:t>
            </a:r>
            <a:r>
              <a:rPr lang="tr-TR" sz="3400" dirty="0" smtClean="0"/>
              <a:t>olmalıdır.</a:t>
            </a:r>
          </a:p>
          <a:p>
            <a:pPr algn="just"/>
            <a:r>
              <a:rPr lang="tr-TR" sz="3400" dirty="0" smtClean="0"/>
              <a:t>Tüm slaytlarda, </a:t>
            </a:r>
            <a:r>
              <a:rPr lang="tr-TR" sz="3400" b="1" dirty="0" smtClean="0">
                <a:solidFill>
                  <a:schemeClr val="accent1">
                    <a:lumMod val="75000"/>
                  </a:schemeClr>
                </a:solidFill>
              </a:rPr>
              <a:t>arka plan ya da tasarım şablonu aynı ya da uyumlu</a:t>
            </a:r>
            <a:r>
              <a:rPr lang="tr-TR" sz="3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400" dirty="0" smtClean="0"/>
              <a:t>olmalıdır.</a:t>
            </a:r>
          </a:p>
          <a:p>
            <a:pPr algn="just"/>
            <a:r>
              <a:rPr lang="tr-TR" sz="3400" dirty="0" smtClean="0"/>
              <a:t>Yazı </a:t>
            </a:r>
            <a:r>
              <a:rPr lang="tr-TR" sz="3400" dirty="0"/>
              <a:t>büyüklüğünden dolayı gereksiz boşlukların bulunabileceğinden paragraflara </a:t>
            </a:r>
            <a:r>
              <a:rPr lang="tr-TR" sz="3400" b="1" dirty="0">
                <a:solidFill>
                  <a:schemeClr val="accent1">
                    <a:lumMod val="75000"/>
                  </a:schemeClr>
                </a:solidFill>
              </a:rPr>
              <a:t>iki yana yasla biçimi </a:t>
            </a:r>
            <a:r>
              <a:rPr lang="tr-TR" sz="3400" dirty="0"/>
              <a:t>verilmemelidir.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360192"/>
          </a:xfrm>
        </p:spPr>
        <p:txBody>
          <a:bodyPr>
            <a:normAutofit/>
          </a:bodyPr>
          <a:lstStyle/>
          <a:p>
            <a:pPr algn="ctr"/>
            <a:r>
              <a:rPr lang="tr-TR" b="1" dirty="0"/>
              <a:t>Slayt Hazırlanırken Dikkat Edilmesi Gerekenler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844824"/>
            <a:ext cx="8363272" cy="4536504"/>
          </a:xfrm>
        </p:spPr>
        <p:txBody>
          <a:bodyPr>
            <a:normAutofit/>
          </a:bodyPr>
          <a:lstStyle/>
          <a:p>
            <a:r>
              <a:rPr lang="tr-TR" sz="2400" dirty="0"/>
              <a:t>Aynı ekranda, çok sayıda dikkat çekici özelliklerin (Kalın, renk ya da eğik vb.) aynı anda kullanılmasından kaçınılmalı, 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bir dikkat çekici unsur </a:t>
            </a:r>
            <a:r>
              <a:rPr lang="tr-TR" sz="2400" dirty="0"/>
              <a:t>kullanılmalıdır.</a:t>
            </a:r>
          </a:p>
          <a:p>
            <a:r>
              <a:rPr lang="tr-TR" sz="2400" dirty="0"/>
              <a:t>Hedef kitleye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uygun tasarım </a:t>
            </a:r>
            <a:r>
              <a:rPr lang="tr-TR" sz="2400" dirty="0" smtClean="0"/>
              <a:t>seçilmelidir.</a:t>
            </a:r>
            <a:endParaRPr lang="tr-TR" sz="2400" dirty="0"/>
          </a:p>
          <a:p>
            <a:r>
              <a:rPr lang="tr-TR" sz="2400" b="1" dirty="0">
                <a:solidFill>
                  <a:srgbClr val="002060"/>
                </a:solidFill>
              </a:rPr>
              <a:t>Zemin rengi </a:t>
            </a:r>
            <a:r>
              <a:rPr lang="tr-TR" sz="2400" b="1" dirty="0" smtClean="0">
                <a:solidFill>
                  <a:srgbClr val="002060"/>
                </a:solidFill>
              </a:rPr>
              <a:t>koyu ise, </a:t>
            </a:r>
            <a:r>
              <a:rPr lang="tr-TR" sz="2400" b="1" dirty="0">
                <a:solidFill>
                  <a:srgbClr val="002060"/>
                </a:solidFill>
              </a:rPr>
              <a:t>yazılar açık veya tam tersi olmalıdır.</a:t>
            </a:r>
          </a:p>
          <a:p>
            <a:r>
              <a:rPr lang="tr-TR" sz="2400" dirty="0"/>
              <a:t>Grafikler basit ve anlaşılır olmalıdır, olabildiğince üç renkten fazla kullanılmamalıdır.</a:t>
            </a:r>
          </a:p>
          <a:p>
            <a:r>
              <a:rPr lang="tr-TR" sz="2400" dirty="0"/>
              <a:t>Bir ekranda, dört farklı renkten fazla renk kullanılmamasına dikkat </a:t>
            </a:r>
            <a:r>
              <a:rPr lang="tr-TR" sz="2400" dirty="0" smtClean="0"/>
              <a:t>edilmelidir.</a:t>
            </a:r>
          </a:p>
          <a:p>
            <a:r>
              <a:rPr lang="tr-TR" sz="2400" dirty="0" smtClean="0"/>
              <a:t>Kolay </a:t>
            </a:r>
            <a:r>
              <a:rPr lang="tr-TR" sz="2400" dirty="0"/>
              <a:t>okunmayan görsel materyal </a:t>
            </a:r>
            <a:r>
              <a:rPr lang="tr-TR" sz="2400" dirty="0" smtClean="0"/>
              <a:t>kullanılmamalıdır.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90873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Slayt Hazırlanırken Dikkat Edilmesi Gerekenler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2093977"/>
            <a:ext cx="8640960" cy="3855304"/>
          </a:xfrm>
        </p:spPr>
        <p:txBody>
          <a:bodyPr>
            <a:noAutofit/>
          </a:bodyPr>
          <a:lstStyle/>
          <a:p>
            <a:r>
              <a:rPr lang="tr-TR" sz="2400" dirty="0" smtClean="0"/>
              <a:t>Görsel materyal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çok fazla yazılı metin, resimler veya çok farklı renklerle </a:t>
            </a:r>
            <a:r>
              <a:rPr lang="tr-TR" sz="2400" b="1" dirty="0" smtClean="0"/>
              <a:t>doldurulmamalıdır.</a:t>
            </a:r>
          </a:p>
          <a:p>
            <a:r>
              <a:rPr lang="tr-TR" sz="2400" dirty="0" smtClean="0"/>
              <a:t>Ekranda, öncelikle görülmesi istenen ifadeler </a:t>
            </a:r>
            <a:r>
              <a:rPr lang="tr-TR" sz="2400" b="1" i="1" dirty="0" smtClean="0">
                <a:solidFill>
                  <a:schemeClr val="accent1">
                    <a:lumMod val="75000"/>
                  </a:schemeClr>
                </a:solidFill>
              </a:rPr>
              <a:t>göze çarpmalı dır.</a:t>
            </a:r>
          </a:p>
          <a:p>
            <a:r>
              <a:rPr lang="tr-TR" sz="2400" dirty="0" smtClean="0"/>
              <a:t>Sunum, özel efektler, sesler, değişik fontlar, göz alıcı renkler veya resimler çok fazla kullanılarak düzenlenmemelidir.</a:t>
            </a:r>
          </a:p>
          <a:p>
            <a:r>
              <a:rPr lang="tr-TR" sz="2400" dirty="0" smtClean="0"/>
              <a:t>Ekrandaki elemanların hareketi, göz hareketlerine uygun olmalı ve gözü yormamalıdır.</a:t>
            </a:r>
          </a:p>
          <a:p>
            <a:r>
              <a:rPr lang="tr-TR" sz="2400" dirty="0" smtClean="0"/>
              <a:t>Konuların anlatılmasında canlandırılmış resim (animasyon) kullanılabilir.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Bir slaytta bir animasyon olmalıdır.</a:t>
            </a:r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i="1" dirty="0"/>
              <a:t>Renk </a:t>
            </a:r>
            <a:r>
              <a:rPr lang="tr-TR" sz="2800" b="1" i="1" dirty="0" smtClean="0"/>
              <a:t>uyumu;</a:t>
            </a:r>
          </a:p>
          <a:p>
            <a:endParaRPr lang="tr-TR" dirty="0"/>
          </a:p>
          <a:p>
            <a:r>
              <a:rPr lang="tr-TR" sz="2800" b="1" dirty="0" smtClean="0">
                <a:solidFill>
                  <a:srgbClr val="FF0000"/>
                </a:solidFill>
              </a:rPr>
              <a:t>Kırmızı</a:t>
            </a:r>
            <a:r>
              <a:rPr lang="tr-TR" sz="2800" dirty="0" smtClean="0"/>
              <a:t> uzun </a:t>
            </a:r>
            <a:r>
              <a:rPr lang="tr-TR" sz="2800" dirty="0"/>
              <a:t>süre </a:t>
            </a:r>
            <a:r>
              <a:rPr lang="tr-TR" sz="2800" dirty="0" smtClean="0"/>
              <a:t>unutulmuyor.</a:t>
            </a:r>
            <a:endParaRPr lang="tr-TR" sz="2800" dirty="0"/>
          </a:p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Mavi</a:t>
            </a:r>
            <a:r>
              <a:rPr lang="tr-TR" sz="2800" dirty="0" smtClean="0"/>
              <a:t> dikkatleri </a:t>
            </a:r>
            <a:r>
              <a:rPr lang="tr-TR" sz="2800" dirty="0"/>
              <a:t>en az </a:t>
            </a:r>
            <a:r>
              <a:rPr lang="tr-TR" sz="2800" dirty="0" smtClean="0"/>
              <a:t>çekiyor.</a:t>
            </a:r>
            <a:endParaRPr lang="tr-TR" sz="2800" dirty="0"/>
          </a:p>
          <a:p>
            <a:r>
              <a:rPr lang="tr-TR" sz="2800" b="1" dirty="0" smtClean="0">
                <a:solidFill>
                  <a:srgbClr val="FFC000"/>
                </a:solidFill>
              </a:rPr>
              <a:t>Sarı</a:t>
            </a:r>
            <a:r>
              <a:rPr lang="tr-TR" sz="2800" dirty="0" smtClean="0"/>
              <a:t> </a:t>
            </a:r>
            <a:r>
              <a:rPr lang="tr-TR" sz="2800" dirty="0"/>
              <a:t>ön plana çıkarılmak istenen öğelerde</a:t>
            </a:r>
          </a:p>
          <a:p>
            <a:r>
              <a:rPr lang="tr-TR" sz="2800" dirty="0" smtClean="0"/>
              <a:t>Okunabilirlik </a:t>
            </a:r>
            <a:r>
              <a:rPr lang="tr-TR" sz="2800" dirty="0"/>
              <a:t>açısından en iyi kombinasyon sarı üzerine </a:t>
            </a:r>
            <a:r>
              <a:rPr lang="tr-TR" sz="2800" dirty="0" err="1" smtClean="0"/>
              <a:t>siyahdır</a:t>
            </a:r>
            <a:r>
              <a:rPr lang="tr-TR" sz="2800" dirty="0" smtClean="0"/>
              <a:t>. </a:t>
            </a:r>
            <a:endParaRPr lang="tr-TR" sz="2800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866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tr-TR" sz="3600" dirty="0" smtClean="0"/>
              <a:t>Öğretim materyallerinin kullanımının eğitim ortamına sağladığı yararlar</a:t>
            </a:r>
            <a:br>
              <a:rPr lang="tr-TR" sz="3600" dirty="0" smtClean="0"/>
            </a:b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sz="2800" dirty="0" smtClean="0"/>
              <a:t>Soyut fikirleri somutlaştırır.</a:t>
            </a:r>
          </a:p>
          <a:p>
            <a:r>
              <a:rPr lang="tr-TR" sz="2800" dirty="0" smtClean="0"/>
              <a:t>Öğrenme sürecine katılan duyu organı sayısını arttırarak daha fazla, çabuk ve kalıcı öğrenmenin gerçekleşmesine yardımcı olur.</a:t>
            </a:r>
          </a:p>
          <a:p>
            <a:r>
              <a:rPr lang="tr-TR" sz="2800" dirty="0" smtClean="0"/>
              <a:t>Dikkat çekici olması nedeniyle </a:t>
            </a:r>
            <a:r>
              <a:rPr lang="tr-TR" sz="2800" dirty="0" err="1" smtClean="0"/>
              <a:t>güdüleyicidir</a:t>
            </a:r>
            <a:r>
              <a:rPr lang="tr-TR" sz="2800" dirty="0" smtClean="0"/>
              <a:t>.</a:t>
            </a:r>
          </a:p>
          <a:p>
            <a:r>
              <a:rPr lang="tr-TR" sz="2800" dirty="0" smtClean="0"/>
              <a:t>İçeriği basitleştirerek anlaşılmalarını kolaylaştırır.</a:t>
            </a:r>
          </a:p>
          <a:p>
            <a:r>
              <a:rPr lang="tr-TR" sz="2800" dirty="0" smtClean="0"/>
              <a:t>Hedef grubun ilgi ve dikkatini canlı tutmada etkilidir.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/>
              <a:t>Slayt Hazırlanırken Dikkat Edilmesi Gerekenler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Görsel materyaller metnin okunabilirliğini etkilememelidir.</a:t>
            </a:r>
          </a:p>
          <a:p>
            <a:pPr algn="just"/>
            <a:r>
              <a:rPr lang="tr-TR" sz="2400" dirty="0" smtClean="0"/>
              <a:t>Yazım ve dilbilgisi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hatası olmamalıdır</a:t>
            </a:r>
            <a:r>
              <a:rPr lang="tr-TR" sz="2400" b="1" dirty="0" smtClean="0"/>
              <a:t>.</a:t>
            </a:r>
          </a:p>
          <a:p>
            <a:pPr algn="just"/>
            <a:r>
              <a:rPr lang="tr-TR" sz="2400" dirty="0" smtClean="0"/>
              <a:t>Slaytlara numara verilmelidir.</a:t>
            </a:r>
          </a:p>
          <a:p>
            <a:pPr algn="just"/>
            <a:r>
              <a:rPr lang="tr-TR" sz="2400" dirty="0" smtClean="0"/>
              <a:t>Kullanılan grafikler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gereksiz ayrıntılardan arındırılmalıdır.</a:t>
            </a:r>
          </a:p>
          <a:p>
            <a:pPr algn="just"/>
            <a:r>
              <a:rPr lang="tr-TR" sz="2400" dirty="0" smtClean="0"/>
              <a:t>Bir ekranda ya resim ya da şekil (grafik) yer almalıdır. İkisi birlikte kullanılmamalıdır.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4800" dirty="0"/>
          </a:p>
        </p:txBody>
      </p:sp>
      <p:sp>
        <p:nvSpPr>
          <p:cNvPr id="4" name="Dikdörtgen 3"/>
          <p:cNvSpPr/>
          <p:nvPr/>
        </p:nvSpPr>
        <p:spPr>
          <a:xfrm>
            <a:off x="1721703" y="2967335"/>
            <a:ext cx="57006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TEŞEKKÜRLER</a:t>
            </a:r>
            <a:endParaRPr lang="tr-TR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77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dirty="0" smtClean="0"/>
              <a:t>Öğretim materyalinin…….yararları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Hatırlamayı kolaylaştırır.</a:t>
            </a:r>
          </a:p>
          <a:p>
            <a:r>
              <a:rPr lang="tr-TR" sz="2800" dirty="0"/>
              <a:t>Grubun duygusal tepkiler vermelerini sağlar.</a:t>
            </a:r>
          </a:p>
          <a:p>
            <a:r>
              <a:rPr lang="tr-TR" sz="2800" dirty="0"/>
              <a:t> Anlatılması ve anlaması zor kavramları basitleştirir.</a:t>
            </a:r>
          </a:p>
          <a:p>
            <a:r>
              <a:rPr lang="tr-TR" sz="2800" dirty="0"/>
              <a:t>Şekiller yoluyla bilginin düzenlenmesi sayesinde kolay algılanmasını sağlar.</a:t>
            </a:r>
          </a:p>
          <a:p>
            <a:r>
              <a:rPr lang="tr-TR" sz="2800" dirty="0"/>
              <a:t>Zamandan tasarruf sağlar.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364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/>
              <a:t>Öğretim materyalinin…….yararları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Önceki bilgileri hatırlamaya yardımcı olur.</a:t>
            </a:r>
          </a:p>
          <a:p>
            <a:r>
              <a:rPr lang="tr-TR" sz="2400" dirty="0" smtClean="0"/>
              <a:t>Öğretim ortamını zenginleştirir.</a:t>
            </a:r>
          </a:p>
          <a:p>
            <a:r>
              <a:rPr lang="tr-TR" sz="2400" dirty="0" smtClean="0"/>
              <a:t>Anlamın gelişmesi ve anlatım kolaylığı sağlar.</a:t>
            </a:r>
          </a:p>
          <a:p>
            <a:r>
              <a:rPr lang="tr-TR" sz="2400" dirty="0" smtClean="0"/>
              <a:t>Öğretimde zaman kazandırır.</a:t>
            </a:r>
          </a:p>
          <a:p>
            <a:r>
              <a:rPr lang="tr-TR" sz="2400" dirty="0" smtClean="0"/>
              <a:t>Düşüncenin devamlılığını sağlar.</a:t>
            </a:r>
          </a:p>
          <a:p>
            <a:r>
              <a:rPr lang="tr-TR" sz="2400" dirty="0" smtClean="0"/>
              <a:t>Öğretim süreçlerini güçlendirir ve etkin kılar.</a:t>
            </a:r>
          </a:p>
          <a:p>
            <a:r>
              <a:rPr lang="tr-TR" sz="2400" dirty="0" smtClean="0"/>
              <a:t>Sözcük gelişimine katkı sağlar.</a:t>
            </a:r>
          </a:p>
          <a:p>
            <a:r>
              <a:rPr lang="tr-TR" sz="2400" dirty="0" smtClean="0"/>
              <a:t>Çoklu öğrenme ortamı sağlar.</a:t>
            </a:r>
            <a:endParaRPr lang="tr-T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/>
              <a:t>Öğretim Materyallerinin Sınırlılıkları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Dil kullanımını kısıtlayabilir.</a:t>
            </a:r>
          </a:p>
          <a:p>
            <a:r>
              <a:rPr lang="tr-TR" sz="2400" dirty="0" smtClean="0"/>
              <a:t>Materyalin edinmesi pahalı, taşıması zor olabilir.</a:t>
            </a:r>
          </a:p>
          <a:p>
            <a:r>
              <a:rPr lang="tr-TR" sz="2400" dirty="0" smtClean="0"/>
              <a:t>Materyalin etkili kullanımı için gerekli zaman ve hazırlık yeterli olmayabilir.</a:t>
            </a:r>
          </a:p>
          <a:p>
            <a:r>
              <a:rPr lang="tr-TR" sz="2400" dirty="0" smtClean="0"/>
              <a:t>Bazı materyallerin (özellikle işitsel araçlar) kullanımında ilgi daha çabuk dağılabilir.</a:t>
            </a:r>
          </a:p>
          <a:p>
            <a:r>
              <a:rPr lang="tr-TR" sz="2400" dirty="0" smtClean="0"/>
              <a:t>Öğretim materyalleri ne kadar mükemmel olurlarsa olsunlar, uygun olarak kullanılmadıkları zaman yararlı olmazlar.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 Yazı Tipi">
  <a:themeElements>
    <a:clrScheme name="Wood Type Yazı Tip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 Yazı Tipi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 Yazı Ti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Tahta Yazı</Template>
  <TotalTime>210</TotalTime>
  <Words>2414</Words>
  <Application>Microsoft Office PowerPoint</Application>
  <PresentationFormat>Ekran Gösterisi (4:3)</PresentationFormat>
  <Paragraphs>303</Paragraphs>
  <Slides>61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61</vt:i4>
      </vt:variant>
    </vt:vector>
  </HeadingPairs>
  <TitlesOfParts>
    <vt:vector size="72" baseType="lpstr">
      <vt:lpstr>Arial</vt:lpstr>
      <vt:lpstr>Comic Sans MS</vt:lpstr>
      <vt:lpstr>g_d0_f2</vt:lpstr>
      <vt:lpstr>g_d0_f3</vt:lpstr>
      <vt:lpstr>Georgia</vt:lpstr>
      <vt:lpstr>Tahoma</vt:lpstr>
      <vt:lpstr>Times New Roman</vt:lpstr>
      <vt:lpstr>Trebuchet MS</vt:lpstr>
      <vt:lpstr>Verdana</vt:lpstr>
      <vt:lpstr>Wingdings</vt:lpstr>
      <vt:lpstr>Wood Type Yazı Tipi</vt:lpstr>
      <vt:lpstr>HEMŞİRELİK EĞİTİMİNDE ÖĞRENİM-ÖĞRETİM MATERYALLERİ</vt:lpstr>
      <vt:lpstr>PowerPoint Sunusu</vt:lpstr>
      <vt:lpstr>PowerPoint Sunusu</vt:lpstr>
      <vt:lpstr>PowerPoint Sunusu</vt:lpstr>
      <vt:lpstr>Öğretim materyalleri, </vt:lpstr>
      <vt:lpstr>Öğretim materyallerinin kullanımının eğitim ortamına sağladığı yararlar </vt:lpstr>
      <vt:lpstr>Öğretim materyalinin…….yararları</vt:lpstr>
      <vt:lpstr>Öğretim materyalinin…….yararları</vt:lpstr>
      <vt:lpstr>Öğretim Materyallerinin Sınırlılıkları</vt:lpstr>
      <vt:lpstr>Öğretim Materyallerinin Seçimini Etkileyen Etmenler</vt:lpstr>
      <vt:lpstr>………..Etkileyen Etmenler</vt:lpstr>
      <vt:lpstr>Öğretim Materyali Seçimi</vt:lpstr>
      <vt:lpstr>Öğretim Materyali Seçimi Ölçütleri</vt:lpstr>
      <vt:lpstr>Öğretim Materyali Seçimi Ölçütleri</vt:lpstr>
      <vt:lpstr>Öğretim Materyali Seçimi Ölçütleri</vt:lpstr>
      <vt:lpstr>Öğretim Materyali Seçimi Ölçütleri</vt:lpstr>
      <vt:lpstr>Öğretim Materyali Seçimi Ölçütleri</vt:lpstr>
      <vt:lpstr>Öğretim Materyali Hazırlama İlkeleri</vt:lpstr>
      <vt:lpstr>Öğretim Materyali Hazırlama İlkeleri</vt:lpstr>
      <vt:lpstr>Öğretim Materyali Hazırlama İlkeleri</vt:lpstr>
      <vt:lpstr>Öğretim Materyali Hazırlama İlkeleri</vt:lpstr>
      <vt:lpstr>Öğretim Materyalleri</vt:lpstr>
      <vt:lpstr>PowerPoint Sunusu</vt:lpstr>
      <vt:lpstr>İki Boyutlu Görsel Materyallerin Yararları</vt:lpstr>
      <vt:lpstr>İki Boyutlu Görsel Materyallerin Sınırlılıkları </vt:lpstr>
      <vt:lpstr>Üç Boyutlu Görsel Materyaller</vt:lpstr>
      <vt:lpstr>PowerPoint Sunusu</vt:lpstr>
      <vt:lpstr>Üç Boyutlu Görsel Materyallerin Yararları </vt:lpstr>
      <vt:lpstr>Üç Boyutlu Görsel Materyallerin Yararları </vt:lpstr>
      <vt:lpstr>Üç Boyutlu Görsel Materyallerin Sınırlılıkları </vt:lpstr>
      <vt:lpstr>Afiş/Poster/Broşür</vt:lpstr>
      <vt:lpstr>PowerPoint Sunusu</vt:lpstr>
      <vt:lpstr>İyi bir broşürde olması gerekenler</vt:lpstr>
      <vt:lpstr>PowerPoint Sunusu</vt:lpstr>
      <vt:lpstr>PowerPoint Sunusu</vt:lpstr>
      <vt:lpstr>İyi bir broşürde olması gerekenler</vt:lpstr>
      <vt:lpstr>Yazılı Materyaller</vt:lpstr>
      <vt:lpstr>PowerPoint Sunusu</vt:lpstr>
      <vt:lpstr>Yazılı Materyallerin Yararları </vt:lpstr>
      <vt:lpstr>Yazılı Materyallerin Sınırlılıkları </vt:lpstr>
      <vt:lpstr>Yazım ve Gösterim Tahtaları</vt:lpstr>
      <vt:lpstr>Yazım ve Gösterim Tahtalarının Yararları </vt:lpstr>
      <vt:lpstr>Yazım ve Gösterim  Tahtalarının Sınırlılıkları </vt:lpstr>
      <vt:lpstr>…….Sınırlılıkları </vt:lpstr>
      <vt:lpstr>İşitsel Materyaller</vt:lpstr>
      <vt:lpstr>İşitsel Materyallerin Yararları </vt:lpstr>
      <vt:lpstr>İşitsel Materyallerin Sınırlılıkları </vt:lpstr>
      <vt:lpstr>Görsel-İşitsel Materyaller</vt:lpstr>
      <vt:lpstr>Görsel İşitsel Materyallerin Yararları </vt:lpstr>
      <vt:lpstr>PowerPoint Sunusu</vt:lpstr>
      <vt:lpstr>….. Yararları</vt:lpstr>
      <vt:lpstr>Görsel İşitsel Materyallerin Sınırlılıkları </vt:lpstr>
      <vt:lpstr>Veri Gösterici- Slayt Hazırlanırken Dikkat Edilmesi Gereken Noktalar! </vt:lpstr>
      <vt:lpstr>Slayt Hazırlanırken Dikkat Edilmesi Gerekenler</vt:lpstr>
      <vt:lpstr>Slayt Hazırlanırken Dikkat Edilmesi Gerekenler</vt:lpstr>
      <vt:lpstr>Slayt Hazırlanırken Dikkat Edilmesi Gerekenler</vt:lpstr>
      <vt:lpstr>Slayt Hazırlanırken Dikkat Edilmesi Gerekenler</vt:lpstr>
      <vt:lpstr>Slayt Hazırlanırken Dikkat Edilmesi Gerekenler</vt:lpstr>
      <vt:lpstr>PowerPoint Sunusu</vt:lpstr>
      <vt:lpstr>Slayt Hazırlanırken Dikkat Edilmesi Gerekenler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HEMŞİRELİK EĞİTİMİNDE ÖĞRENİM-ÖĞRETİM MATERYALLERİ</dc:title>
  <dc:creator>sezer</dc:creator>
  <cp:lastModifiedBy>Aslı</cp:lastModifiedBy>
  <cp:revision>26</cp:revision>
  <dcterms:created xsi:type="dcterms:W3CDTF">2021-03-22T19:40:24Z</dcterms:created>
  <dcterms:modified xsi:type="dcterms:W3CDTF">2023-10-18T07:17:44Z</dcterms:modified>
</cp:coreProperties>
</file>