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2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2D83B1-C349-5EC6-E1BB-48C452D80E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4BCDAD0-DF68-1C78-8385-9FE3AD40B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13BBC1-766A-B8B8-C3A4-E6347146F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54EB61-62E1-4928-9F4B-5EC6F2F60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010CCC-8BCD-C229-9492-56978C6F5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5220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8309DD-6D7D-C2E1-42A9-A0E7E5012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61D9E80-3BF6-FB27-790B-8CB6DC4E0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A8E023-C4DC-CFE1-3316-1D0D7D6F9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B363FB-8708-510D-32F6-97AB4489B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348FC0-AAE4-C4F5-32A3-0AB3D8850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63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966C78B-E028-D460-92CD-ABC3D604F8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EEB7F69-525A-8E1F-2917-6D561CD889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793F1D-5F3A-12A2-720E-8B2DE1C1C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407E3B-0082-803D-6090-ACB8E5F7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891348-A757-8F75-3BE5-EC40D612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27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269799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251077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782804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934805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216219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554012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2630221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09684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8AB938-2920-30E3-08DF-270AD0821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C8B78C-F62E-7F76-5FA8-154907320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DAC2AD7-B3DE-B3E7-DEAC-FD63D17C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0C0E08-0EEC-51D4-15FF-0388E76D7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71CE45-957E-FE45-F8DB-962C639A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119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03490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82918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879046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74774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637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2D7080-7278-D047-E3D5-7F39B096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F0E423-6886-06FF-BD08-5614E79FA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C26B36-825D-2AAF-69B7-A71463712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F8AC94-6C46-2DC6-7778-FCE8C3A2E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3E652-3423-AEA2-B695-74B73372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34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7D3DC5-445A-BE3B-FBBF-90BDF3EBC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333FF2-440A-7CEB-E5B9-3EDD6AFA1A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F61841-1EE1-9E2C-B636-FEA933B9F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BEFACB-9B07-963D-FE1D-3723C567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DF6FB43-5423-FAE8-8DC6-3667194BB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C6804C7-3993-F1C5-CA00-AE226B397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472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CF118B-3DE4-BD80-A667-0FB45A27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B82119B-68C1-686F-6FB2-1977EDB7A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2303F19-1783-4C6A-87B5-DCE2C9D5D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3FAD931-9340-70D8-1E73-1C84BFBA4C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C846114-2798-6D59-900C-FC6BC05DF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9FF4CFB-C805-9C43-8A96-49765149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3970E39-325C-7664-3AAF-EB5ACB117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F997EC6-B9F7-E0D5-9CB7-2012F3CE3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53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75279B-552D-90AF-AB65-9C52A4877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C578DE0-3452-2FD2-0F95-93F55B1F2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A8D4EF5-FCD4-6402-5BF6-CD6907DC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D04581E-C14B-9AE5-6282-B13B4DA8B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95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8BABF59-0DC2-9ACE-9A62-AB6FE7AD2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53C1EB5-FF31-018E-46DC-3D011BE50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C105558-077C-1BC9-A15D-754A87C8B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47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F34CA2-9DFD-AD03-AB74-B84E9439F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CFBE6D-0462-ED3A-1B5E-813B0384B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372D396-FD8D-1B8B-44A8-82566152C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1860A81-8B96-51C4-5C20-6D0C4FA8F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791FB99-A6AB-66B1-00F5-82345344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9677A74-2559-967C-2187-6025D956C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401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F52BC4-B68C-8FE3-08AF-842C8A7EF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D36ACF4-93DC-7B58-A2B8-9EA7D69CF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BED89BD-6C05-7DE7-BCEE-8C5FE16AB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5E918BD-ADF2-8085-6CCA-E1BD573A9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EC2FCA-123F-2CD9-1599-8E1E30A5C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DE2C133-0F36-D166-4557-E14AFB6CD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75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72A0E9F-DD9D-BE17-9A28-A41B5794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FCB15B1-685A-424C-E80B-FBE16FBEF2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A7B164-B9BD-BFF5-7E48-61C3102E6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DF294-C0D6-4666-B2D6-08A1A1F6B94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C8455F-BD1D-D60E-9AAB-E6504F728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607DD4-A11E-3B49-39F9-8B347D98BB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F40FC-B4DE-4B81-85E7-0DA639352A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89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14120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04567CDB-7B46-E4F5-1A16-E5E4CA991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>
                <a:solidFill>
                  <a:srgbClr val="C00000"/>
                </a:solidFill>
              </a:rPr>
              <a:t>LEARNING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:a16="http://schemas.microsoft.com/office/drawing/2014/main" id="{0A6511CA-85F4-CB80-4486-E0C8D0D77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2575" y="2024064"/>
            <a:ext cx="6210300" cy="1081087"/>
          </a:xfrm>
        </p:spPr>
        <p:txBody>
          <a:bodyPr/>
          <a:lstStyle/>
          <a:p>
            <a:pPr algn="just" eaLnBrk="1" hangingPunct="1"/>
            <a:r>
              <a:rPr lang="en-US" altLang="tr-TR" dirty="0"/>
              <a:t>It can be defined as the effect of experience on subsequent </a:t>
            </a:r>
            <a:r>
              <a:rPr lang="en-US" altLang="tr-TR" dirty="0" err="1"/>
              <a:t>behaviour</a:t>
            </a:r>
            <a:r>
              <a:rPr lang="en-US" altLang="tr-TR"/>
              <a:t>. </a:t>
            </a:r>
          </a:p>
          <a:p>
            <a:pPr eaLnBrk="1" hangingPunct="1">
              <a:buFontTx/>
              <a:buNone/>
            </a:pPr>
            <a:endParaRPr lang="tr-TR" altLang="tr-TR" dirty="0"/>
          </a:p>
        </p:txBody>
      </p:sp>
      <p:pic>
        <p:nvPicPr>
          <p:cNvPr id="3074" name="Picture 2" descr="http://t3.gstatic.com/images?q=tbn:ANd9GcTkgJkjYeGZUe0FaUBdlgDeki0E6Ek40Mg6hJ_RV52oYTxAo6GJ">
            <a:extLst>
              <a:ext uri="{FF2B5EF4-FFF2-40B4-BE49-F238E27FC236}">
                <a16:creationId xmlns:a16="http://schemas.microsoft.com/office/drawing/2014/main" id="{87AE03C4-7952-ECA5-B058-AD22D85DB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0326" y="4581525"/>
            <a:ext cx="2879725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382AF-4FB4-2F15-A4FB-F147B45C9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838" y="1058863"/>
            <a:ext cx="6172200" cy="8572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dirty="0">
                <a:solidFill>
                  <a:srgbClr val="C00000"/>
                </a:solidFill>
              </a:rPr>
              <a:t>Learning is </a:t>
            </a:r>
            <a:r>
              <a:rPr lang="tr-TR" dirty="0" err="1">
                <a:solidFill>
                  <a:srgbClr val="C00000"/>
                </a:solidFill>
              </a:rPr>
              <a:t>important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because</a:t>
            </a:r>
            <a:r>
              <a:rPr lang="tr-TR" dirty="0">
                <a:solidFill>
                  <a:srgbClr val="C00000"/>
                </a:solidFill>
              </a:rPr>
              <a:t>...</a:t>
            </a:r>
          </a:p>
        </p:txBody>
      </p:sp>
      <p:sp>
        <p:nvSpPr>
          <p:cNvPr id="60419" name="Content Placeholder 2">
            <a:extLst>
              <a:ext uri="{FF2B5EF4-FFF2-40B4-BE49-F238E27FC236}">
                <a16:creationId xmlns:a16="http://schemas.microsoft.com/office/drawing/2014/main" id="{2D5A0909-F12E-6E53-E2D3-FF4D3ECD6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1" y="2565400"/>
            <a:ext cx="6164263" cy="1079500"/>
          </a:xfrm>
        </p:spPr>
        <p:txBody>
          <a:bodyPr/>
          <a:lstStyle/>
          <a:p>
            <a:pPr marL="385763" indent="-385763" eaLnBrk="1" hangingPunct="1">
              <a:buNone/>
            </a:pPr>
            <a:r>
              <a:rPr lang="en-US" altLang="tr-TR" dirty="0"/>
              <a:t>	It enables the creature to learn about life!</a:t>
            </a:r>
          </a:p>
          <a:p>
            <a:pPr marL="385763" indent="-385763" eaLnBrk="1" hangingPunct="1">
              <a:buFontTx/>
              <a:buAutoNum type="arabicPeriod"/>
            </a:pPr>
            <a:endParaRPr lang="tr-TR" altLang="tr-TR" dirty="0"/>
          </a:p>
          <a:p>
            <a:pPr marL="385763" indent="-385763" eaLnBrk="1" hangingPunct="1"/>
            <a:endParaRPr lang="tr-TR" altLang="tr-TR" dirty="0"/>
          </a:p>
        </p:txBody>
      </p:sp>
      <p:pic>
        <p:nvPicPr>
          <p:cNvPr id="2050" name="Picture 2" descr="http://t3.gstatic.com/images?q=tbn:ANd9GcTlrsDnkrQzNFdInZr75p7fPaan-LeHLMkiQWaO8E38GCz79KiLGw">
            <a:extLst>
              <a:ext uri="{FF2B5EF4-FFF2-40B4-BE49-F238E27FC236}">
                <a16:creationId xmlns:a16="http://schemas.microsoft.com/office/drawing/2014/main" id="{2B343449-3831-F2F7-A981-BAD3C198B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4293096"/>
            <a:ext cx="3402374" cy="17821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9D6B59F3-7FFF-C21D-9C16-7D2B2ED40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/>
              <a:t>TYPES OF LEARNING</a:t>
            </a:r>
          </a:p>
        </p:txBody>
      </p:sp>
      <p:sp>
        <p:nvSpPr>
          <p:cNvPr id="61443" name="Content Placeholder 2">
            <a:extLst>
              <a:ext uri="{FF2B5EF4-FFF2-40B4-BE49-F238E27FC236}">
                <a16:creationId xmlns:a16="http://schemas.microsoft.com/office/drawing/2014/main" id="{DBE586D1-2B76-75BC-079D-E1AE5229D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7838" y="1916114"/>
            <a:ext cx="4483100" cy="3349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1500" dirty="0"/>
          </a:p>
          <a:p>
            <a:pPr marL="0" indent="0" algn="just" eaLnBrk="1" hangingPunct="1">
              <a:lnSpc>
                <a:spcPct val="80000"/>
              </a:lnSpc>
            </a:pPr>
            <a:r>
              <a:rPr lang="en-US" altLang="tr-TR" sz="1500" dirty="0"/>
              <a:t>In order to explain the types of learning, it is first necessary to define "reflex".</a:t>
            </a:r>
          </a:p>
          <a:p>
            <a:pPr marL="0" indent="0" algn="just" eaLnBrk="1" hangingPunct="1">
              <a:lnSpc>
                <a:spcPct val="80000"/>
              </a:lnSpc>
            </a:pPr>
            <a:endParaRPr lang="en-US" altLang="tr-TR" sz="1500" dirty="0"/>
          </a:p>
          <a:p>
            <a:pPr marL="0" indent="0" algn="just" eaLnBrk="1" hangingPunct="1">
              <a:lnSpc>
                <a:spcPct val="80000"/>
              </a:lnSpc>
            </a:pPr>
            <a:r>
              <a:rPr lang="en-US" altLang="tr-TR" sz="1500" dirty="0"/>
              <a:t> Nowadays, reflex is considered to be fundamental in terms of learning theory and is explained as "a simple and automatic response mediated by the nervous system and specific to the stimulus".</a:t>
            </a:r>
          </a:p>
          <a:p>
            <a:pPr marL="0" indent="0" algn="just" eaLnBrk="1" hangingPunct="1">
              <a:lnSpc>
                <a:spcPct val="80000"/>
              </a:lnSpc>
            </a:pPr>
            <a:endParaRPr lang="en-US" altLang="tr-TR" sz="1500" dirty="0"/>
          </a:p>
          <a:p>
            <a:pPr marL="0" indent="0" algn="just" eaLnBrk="1" hangingPunct="1">
              <a:lnSpc>
                <a:spcPct val="80000"/>
              </a:lnSpc>
            </a:pPr>
            <a:r>
              <a:rPr lang="en-US" altLang="tr-TR" sz="1500" dirty="0"/>
              <a:t>Learning types are basically divided into two as associative learning and non-associative learning.</a:t>
            </a:r>
            <a:br>
              <a:rPr lang="tr-TR" altLang="tr-TR" sz="1500" dirty="0"/>
            </a:br>
            <a:endParaRPr lang="tr-TR" altLang="tr-TR" sz="1500" dirty="0"/>
          </a:p>
          <a:p>
            <a:pPr marL="0" indent="0" eaLnBrk="1" hangingPunct="1">
              <a:lnSpc>
                <a:spcPct val="80000"/>
              </a:lnSpc>
              <a:buFontTx/>
              <a:buAutoNum type="arabicPeriod"/>
            </a:pPr>
            <a:endParaRPr lang="tr-TR" altLang="tr-TR" sz="1500" u="sng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AutoNum type="arabicPeriod"/>
            </a:pPr>
            <a:endParaRPr lang="tr-TR" altLang="tr-TR" sz="1500" u="sng" dirty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AutoNum type="arabicPeriod"/>
            </a:pPr>
            <a:endParaRPr lang="tr-TR" altLang="tr-TR" sz="1500" dirty="0"/>
          </a:p>
        </p:txBody>
      </p:sp>
      <p:pic>
        <p:nvPicPr>
          <p:cNvPr id="27650" name="Picture 2" descr="http://animalbehaviour.net/gifs+pics/logo5cm.gif">
            <a:extLst>
              <a:ext uri="{FF2B5EF4-FFF2-40B4-BE49-F238E27FC236}">
                <a16:creationId xmlns:a16="http://schemas.microsoft.com/office/drawing/2014/main" id="{1A749CF8-C873-9D71-3497-206176E0D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1373" y="3752321"/>
            <a:ext cx="2205938" cy="15931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A745DE-76F6-2DB8-A980-8EE95DE7D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900" y="1260476"/>
            <a:ext cx="4465638" cy="4297363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  <a:defRPr/>
            </a:pPr>
            <a:r>
              <a:rPr lang="en-US" sz="1575" b="1" dirty="0"/>
              <a:t> NON-RELATIONAL LEARNING</a:t>
            </a:r>
          </a:p>
          <a:p>
            <a:pPr marL="0" indent="0" eaLnBrk="1" hangingPunct="1">
              <a:buNone/>
              <a:defRPr/>
            </a:pPr>
            <a:endParaRPr lang="en-US" sz="1575" b="1" dirty="0"/>
          </a:p>
          <a:p>
            <a:pPr marL="0" indent="0" eaLnBrk="1" hangingPunct="1">
              <a:buNone/>
              <a:defRPr/>
            </a:pPr>
            <a:r>
              <a:rPr lang="en-US" sz="1575" dirty="0"/>
              <a:t>In non-associative learning, the reaction of an organism to an event depends on the fact that it has already encountered that event. </a:t>
            </a:r>
          </a:p>
          <a:p>
            <a:pPr marL="0" indent="0" eaLnBrk="1" hangingPunct="1">
              <a:buNone/>
              <a:defRPr/>
            </a:pPr>
            <a:r>
              <a:rPr lang="en-US" sz="1575" dirty="0"/>
              <a:t>There are two types of non-relational learning: "habituation" and "</a:t>
            </a:r>
            <a:r>
              <a:rPr lang="en-US" sz="1575" dirty="0" err="1"/>
              <a:t>sensitisation</a:t>
            </a:r>
            <a:r>
              <a:rPr lang="en-US" sz="1575" dirty="0"/>
              <a:t>". </a:t>
            </a:r>
          </a:p>
          <a:p>
            <a:pPr marL="0" indent="0" eaLnBrk="1" hangingPunct="1">
              <a:buNone/>
              <a:defRPr/>
            </a:pPr>
            <a:endParaRPr lang="en-US" sz="1575" b="1" dirty="0"/>
          </a:p>
          <a:p>
            <a:pPr marL="0" indent="0" eaLnBrk="1" hangingPunct="1">
              <a:buNone/>
              <a:defRPr/>
            </a:pPr>
            <a:r>
              <a:rPr lang="en-US" sz="1575" b="1" dirty="0"/>
              <a:t>1. </a:t>
            </a:r>
            <a:r>
              <a:rPr lang="en-US" sz="1575" b="1" dirty="0" err="1"/>
              <a:t>Familiarisation</a:t>
            </a:r>
            <a:r>
              <a:rPr lang="en-US" sz="1575" b="1" dirty="0"/>
              <a:t>: </a:t>
            </a:r>
            <a:r>
              <a:rPr lang="en-US" sz="1575" dirty="0"/>
              <a:t>The simplest form of learning.</a:t>
            </a:r>
          </a:p>
          <a:p>
            <a:pPr marL="0" indent="0" eaLnBrk="1" hangingPunct="1">
              <a:buNone/>
              <a:defRPr/>
            </a:pPr>
            <a:endParaRPr lang="en-US" sz="1575" dirty="0"/>
          </a:p>
          <a:p>
            <a:pPr marL="0" indent="0" eaLnBrk="1" hangingPunct="1">
              <a:buNone/>
              <a:defRPr/>
            </a:pPr>
            <a:r>
              <a:rPr lang="en-US" sz="1575" dirty="0"/>
              <a:t>Under certain conditions, reflexes can be modified by experience. </a:t>
            </a:r>
          </a:p>
          <a:p>
            <a:pPr marL="0" indent="0" eaLnBrk="1" hangingPunct="1">
              <a:buNone/>
              <a:defRPr/>
            </a:pPr>
            <a:r>
              <a:rPr lang="en-US" sz="1575" dirty="0"/>
              <a:t>For example, when a stimulus is repeated several times, the strength of the reflexive response may decrease. This change in the magnitude of the reflex response is called "habituation", a simple form of learning.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E43693-3A6E-0263-5618-8672D617B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2600" y="1570039"/>
            <a:ext cx="2159000" cy="15763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9EE1606-CC8F-5039-B3D7-DB7E6E206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02600" y="3298825"/>
            <a:ext cx="2159000" cy="1684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8F73AB-9694-2048-32D0-D29ACEA60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8432" y="465139"/>
            <a:ext cx="6951908" cy="4156075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tr-TR" b="1" dirty="0"/>
              <a:t>    </a:t>
            </a:r>
            <a:r>
              <a:rPr lang="en-US" b="1" dirty="0"/>
              <a:t>2. </a:t>
            </a:r>
            <a:r>
              <a:rPr lang="en-US" b="1" dirty="0" err="1"/>
              <a:t>Sensitisation</a:t>
            </a:r>
            <a:r>
              <a:rPr lang="en-US" b="1" dirty="0"/>
              <a:t>:</a:t>
            </a:r>
            <a:r>
              <a:rPr lang="en-US" dirty="0"/>
              <a:t> is another form of non-associative learning.</a:t>
            </a:r>
          </a:p>
          <a:p>
            <a:pPr marL="0" indent="0" eaLnBrk="1" hangingPunct="1">
              <a:buNone/>
              <a:defRPr/>
            </a:pPr>
            <a:r>
              <a:rPr lang="en-US" dirty="0"/>
              <a:t>In </a:t>
            </a:r>
            <a:r>
              <a:rPr lang="en-US" dirty="0" err="1"/>
              <a:t>sensitisation</a:t>
            </a:r>
            <a:r>
              <a:rPr lang="en-US" dirty="0"/>
              <a:t>, the animal is faced with a severe stimulus or situation. For example, fear of a predator causes the animal to fear any stimulus that is like a harbinger of a new attack.</a:t>
            </a:r>
          </a:p>
        </p:txBody>
      </p:sp>
      <p:pic>
        <p:nvPicPr>
          <p:cNvPr id="63491" name="Picture 2" descr="http://www.dog-training-excellence.com/images/Systematic-desensitization-infographic-1.png">
            <a:extLst>
              <a:ext uri="{FF2B5EF4-FFF2-40B4-BE49-F238E27FC236}">
                <a16:creationId xmlns:a16="http://schemas.microsoft.com/office/drawing/2014/main" id="{0D4C43EE-A84C-BAAC-05CE-C9E3E34DC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6" y="4618038"/>
            <a:ext cx="2143125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253</Words>
  <Application>Microsoft Office PowerPoint</Application>
  <PresentationFormat>Geniş ekran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Karla</vt:lpstr>
      <vt:lpstr>Office Teması</vt:lpstr>
      <vt:lpstr>Diseño predeterminado</vt:lpstr>
      <vt:lpstr>LEARNING</vt:lpstr>
      <vt:lpstr>Learning is important because...</vt:lpstr>
      <vt:lpstr>TYPES OF LEARNING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2</cp:revision>
  <dcterms:created xsi:type="dcterms:W3CDTF">2025-09-08T16:29:36Z</dcterms:created>
  <dcterms:modified xsi:type="dcterms:W3CDTF">2025-09-09T12:44:41Z</dcterms:modified>
</cp:coreProperties>
</file>