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32"/>
  </p:notesMasterIdLst>
  <p:handoutMasterIdLst>
    <p:handoutMasterId r:id="rId33"/>
  </p:handoutMasterIdLst>
  <p:sldIdLst>
    <p:sldId id="668" r:id="rId4"/>
    <p:sldId id="672" r:id="rId5"/>
    <p:sldId id="673" r:id="rId6"/>
    <p:sldId id="674" r:id="rId7"/>
    <p:sldId id="675" r:id="rId8"/>
    <p:sldId id="676" r:id="rId9"/>
    <p:sldId id="677" r:id="rId10"/>
    <p:sldId id="678" r:id="rId11"/>
    <p:sldId id="679" r:id="rId12"/>
    <p:sldId id="680" r:id="rId13"/>
    <p:sldId id="681" r:id="rId14"/>
    <p:sldId id="682" r:id="rId15"/>
    <p:sldId id="683" r:id="rId16"/>
    <p:sldId id="684" r:id="rId17"/>
    <p:sldId id="685" r:id="rId18"/>
    <p:sldId id="686" r:id="rId19"/>
    <p:sldId id="687" r:id="rId20"/>
    <p:sldId id="688" r:id="rId21"/>
    <p:sldId id="689" r:id="rId22"/>
    <p:sldId id="690" r:id="rId23"/>
    <p:sldId id="691" r:id="rId24"/>
    <p:sldId id="692" r:id="rId25"/>
    <p:sldId id="693" r:id="rId26"/>
    <p:sldId id="694" r:id="rId27"/>
    <p:sldId id="695" r:id="rId28"/>
    <p:sldId id="696" r:id="rId29"/>
    <p:sldId id="697" r:id="rId30"/>
    <p:sldId id="698"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26.02.2020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2/26/2020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a:t>
            </a:fld>
            <a:endParaRPr lang="tr-TR" dirty="0"/>
          </a:p>
        </p:txBody>
      </p:sp>
    </p:spTree>
    <p:extLst>
      <p:ext uri="{BB962C8B-B14F-4D97-AF65-F5344CB8AC3E}">
        <p14:creationId xmlns:p14="http://schemas.microsoft.com/office/powerpoint/2010/main" val="1941072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11</a:t>
            </a:fld>
            <a:endParaRPr lang="tr-TR" dirty="0"/>
          </a:p>
        </p:txBody>
      </p:sp>
    </p:spTree>
    <p:extLst>
      <p:ext uri="{BB962C8B-B14F-4D97-AF65-F5344CB8AC3E}">
        <p14:creationId xmlns:p14="http://schemas.microsoft.com/office/powerpoint/2010/main" val="281175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12</a:t>
            </a:fld>
            <a:endParaRPr lang="tr-TR" dirty="0"/>
          </a:p>
        </p:txBody>
      </p:sp>
    </p:spTree>
    <p:extLst>
      <p:ext uri="{BB962C8B-B14F-4D97-AF65-F5344CB8AC3E}">
        <p14:creationId xmlns:p14="http://schemas.microsoft.com/office/powerpoint/2010/main" val="776074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13</a:t>
            </a:fld>
            <a:endParaRPr lang="tr-TR" dirty="0"/>
          </a:p>
        </p:txBody>
      </p:sp>
    </p:spTree>
    <p:extLst>
      <p:ext uri="{BB962C8B-B14F-4D97-AF65-F5344CB8AC3E}">
        <p14:creationId xmlns:p14="http://schemas.microsoft.com/office/powerpoint/2010/main" val="3942523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14</a:t>
            </a:fld>
            <a:endParaRPr lang="tr-TR" dirty="0"/>
          </a:p>
        </p:txBody>
      </p:sp>
    </p:spTree>
    <p:extLst>
      <p:ext uri="{BB962C8B-B14F-4D97-AF65-F5344CB8AC3E}">
        <p14:creationId xmlns:p14="http://schemas.microsoft.com/office/powerpoint/2010/main" val="681634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15</a:t>
            </a:fld>
            <a:endParaRPr lang="tr-TR" dirty="0"/>
          </a:p>
        </p:txBody>
      </p:sp>
    </p:spTree>
    <p:extLst>
      <p:ext uri="{BB962C8B-B14F-4D97-AF65-F5344CB8AC3E}">
        <p14:creationId xmlns:p14="http://schemas.microsoft.com/office/powerpoint/2010/main" val="1424659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16</a:t>
            </a:fld>
            <a:endParaRPr lang="tr-TR" dirty="0"/>
          </a:p>
        </p:txBody>
      </p:sp>
    </p:spTree>
    <p:extLst>
      <p:ext uri="{BB962C8B-B14F-4D97-AF65-F5344CB8AC3E}">
        <p14:creationId xmlns:p14="http://schemas.microsoft.com/office/powerpoint/2010/main" val="750978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17</a:t>
            </a:fld>
            <a:endParaRPr lang="tr-TR" dirty="0"/>
          </a:p>
        </p:txBody>
      </p:sp>
    </p:spTree>
    <p:extLst>
      <p:ext uri="{BB962C8B-B14F-4D97-AF65-F5344CB8AC3E}">
        <p14:creationId xmlns:p14="http://schemas.microsoft.com/office/powerpoint/2010/main" val="2970415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18</a:t>
            </a:fld>
            <a:endParaRPr lang="tr-TR" dirty="0"/>
          </a:p>
        </p:txBody>
      </p:sp>
    </p:spTree>
    <p:extLst>
      <p:ext uri="{BB962C8B-B14F-4D97-AF65-F5344CB8AC3E}">
        <p14:creationId xmlns:p14="http://schemas.microsoft.com/office/powerpoint/2010/main" val="1082925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19</a:t>
            </a:fld>
            <a:endParaRPr lang="tr-TR" dirty="0"/>
          </a:p>
        </p:txBody>
      </p:sp>
    </p:spTree>
    <p:extLst>
      <p:ext uri="{BB962C8B-B14F-4D97-AF65-F5344CB8AC3E}">
        <p14:creationId xmlns:p14="http://schemas.microsoft.com/office/powerpoint/2010/main" val="4098764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20</a:t>
            </a:fld>
            <a:endParaRPr lang="tr-TR" dirty="0"/>
          </a:p>
        </p:txBody>
      </p:sp>
    </p:spTree>
    <p:extLst>
      <p:ext uri="{BB962C8B-B14F-4D97-AF65-F5344CB8AC3E}">
        <p14:creationId xmlns:p14="http://schemas.microsoft.com/office/powerpoint/2010/main" val="57857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a:t>
            </a:fld>
            <a:endParaRPr lang="tr-TR" dirty="0"/>
          </a:p>
        </p:txBody>
      </p:sp>
    </p:spTree>
    <p:extLst>
      <p:ext uri="{BB962C8B-B14F-4D97-AF65-F5344CB8AC3E}">
        <p14:creationId xmlns:p14="http://schemas.microsoft.com/office/powerpoint/2010/main" val="1011306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21</a:t>
            </a:fld>
            <a:endParaRPr lang="tr-TR" dirty="0"/>
          </a:p>
        </p:txBody>
      </p:sp>
    </p:spTree>
    <p:extLst>
      <p:ext uri="{BB962C8B-B14F-4D97-AF65-F5344CB8AC3E}">
        <p14:creationId xmlns:p14="http://schemas.microsoft.com/office/powerpoint/2010/main" val="4149261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22</a:t>
            </a:fld>
            <a:endParaRPr lang="tr-TR" dirty="0"/>
          </a:p>
        </p:txBody>
      </p:sp>
    </p:spTree>
    <p:extLst>
      <p:ext uri="{BB962C8B-B14F-4D97-AF65-F5344CB8AC3E}">
        <p14:creationId xmlns:p14="http://schemas.microsoft.com/office/powerpoint/2010/main" val="1080992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23</a:t>
            </a:fld>
            <a:endParaRPr lang="tr-TR" dirty="0"/>
          </a:p>
        </p:txBody>
      </p:sp>
    </p:spTree>
    <p:extLst>
      <p:ext uri="{BB962C8B-B14F-4D97-AF65-F5344CB8AC3E}">
        <p14:creationId xmlns:p14="http://schemas.microsoft.com/office/powerpoint/2010/main" val="3075824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24</a:t>
            </a:fld>
            <a:endParaRPr lang="tr-TR" dirty="0"/>
          </a:p>
        </p:txBody>
      </p:sp>
    </p:spTree>
    <p:extLst>
      <p:ext uri="{BB962C8B-B14F-4D97-AF65-F5344CB8AC3E}">
        <p14:creationId xmlns:p14="http://schemas.microsoft.com/office/powerpoint/2010/main" val="11545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25</a:t>
            </a:fld>
            <a:endParaRPr lang="tr-TR" dirty="0"/>
          </a:p>
        </p:txBody>
      </p:sp>
    </p:spTree>
    <p:extLst>
      <p:ext uri="{BB962C8B-B14F-4D97-AF65-F5344CB8AC3E}">
        <p14:creationId xmlns:p14="http://schemas.microsoft.com/office/powerpoint/2010/main" val="4394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26</a:t>
            </a:fld>
            <a:endParaRPr lang="tr-TR" dirty="0"/>
          </a:p>
        </p:txBody>
      </p:sp>
    </p:spTree>
    <p:extLst>
      <p:ext uri="{BB962C8B-B14F-4D97-AF65-F5344CB8AC3E}">
        <p14:creationId xmlns:p14="http://schemas.microsoft.com/office/powerpoint/2010/main" val="408770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27</a:t>
            </a:fld>
            <a:endParaRPr lang="tr-TR" dirty="0"/>
          </a:p>
        </p:txBody>
      </p:sp>
    </p:spTree>
    <p:extLst>
      <p:ext uri="{BB962C8B-B14F-4D97-AF65-F5344CB8AC3E}">
        <p14:creationId xmlns:p14="http://schemas.microsoft.com/office/powerpoint/2010/main" val="1897023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28</a:t>
            </a:fld>
            <a:endParaRPr lang="tr-TR" dirty="0"/>
          </a:p>
        </p:txBody>
      </p:sp>
    </p:spTree>
    <p:extLst>
      <p:ext uri="{BB962C8B-B14F-4D97-AF65-F5344CB8AC3E}">
        <p14:creationId xmlns:p14="http://schemas.microsoft.com/office/powerpoint/2010/main" val="1507097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a:t>
            </a:fld>
            <a:endParaRPr lang="tr-TR" dirty="0"/>
          </a:p>
        </p:txBody>
      </p:sp>
    </p:spTree>
    <p:extLst>
      <p:ext uri="{BB962C8B-B14F-4D97-AF65-F5344CB8AC3E}">
        <p14:creationId xmlns:p14="http://schemas.microsoft.com/office/powerpoint/2010/main" val="327276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5</a:t>
            </a:fld>
            <a:endParaRPr lang="tr-TR" dirty="0"/>
          </a:p>
        </p:txBody>
      </p:sp>
    </p:spTree>
    <p:extLst>
      <p:ext uri="{BB962C8B-B14F-4D97-AF65-F5344CB8AC3E}">
        <p14:creationId xmlns:p14="http://schemas.microsoft.com/office/powerpoint/2010/main" val="2139002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6</a:t>
            </a:fld>
            <a:endParaRPr lang="tr-TR" dirty="0"/>
          </a:p>
        </p:txBody>
      </p:sp>
    </p:spTree>
    <p:extLst>
      <p:ext uri="{BB962C8B-B14F-4D97-AF65-F5344CB8AC3E}">
        <p14:creationId xmlns:p14="http://schemas.microsoft.com/office/powerpoint/2010/main" val="3322521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7</a:t>
            </a:fld>
            <a:endParaRPr lang="tr-TR" dirty="0"/>
          </a:p>
        </p:txBody>
      </p:sp>
    </p:spTree>
    <p:extLst>
      <p:ext uri="{BB962C8B-B14F-4D97-AF65-F5344CB8AC3E}">
        <p14:creationId xmlns:p14="http://schemas.microsoft.com/office/powerpoint/2010/main" val="228507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8</a:t>
            </a:fld>
            <a:endParaRPr lang="tr-TR" dirty="0"/>
          </a:p>
        </p:txBody>
      </p:sp>
    </p:spTree>
    <p:extLst>
      <p:ext uri="{BB962C8B-B14F-4D97-AF65-F5344CB8AC3E}">
        <p14:creationId xmlns:p14="http://schemas.microsoft.com/office/powerpoint/2010/main" val="94205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9</a:t>
            </a:fld>
            <a:endParaRPr lang="tr-TR" dirty="0"/>
          </a:p>
        </p:txBody>
      </p:sp>
    </p:spTree>
    <p:extLst>
      <p:ext uri="{BB962C8B-B14F-4D97-AF65-F5344CB8AC3E}">
        <p14:creationId xmlns:p14="http://schemas.microsoft.com/office/powerpoint/2010/main" val="1201022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10</a:t>
            </a:fld>
            <a:endParaRPr lang="tr-TR" dirty="0"/>
          </a:p>
        </p:txBody>
      </p:sp>
    </p:spTree>
    <p:extLst>
      <p:ext uri="{BB962C8B-B14F-4D97-AF65-F5344CB8AC3E}">
        <p14:creationId xmlns:p14="http://schemas.microsoft.com/office/powerpoint/2010/main" val="266631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2/26/2020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2/26/2020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2/26/2020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2/26/2020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2/26/2020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2/26/2020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2/26/2020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2/26/2020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2/26/2020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2/26/2020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2/26/2020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2/26/2020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2/26/2020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2/26/2020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2/26/2020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2/26/2020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2/26/2020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2/26/2020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2/26/2020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2/26/2020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1766637"/>
          </a:xfrm>
          <a:prstGeom prst="rect">
            <a:avLst/>
          </a:prstGeom>
        </p:spPr>
        <p:txBody>
          <a:bodyPr wrap="square">
            <a:spAutoFit/>
          </a:bodyPr>
          <a:lstStyle/>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GGY464</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KONUT FİNANSMANI VE YÖNETİMİ</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Dr. Hüseyin YURDAKUL</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10</a:t>
            </a:fld>
            <a:endParaRPr lang="tr-TR" dirty="0"/>
          </a:p>
        </p:txBody>
      </p:sp>
      <p:sp>
        <p:nvSpPr>
          <p:cNvPr id="8" name="İçerik Yer Tutucusu 2"/>
          <p:cNvSpPr>
            <a:spLocks noGrp="1"/>
          </p:cNvSpPr>
          <p:nvPr>
            <p:ph idx="1"/>
          </p:nvPr>
        </p:nvSpPr>
        <p:spPr>
          <a:xfrm>
            <a:off x="316410" y="888178"/>
            <a:ext cx="8288038" cy="5061102"/>
          </a:xfrm>
        </p:spPr>
        <p:txBody>
          <a:bodyPr>
            <a:noAutofit/>
          </a:bodyPr>
          <a:lstStyle/>
          <a:p>
            <a:pPr marL="781050" algn="just">
              <a:lnSpc>
                <a:spcPct val="150000"/>
              </a:lnSpc>
              <a:buFont typeface="Wingdings" panose="05000000000000000000" pitchFamily="2" charset="2"/>
              <a:buChar char="Ø"/>
              <a:defRPr/>
            </a:pPr>
            <a:r>
              <a:rPr lang="tr-TR" sz="1800" dirty="0" err="1" smtClean="0">
                <a:latin typeface="Times New Roman" panose="02020603050405020304" pitchFamily="18" charset="0"/>
                <a:cs typeface="Times New Roman" panose="02020603050405020304" pitchFamily="18" charset="0"/>
              </a:rPr>
              <a:t>İFK’ların</a:t>
            </a:r>
            <a:r>
              <a:rPr lang="tr-TR" sz="1800" dirty="0" smtClean="0">
                <a:latin typeface="Times New Roman" panose="02020603050405020304" pitchFamily="18" charset="0"/>
                <a:cs typeface="Times New Roman" panose="02020603050405020304" pitchFamily="18" charset="0"/>
              </a:rPr>
              <a:t> Temel </a:t>
            </a:r>
            <a:r>
              <a:rPr lang="tr-TR" sz="1800" dirty="0">
                <a:latin typeface="Times New Roman" panose="02020603050405020304" pitchFamily="18" charset="0"/>
                <a:cs typeface="Times New Roman" panose="02020603050405020304" pitchFamily="18" charset="0"/>
              </a:rPr>
              <a:t>F</a:t>
            </a:r>
            <a:r>
              <a:rPr lang="tr-TR" sz="1800" dirty="0" smtClean="0">
                <a:latin typeface="Times New Roman" panose="02020603050405020304" pitchFamily="18" charset="0"/>
                <a:cs typeface="Times New Roman" panose="02020603050405020304" pitchFamily="18" charset="0"/>
              </a:rPr>
              <a:t>onksiyonu:</a:t>
            </a:r>
          </a:p>
          <a:p>
            <a:pPr marL="1181100"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Konut finansmanı kurumlarına likidite imkanı sağlamak</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Konut finansmanı kurumlarının konut kredilerini satın alarak</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Konut finansmanı kurumlarına konut kredilerini teminat alarak kredi sağlayarak</a:t>
            </a:r>
          </a:p>
          <a:p>
            <a:pPr marL="1181100"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Menkul kıymetleştirme</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Konut finansmanı fonu</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İpoteğe dayalı menkul kıymetler </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İpotek teminatlı menkul kıymetler</a:t>
            </a:r>
          </a:p>
          <a:p>
            <a:pPr marL="781050"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III-60.1 sayılı İpotek Finansmanı Kuruluşlarına İlişkin Esaslar Hakkında Tebliğ</a:t>
            </a:r>
          </a:p>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İpotek finansmanı kuruluşlarına ve bu kuruluşların faaliyetlerine ilişkin esaslar</a:t>
            </a:r>
          </a:p>
          <a:p>
            <a:pPr marL="781050" algn="just">
              <a:lnSpc>
                <a:spcPct val="150000"/>
              </a:lnSpc>
              <a:buFont typeface="Wingdings" panose="05000000000000000000" pitchFamily="2" charset="2"/>
              <a:buChar char="Ø"/>
              <a:defRPr/>
            </a:pPr>
            <a:r>
              <a:rPr lang="tr-TR" sz="1800" dirty="0" err="1">
                <a:latin typeface="Times New Roman" panose="02020603050405020304" pitchFamily="18" charset="0"/>
                <a:cs typeface="Times New Roman" panose="02020603050405020304" pitchFamily="18" charset="0"/>
              </a:rPr>
              <a:t>İFK’ların</a:t>
            </a:r>
            <a:r>
              <a:rPr lang="tr-TR" sz="1800" dirty="0">
                <a:latin typeface="Times New Roman" panose="02020603050405020304" pitchFamily="18" charset="0"/>
                <a:cs typeface="Times New Roman" panose="02020603050405020304" pitchFamily="18" charset="0"/>
              </a:rPr>
              <a:t> teminat olarak aldığı veya teminat olarak gösterdiği varlıklara ilişkin özel koruma hükümleri vardır</a:t>
            </a:r>
            <a:r>
              <a:rPr lang="tr-TR" sz="1800" dirty="0" smtClean="0">
                <a:latin typeface="Times New Roman" panose="02020603050405020304" pitchFamily="18" charset="0"/>
                <a:cs typeface="Times New Roman" panose="02020603050405020304" pitchFamily="18" charset="0"/>
              </a:rPr>
              <a:t>.</a:t>
            </a:r>
            <a:endParaRPr lang="tr-TR" sz="18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İpotek Finansmanı Kuruluşu (İFK)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8334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11</a:t>
            </a:fld>
            <a:endParaRPr lang="tr-TR" dirty="0"/>
          </a:p>
        </p:txBody>
      </p:sp>
      <p:sp>
        <p:nvSpPr>
          <p:cNvPr id="8" name="İçerik Yer Tutucusu 2"/>
          <p:cNvSpPr>
            <a:spLocks noGrp="1"/>
          </p:cNvSpPr>
          <p:nvPr>
            <p:ph idx="1"/>
          </p:nvPr>
        </p:nvSpPr>
        <p:spPr>
          <a:xfrm>
            <a:off x="316410" y="1025338"/>
            <a:ext cx="8288038" cy="3476926"/>
          </a:xfrm>
        </p:spPr>
        <p:txBody>
          <a:bodyPr>
            <a:noAutofit/>
          </a:bodyPr>
          <a:lstStyle/>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III-48.1 sayılı Gayrimenkul Yatırım Ortaklıklarına İlişkin Esaslar Tebliği</a:t>
            </a:r>
            <a:endParaRPr lang="tr-TR" sz="1600" dirty="0">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GYO, mevzuat ile belirlenmiş </a:t>
            </a:r>
            <a:r>
              <a:rPr lang="tr-TR" sz="1600" dirty="0">
                <a:latin typeface="Times New Roman" panose="02020603050405020304" pitchFamily="18" charset="0"/>
                <a:cs typeface="Times New Roman" panose="02020603050405020304" pitchFamily="18" charset="0"/>
              </a:rPr>
              <a:t>usul ve esaslar dahilinde, </a:t>
            </a:r>
            <a:r>
              <a:rPr lang="tr-TR" sz="1600" b="1" dirty="0">
                <a:latin typeface="Times New Roman" panose="02020603050405020304" pitchFamily="18" charset="0"/>
                <a:cs typeface="Times New Roman" panose="02020603050405020304" pitchFamily="18" charset="0"/>
              </a:rPr>
              <a:t>gayrimenkuller, gayrimenkul projeleri, gayrimenkule dayalı haklar</a:t>
            </a:r>
            <a:r>
              <a:rPr lang="tr-TR" sz="1600" dirty="0">
                <a:latin typeface="Times New Roman" panose="02020603050405020304" pitchFamily="18" charset="0"/>
                <a:cs typeface="Times New Roman" panose="02020603050405020304" pitchFamily="18" charset="0"/>
              </a:rPr>
              <a:t>, altyapı yatırım ve hizmetleri, sermaye piyasası araçları, </a:t>
            </a:r>
            <a:r>
              <a:rPr lang="tr-TR" sz="1600" dirty="0" err="1">
                <a:latin typeface="Times New Roman" panose="02020603050405020304" pitchFamily="18" charset="0"/>
                <a:cs typeface="Times New Roman" panose="02020603050405020304" pitchFamily="18" charset="0"/>
              </a:rPr>
              <a:t>Takasbank</a:t>
            </a:r>
            <a:r>
              <a:rPr lang="tr-TR" sz="1600" dirty="0">
                <a:latin typeface="Times New Roman" panose="02020603050405020304" pitchFamily="18" charset="0"/>
                <a:cs typeface="Times New Roman" panose="02020603050405020304" pitchFamily="18" charset="0"/>
              </a:rPr>
              <a:t> para piyasası ve ters repo işlemleri, </a:t>
            </a:r>
            <a:r>
              <a:rPr lang="tr-TR" sz="1600" dirty="0" smtClean="0">
                <a:latin typeface="Times New Roman" panose="02020603050405020304" pitchFamily="18" charset="0"/>
                <a:cs typeface="Times New Roman" panose="02020603050405020304" pitchFamily="18" charset="0"/>
              </a:rPr>
              <a:t>TL cinsinden </a:t>
            </a:r>
            <a:r>
              <a:rPr lang="tr-TR" sz="1600" dirty="0">
                <a:latin typeface="Times New Roman" panose="02020603050405020304" pitchFamily="18" charset="0"/>
                <a:cs typeface="Times New Roman" panose="02020603050405020304" pitchFamily="18" charset="0"/>
              </a:rPr>
              <a:t>vadeli mevduat veya katılma hesabı, yabancı para cinsinden vadeli ve vadesiz mevduat veya özel cari ve katılma hesapları ile iştirakler ve </a:t>
            </a:r>
            <a:r>
              <a:rPr lang="tr-TR" sz="1600" dirty="0" err="1" smtClean="0">
                <a:latin typeface="Times New Roman" panose="02020603050405020304" pitchFamily="18" charset="0"/>
                <a:cs typeface="Times New Roman" panose="02020603050405020304" pitchFamily="18" charset="0"/>
              </a:rPr>
              <a:t>SPK’ca</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belirlenecek diğer varlık ve haklardan oluşan portföyü işletmek amacıyla paylarını ihraç etmek üzere kurulan ve </a:t>
            </a:r>
            <a:r>
              <a:rPr lang="tr-TR" sz="1600" dirty="0" err="1" smtClean="0">
                <a:latin typeface="Times New Roman" panose="02020603050405020304" pitchFamily="18" charset="0"/>
                <a:cs typeface="Times New Roman" panose="02020603050405020304" pitchFamily="18" charset="0"/>
              </a:rPr>
              <a:t>SPKn’nun</a:t>
            </a:r>
            <a:r>
              <a:rPr lang="tr-TR" sz="1600" dirty="0" smtClean="0">
                <a:latin typeface="Times New Roman" panose="02020603050405020304" pitchFamily="18" charset="0"/>
                <a:cs typeface="Times New Roman" panose="02020603050405020304" pitchFamily="18" charset="0"/>
              </a:rPr>
              <a:t> 48’inci </a:t>
            </a:r>
            <a:r>
              <a:rPr lang="tr-TR" sz="1600" dirty="0">
                <a:latin typeface="Times New Roman" panose="02020603050405020304" pitchFamily="18" charset="0"/>
                <a:cs typeface="Times New Roman" panose="02020603050405020304" pitchFamily="18" charset="0"/>
              </a:rPr>
              <a:t>maddesinde sınırı çizilen faaliyetler çerçevesinde olmak kaydı ile </a:t>
            </a:r>
            <a:r>
              <a:rPr lang="tr-TR" sz="1600" dirty="0" smtClean="0">
                <a:latin typeface="Times New Roman" panose="02020603050405020304" pitchFamily="18" charset="0"/>
                <a:cs typeface="Times New Roman" panose="02020603050405020304" pitchFamily="18" charset="0"/>
              </a:rPr>
              <a:t>izin </a:t>
            </a:r>
            <a:r>
              <a:rPr lang="tr-TR" sz="1600" dirty="0">
                <a:latin typeface="Times New Roman" panose="02020603050405020304" pitchFamily="18" charset="0"/>
                <a:cs typeface="Times New Roman" panose="02020603050405020304" pitchFamily="18" charset="0"/>
              </a:rPr>
              <a:t>verilen diğer faaliyetlerde bulunabilen </a:t>
            </a:r>
            <a:r>
              <a:rPr lang="tr-TR" sz="1600" b="1" dirty="0">
                <a:latin typeface="Times New Roman" panose="02020603050405020304" pitchFamily="18" charset="0"/>
                <a:cs typeface="Times New Roman" panose="02020603050405020304" pitchFamily="18" charset="0"/>
              </a:rPr>
              <a:t>sermaye piyasası kurumu</a:t>
            </a:r>
            <a:r>
              <a:rPr lang="tr-TR" sz="1600" dirty="0">
                <a:latin typeface="Times New Roman" panose="02020603050405020304" pitchFamily="18" charset="0"/>
                <a:cs typeface="Times New Roman" panose="02020603050405020304" pitchFamily="18" charset="0"/>
              </a:rPr>
              <a:t>dur</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Ortaklığı (GYO)</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67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12</a:t>
            </a:fld>
            <a:endParaRPr lang="tr-TR" dirty="0"/>
          </a:p>
        </p:txBody>
      </p:sp>
      <p:sp>
        <p:nvSpPr>
          <p:cNvPr id="8" name="İçerik Yer Tutucusu 2"/>
          <p:cNvSpPr>
            <a:spLocks noGrp="1"/>
          </p:cNvSpPr>
          <p:nvPr>
            <p:ph idx="1"/>
          </p:nvPr>
        </p:nvSpPr>
        <p:spPr>
          <a:xfrm>
            <a:off x="339270" y="1102456"/>
            <a:ext cx="8288038" cy="3548934"/>
          </a:xfrm>
        </p:spPr>
        <p:txBody>
          <a:bodyPr>
            <a:noAutofit/>
          </a:bodyPr>
          <a:lstStyle/>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Tebliğ’in 22’nci maddesinde yapacağı işler sayılmıştır.</a:t>
            </a:r>
          </a:p>
          <a:p>
            <a:pPr marL="781050" algn="just">
              <a:lnSpc>
                <a:spcPct val="150000"/>
              </a:lnSpc>
              <a:buFont typeface="Wingdings" panose="05000000000000000000" pitchFamily="2" charset="2"/>
              <a:buChar char="Ø"/>
              <a:defRPr/>
            </a:pPr>
            <a:r>
              <a:rPr lang="tr-TR" sz="1600" dirty="0" err="1" smtClean="0">
                <a:latin typeface="Times New Roman" panose="02020603050405020304" pitchFamily="18" charset="0"/>
                <a:cs typeface="Times New Roman" panose="02020603050405020304" pitchFamily="18" charset="0"/>
              </a:rPr>
              <a:t>GYO’lar</a:t>
            </a:r>
            <a:r>
              <a:rPr lang="tr-TR" sz="1600" dirty="0" smtClean="0">
                <a:latin typeface="Times New Roman" panose="02020603050405020304" pitchFamily="18" charset="0"/>
                <a:cs typeface="Times New Roman" panose="02020603050405020304" pitchFamily="18" charset="0"/>
              </a:rPr>
              <a:t> inşaat işlerini </a:t>
            </a:r>
            <a:r>
              <a:rPr lang="tr-TR" sz="1600" dirty="0">
                <a:latin typeface="Times New Roman" panose="02020603050405020304" pitchFamily="18" charset="0"/>
                <a:cs typeface="Times New Roman" panose="02020603050405020304" pitchFamily="18" charset="0"/>
              </a:rPr>
              <a:t>kendileri üstlenemezler.</a:t>
            </a:r>
          </a:p>
          <a:p>
            <a:pPr marL="781050"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Hiçbir surette otel, hastane, alışveriş merkezi, iş merkezi, ticari parklar, ticari depolar, konut siteleri, süper marketler ve bunlara benzer nitelikteki gayrimenkulleri ticari maksatla işletemez ve bu amaçla personel istihdam edemezler.</a:t>
            </a:r>
          </a:p>
          <a:p>
            <a:pPr marL="781050"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Kendi personeli vasıtasıyla portföye konu olan veya olacak projeler hariç olmak üzere başka kişi ve kuruluşlara proje geliştirme, proje kontrol, mali fizibilite, yasal izinlerin takibi ve buna benzer hizmetler veremezler.</a:t>
            </a:r>
          </a:p>
          <a:p>
            <a:pPr marL="781050"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Sürekli olarak kısa vadeli gayrimenkul alım satımı yapamazlar</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Ortaklığı (GYO)</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299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13</a:t>
            </a:fld>
            <a:endParaRPr lang="tr-TR" dirty="0"/>
          </a:p>
        </p:txBody>
      </p:sp>
      <p:sp>
        <p:nvSpPr>
          <p:cNvPr id="8" name="İçerik Yer Tutucusu 2"/>
          <p:cNvSpPr>
            <a:spLocks noGrp="1"/>
          </p:cNvSpPr>
          <p:nvPr>
            <p:ph idx="1"/>
          </p:nvPr>
        </p:nvSpPr>
        <p:spPr>
          <a:xfrm>
            <a:off x="377788" y="1048198"/>
            <a:ext cx="8288038" cy="4052990"/>
          </a:xfrm>
        </p:spPr>
        <p:txBody>
          <a:bodyPr>
            <a:noAutofit/>
          </a:bodyPr>
          <a:lstStyle/>
          <a:p>
            <a:pPr marL="781050" algn="just">
              <a:lnSpc>
                <a:spcPct val="150000"/>
              </a:lnSpc>
              <a:buFont typeface="Wingdings" panose="05000000000000000000" pitchFamily="2" charset="2"/>
              <a:buChar char="Ø"/>
              <a:defRPr/>
            </a:pPr>
            <a:r>
              <a:rPr lang="tr-TR" sz="1600" dirty="0" err="1" smtClean="0">
                <a:latin typeface="Times New Roman" panose="02020603050405020304" pitchFamily="18" charset="0"/>
                <a:cs typeface="Times New Roman" panose="02020603050405020304" pitchFamily="18" charset="0"/>
              </a:rPr>
              <a:t>GYO’lar</a:t>
            </a:r>
            <a:r>
              <a:rPr lang="tr-TR" sz="1600" dirty="0" smtClean="0">
                <a:latin typeface="Times New Roman" panose="02020603050405020304" pitchFamily="18" charset="0"/>
                <a:cs typeface="Times New Roman" panose="02020603050405020304" pitchFamily="18" charset="0"/>
              </a:rPr>
              <a:t> ihtiyaç duydukları alanlarda portföyleriyle ilgili olarak dışarıdan danışmanlık, işletmecilik, inşaat, portföy yönetimi ve benzeri hizmetler alabilirler.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Portföyden veya </a:t>
            </a:r>
            <a:r>
              <a:rPr lang="tr-TR" sz="1600" dirty="0">
                <a:latin typeface="Times New Roman" panose="02020603050405020304" pitchFamily="18" charset="0"/>
                <a:cs typeface="Times New Roman" panose="02020603050405020304" pitchFamily="18" charset="0"/>
              </a:rPr>
              <a:t>portföye alım satımlar ve kiralamalar ile yılsonu portföy varlıklarına değerleme raporu almaları zorunludur.</a:t>
            </a:r>
          </a:p>
          <a:p>
            <a:pPr marL="781050" algn="just">
              <a:lnSpc>
                <a:spcPct val="150000"/>
              </a:lnSpc>
              <a:buFont typeface="Wingdings" panose="05000000000000000000" pitchFamily="2" charset="2"/>
              <a:buChar char="Ø"/>
              <a:defRPr/>
            </a:pPr>
            <a:r>
              <a:rPr lang="tr-TR" sz="1600" dirty="0" err="1" smtClean="0">
                <a:latin typeface="Times New Roman" panose="02020603050405020304" pitchFamily="18" charset="0"/>
                <a:cs typeface="Times New Roman" panose="02020603050405020304" pitchFamily="18" charset="0"/>
              </a:rPr>
              <a:t>GYO’lar</a:t>
            </a:r>
            <a:r>
              <a:rPr lang="tr-TR" sz="1600" dirty="0" smtClean="0">
                <a:latin typeface="Times New Roman" panose="02020603050405020304" pitchFamily="18" charset="0"/>
                <a:cs typeface="Times New Roman" panose="02020603050405020304" pitchFamily="18" charset="0"/>
              </a:rPr>
              <a:t>,</a:t>
            </a:r>
            <a:r>
              <a:rPr lang="tr-TR" sz="1600" dirty="0">
                <a:latin typeface="Times New Roman" panose="02020603050405020304" pitchFamily="18" charset="0"/>
                <a:cs typeface="Times New Roman" panose="02020603050405020304" pitchFamily="18" charset="0"/>
              </a:rPr>
              <a:t> portföylerinde değerleme yaptırılması gereken her bir varlık için aynı </a:t>
            </a:r>
            <a:r>
              <a:rPr lang="tr-TR" sz="1600" dirty="0" err="1" smtClean="0">
                <a:latin typeface="Times New Roman" panose="02020603050405020304" pitchFamily="18" charset="0"/>
                <a:cs typeface="Times New Roman" panose="02020603050405020304" pitchFamily="18" charset="0"/>
              </a:rPr>
              <a:t>GDŞ’den</a:t>
            </a:r>
            <a:r>
              <a:rPr lang="tr-TR" sz="1600" dirty="0" smtClean="0">
                <a:latin typeface="Times New Roman" panose="02020603050405020304" pitchFamily="18" charset="0"/>
                <a:cs typeface="Times New Roman" panose="02020603050405020304" pitchFamily="18" charset="0"/>
              </a:rPr>
              <a:t> üst </a:t>
            </a:r>
            <a:r>
              <a:rPr lang="tr-TR" sz="1600" dirty="0">
                <a:latin typeface="Times New Roman" panose="02020603050405020304" pitchFamily="18" charset="0"/>
                <a:cs typeface="Times New Roman" panose="02020603050405020304" pitchFamily="18" charset="0"/>
              </a:rPr>
              <a:t>üste en fazla üç yıl hizmet alabilirler. Üç yıllık sürenin dolmasından veya herhangi bir nedenle hizmet alımına ara verilmesinden sonra ortaklığın aynı </a:t>
            </a:r>
            <a:r>
              <a:rPr lang="tr-TR" sz="1600" dirty="0" err="1" smtClean="0">
                <a:latin typeface="Times New Roman" panose="02020603050405020304" pitchFamily="18" charset="0"/>
                <a:cs typeface="Times New Roman" panose="02020603050405020304" pitchFamily="18" charset="0"/>
              </a:rPr>
              <a:t>GDŞ’den</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tekrar hizmet alabilmesi için en az iki yılın geçmesi zorunludur.</a:t>
            </a:r>
          </a:p>
          <a:p>
            <a:pPr marL="781050" algn="just">
              <a:lnSpc>
                <a:spcPct val="150000"/>
              </a:lnSpc>
              <a:buFont typeface="Wingdings" panose="05000000000000000000" pitchFamily="2" charset="2"/>
              <a:buChar char="Ø"/>
              <a:defRPr/>
            </a:pPr>
            <a:r>
              <a:rPr lang="tr-TR" sz="1600" dirty="0" err="1">
                <a:latin typeface="Times New Roman" panose="02020603050405020304" pitchFamily="18" charset="0"/>
                <a:cs typeface="Times New Roman" panose="02020603050405020304" pitchFamily="18" charset="0"/>
              </a:rPr>
              <a:t>GYO’lar</a:t>
            </a:r>
            <a:r>
              <a:rPr lang="tr-TR" sz="1600" dirty="0">
                <a:latin typeface="Times New Roman" panose="02020603050405020304" pitchFamily="18" charset="0"/>
                <a:cs typeface="Times New Roman" panose="02020603050405020304" pitchFamily="18" charset="0"/>
              </a:rPr>
              <a:t> gayrimenkul sertifikası ve varlık teminatlı menkul kıymet ihraç edebilir.</a:t>
            </a:r>
          </a:p>
          <a:p>
            <a:pPr marL="781050"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GYO kazançları kurumlar vergisinden istisnadır.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Ortaklığı (GYO)</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366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14</a:t>
            </a:fld>
            <a:endParaRPr lang="tr-TR" dirty="0"/>
          </a:p>
        </p:txBody>
      </p:sp>
      <p:sp>
        <p:nvSpPr>
          <p:cNvPr id="8" name="İçerik Yer Tutucusu 2"/>
          <p:cNvSpPr>
            <a:spLocks noGrp="1"/>
          </p:cNvSpPr>
          <p:nvPr>
            <p:ph idx="1"/>
          </p:nvPr>
        </p:nvSpPr>
        <p:spPr>
          <a:xfrm>
            <a:off x="339270" y="1036768"/>
            <a:ext cx="8288038" cy="3908974"/>
          </a:xfrm>
        </p:spPr>
        <p:txBody>
          <a:bodyPr>
            <a:noAutofit/>
          </a:bodyPr>
          <a:lstStyle/>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III-62.3 sayılı Sermaye Piyasasında Faaliyette Bulunacak Gayrimenkul Değerleme Kuruluşları Hakkında Tebliğ</a:t>
            </a:r>
            <a:endParaRPr lang="tr-TR" sz="1600" dirty="0">
              <a:latin typeface="Times New Roman" panose="02020603050405020304" pitchFamily="18" charset="0"/>
              <a:cs typeface="Times New Roman" panose="02020603050405020304" pitchFamily="18" charset="0"/>
            </a:endParaRPr>
          </a:p>
          <a:p>
            <a:pPr marL="1181100" lvl="1" algn="just">
              <a:lnSpc>
                <a:spcPct val="150000"/>
              </a:lnSpc>
              <a:buFont typeface="Wingdings" panose="05000000000000000000" pitchFamily="2" charset="2"/>
              <a:buChar char="Ø"/>
              <a:defRPr/>
            </a:pPr>
            <a:r>
              <a:rPr lang="tr-TR" sz="1600" b="1" dirty="0">
                <a:latin typeface="Times New Roman" panose="02020603050405020304" pitchFamily="18" charset="0"/>
                <a:cs typeface="Times New Roman" panose="02020603050405020304" pitchFamily="18" charset="0"/>
              </a:rPr>
              <a:t>Sermaye </a:t>
            </a:r>
            <a:r>
              <a:rPr lang="tr-TR" sz="1600" b="1" dirty="0" smtClean="0">
                <a:latin typeface="Times New Roman" panose="02020603050405020304" pitchFamily="18" charset="0"/>
                <a:cs typeface="Times New Roman" panose="02020603050405020304" pitchFamily="18" charset="0"/>
              </a:rPr>
              <a:t>Piyasasında Gayrimenkul Değerleme Faaliyeti:</a:t>
            </a:r>
            <a:r>
              <a:rPr lang="tr-TR" sz="1600" dirty="0" smtClean="0">
                <a:latin typeface="Times New Roman" panose="02020603050405020304" pitchFamily="18" charset="0"/>
                <a:cs typeface="Times New Roman" panose="02020603050405020304" pitchFamily="18" charset="0"/>
              </a:rPr>
              <a:t> Sermaye </a:t>
            </a:r>
            <a:r>
              <a:rPr lang="tr-TR" sz="1600" dirty="0">
                <a:latin typeface="Times New Roman" panose="02020603050405020304" pitchFamily="18" charset="0"/>
                <a:cs typeface="Times New Roman" panose="02020603050405020304" pitchFamily="18" charset="0"/>
              </a:rPr>
              <a:t>piyasası mevzuatına tabi ortaklıklar, ihraççılar ve sermaye piyasası kurumlarının, sermaye piyasası mevzuatı kapsamındaki işlemlerine konu olan </a:t>
            </a:r>
            <a:r>
              <a:rPr lang="tr-TR" sz="1600" b="1" dirty="0">
                <a:latin typeface="Times New Roman" panose="02020603050405020304" pitchFamily="18" charset="0"/>
                <a:cs typeface="Times New Roman" panose="02020603050405020304" pitchFamily="18" charset="0"/>
              </a:rPr>
              <a:t>gayrimenkullerin, gayrimenkul projelerinin veya gayrimenkullere bağlı hak ve faydaların</a:t>
            </a:r>
            <a:r>
              <a:rPr lang="tr-TR" sz="1600" dirty="0">
                <a:latin typeface="Times New Roman" panose="02020603050405020304" pitchFamily="18" charset="0"/>
                <a:cs typeface="Times New Roman" panose="02020603050405020304" pitchFamily="18" charset="0"/>
              </a:rPr>
              <a:t> belli bir tarihteki </a:t>
            </a:r>
            <a:r>
              <a:rPr lang="tr-TR" sz="1600" b="1" dirty="0">
                <a:latin typeface="Times New Roman" panose="02020603050405020304" pitchFamily="18" charset="0"/>
                <a:cs typeface="Times New Roman" panose="02020603050405020304" pitchFamily="18" charset="0"/>
              </a:rPr>
              <a:t>muhtemel değerinin </a:t>
            </a:r>
            <a:r>
              <a:rPr lang="tr-TR" sz="1600" dirty="0" smtClean="0">
                <a:latin typeface="Times New Roman" panose="02020603050405020304" pitchFamily="18" charset="0"/>
                <a:cs typeface="Times New Roman" panose="02020603050405020304" pitchFamily="18" charset="0"/>
              </a:rPr>
              <a:t>SPK </a:t>
            </a:r>
            <a:r>
              <a:rPr lang="tr-TR" sz="1600" dirty="0">
                <a:latin typeface="Times New Roman" panose="02020603050405020304" pitchFamily="18" charset="0"/>
                <a:cs typeface="Times New Roman" panose="02020603050405020304" pitchFamily="18" charset="0"/>
              </a:rPr>
              <a:t>düzenlemeleri ve </a:t>
            </a:r>
            <a:r>
              <a:rPr lang="tr-TR" sz="1600" dirty="0" err="1" smtClean="0">
                <a:latin typeface="Times New Roman" panose="02020603050405020304" pitchFamily="18" charset="0"/>
                <a:cs typeface="Times New Roman" panose="02020603050405020304" pitchFamily="18" charset="0"/>
              </a:rPr>
              <a:t>SPK’ca</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kabul edilen değerleme standartları çerçevesinde </a:t>
            </a:r>
            <a:r>
              <a:rPr lang="tr-TR" sz="1600" b="1" dirty="0">
                <a:latin typeface="Times New Roman" panose="02020603050405020304" pitchFamily="18" charset="0"/>
                <a:cs typeface="Times New Roman" panose="02020603050405020304" pitchFamily="18" charset="0"/>
              </a:rPr>
              <a:t>bağımsız ve tarafsız </a:t>
            </a:r>
            <a:r>
              <a:rPr lang="tr-TR" sz="1600" dirty="0">
                <a:latin typeface="Times New Roman" panose="02020603050405020304" pitchFamily="18" charset="0"/>
                <a:cs typeface="Times New Roman" panose="02020603050405020304" pitchFamily="18" charset="0"/>
              </a:rPr>
              <a:t>olarak takdir </a:t>
            </a:r>
            <a:r>
              <a:rPr lang="tr-TR" sz="1600" dirty="0" smtClean="0">
                <a:latin typeface="Times New Roman" panose="02020603050405020304" pitchFamily="18" charset="0"/>
                <a:cs typeface="Times New Roman" panose="02020603050405020304" pitchFamily="18" charset="0"/>
              </a:rPr>
              <a:t>edilmesi</a:t>
            </a:r>
          </a:p>
          <a:p>
            <a:pPr marL="1181100" lvl="1" algn="just">
              <a:lnSpc>
                <a:spcPct val="150000"/>
              </a:lnSpc>
              <a:buFont typeface="Wingdings" panose="05000000000000000000" pitchFamily="2" charset="2"/>
              <a:buChar char="Ø"/>
              <a:defRPr/>
            </a:pPr>
            <a:r>
              <a:rPr lang="tr-TR" sz="1600" b="1" dirty="0" smtClean="0">
                <a:latin typeface="Times New Roman" panose="02020603050405020304" pitchFamily="18" charset="0"/>
                <a:cs typeface="Times New Roman" panose="02020603050405020304" pitchFamily="18" charset="0"/>
              </a:rPr>
              <a:t>Gayrimenkul </a:t>
            </a:r>
            <a:r>
              <a:rPr lang="tr-TR" sz="1600" b="1" dirty="0">
                <a:latin typeface="Times New Roman" panose="02020603050405020304" pitchFamily="18" charset="0"/>
                <a:cs typeface="Times New Roman" panose="02020603050405020304" pitchFamily="18" charset="0"/>
              </a:rPr>
              <a:t>Değerleme Kuruluşu:</a:t>
            </a:r>
            <a:r>
              <a:rPr lang="tr-TR" sz="1600" dirty="0">
                <a:latin typeface="Times New Roman" panose="02020603050405020304" pitchFamily="18" charset="0"/>
                <a:cs typeface="Times New Roman" panose="02020603050405020304" pitchFamily="18" charset="0"/>
              </a:rPr>
              <a:t> Bu Tebliğ uyarınca sermaye piyasasında gayrimenkul değerleme hizmeti vermek üzere </a:t>
            </a:r>
            <a:r>
              <a:rPr lang="tr-TR" sz="1600" dirty="0" err="1" smtClean="0">
                <a:latin typeface="Times New Roman" panose="02020603050405020304" pitchFamily="18" charset="0"/>
                <a:cs typeface="Times New Roman" panose="02020603050405020304" pitchFamily="18" charset="0"/>
              </a:rPr>
              <a:t>SPK’ca</a:t>
            </a:r>
            <a:r>
              <a:rPr lang="tr-TR" sz="1600" dirty="0" smtClean="0">
                <a:latin typeface="Times New Roman" panose="02020603050405020304" pitchFamily="18" charset="0"/>
                <a:cs typeface="Times New Roman" panose="02020603050405020304" pitchFamily="18" charset="0"/>
              </a:rPr>
              <a:t> yetkilendirilen şirketi</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Değerleme Kuruluşları (GDŞ)</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9166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15</a:t>
            </a:fld>
            <a:endParaRPr lang="tr-TR" dirty="0"/>
          </a:p>
        </p:txBody>
      </p:sp>
      <p:sp>
        <p:nvSpPr>
          <p:cNvPr id="8" name="İçerik Yer Tutucusu 2"/>
          <p:cNvSpPr>
            <a:spLocks noGrp="1"/>
          </p:cNvSpPr>
          <p:nvPr>
            <p:ph idx="1"/>
          </p:nvPr>
        </p:nvSpPr>
        <p:spPr>
          <a:xfrm>
            <a:off x="350700" y="1102456"/>
            <a:ext cx="8288038" cy="3980982"/>
          </a:xfrm>
        </p:spPr>
        <p:txBody>
          <a:bodyPr>
            <a:noAutofit/>
          </a:bodyPr>
          <a:lstStyle/>
          <a:p>
            <a:pPr marL="781050" algn="just">
              <a:lnSpc>
                <a:spcPct val="150000"/>
              </a:lnSpc>
              <a:buFont typeface="Wingdings" panose="05000000000000000000" pitchFamily="2" charset="2"/>
              <a:buChar char="Ø"/>
              <a:defRPr/>
            </a:pPr>
            <a:r>
              <a:rPr lang="tr-TR" sz="1600" b="1" dirty="0">
                <a:latin typeface="Times New Roman" panose="02020603050405020304" pitchFamily="18" charset="0"/>
                <a:cs typeface="Times New Roman" panose="02020603050405020304" pitchFamily="18" charset="0"/>
              </a:rPr>
              <a:t>Değerleme Kadrosu: </a:t>
            </a:r>
            <a:r>
              <a:rPr lang="tr-TR" sz="1600" dirty="0" err="1" smtClean="0">
                <a:latin typeface="Times New Roman" panose="02020603050405020304" pitchFamily="18" charset="0"/>
                <a:cs typeface="Times New Roman" panose="02020603050405020304" pitchFamily="18" charset="0"/>
              </a:rPr>
              <a:t>GDŞ’de</a:t>
            </a:r>
            <a:r>
              <a:rPr lang="tr-TR" sz="1600" dirty="0" smtClean="0">
                <a:latin typeface="Times New Roman" panose="02020603050405020304" pitchFamily="18" charset="0"/>
                <a:cs typeface="Times New Roman" panose="02020603050405020304" pitchFamily="18" charset="0"/>
              </a:rPr>
              <a:t> tam </a:t>
            </a:r>
            <a:r>
              <a:rPr lang="tr-TR" sz="1600" dirty="0">
                <a:latin typeface="Times New Roman" panose="02020603050405020304" pitchFamily="18" charset="0"/>
                <a:cs typeface="Times New Roman" panose="02020603050405020304" pitchFamily="18" charset="0"/>
              </a:rPr>
              <a:t>zamanlı olarak istihdam edilen gayrimenkul değerleme uzmanlarını ve sorumlu değerleme uzmanlarını,</a:t>
            </a:r>
          </a:p>
          <a:p>
            <a:pPr marL="781050" algn="just">
              <a:lnSpc>
                <a:spcPct val="150000"/>
              </a:lnSpc>
              <a:buFont typeface="Wingdings" panose="05000000000000000000" pitchFamily="2" charset="2"/>
              <a:buChar char="Ø"/>
              <a:defRPr/>
            </a:pPr>
            <a:r>
              <a:rPr lang="tr-TR" sz="1600" b="1" dirty="0">
                <a:latin typeface="Times New Roman" panose="02020603050405020304" pitchFamily="18" charset="0"/>
                <a:cs typeface="Times New Roman" panose="02020603050405020304" pitchFamily="18" charset="0"/>
              </a:rPr>
              <a:t>Gayrimenkul Değerleme Uzman Yardımcısı:</a:t>
            </a:r>
            <a:r>
              <a:rPr lang="tr-TR" sz="1600" dirty="0">
                <a:latin typeface="Times New Roman" panose="02020603050405020304" pitchFamily="18" charset="0"/>
                <a:cs typeface="Times New Roman" panose="02020603050405020304" pitchFamily="18" charset="0"/>
              </a:rPr>
              <a:t> Değerleme mesleğini öğretmek, yetiştirmek ve tecrübe kazandırmak amacıyla, gayrimenkul değerleme uzmanları refakatinde değerleme faaliyetlerinde bulunmak üzere </a:t>
            </a:r>
            <a:r>
              <a:rPr lang="tr-TR" sz="1600" dirty="0" smtClean="0">
                <a:latin typeface="Times New Roman" panose="02020603050405020304" pitchFamily="18" charset="0"/>
                <a:cs typeface="Times New Roman" panose="02020603050405020304" pitchFamily="18" charset="0"/>
              </a:rPr>
              <a:t>GDŞ tarafından </a:t>
            </a:r>
            <a:r>
              <a:rPr lang="tr-TR" sz="1600" dirty="0">
                <a:latin typeface="Times New Roman" panose="02020603050405020304" pitchFamily="18" charset="0"/>
                <a:cs typeface="Times New Roman" panose="02020603050405020304" pitchFamily="18" charset="0"/>
              </a:rPr>
              <a:t>istihdam edilen, asgari 4 yıllık üniversite mezunu, </a:t>
            </a:r>
            <a:r>
              <a:rPr lang="tr-TR" sz="1600" dirty="0" smtClean="0">
                <a:latin typeface="Times New Roman" panose="02020603050405020304" pitchFamily="18" charset="0"/>
                <a:cs typeface="Times New Roman" panose="02020603050405020304" pitchFamily="18" charset="0"/>
              </a:rPr>
              <a:t>Gayrimenkul </a:t>
            </a:r>
            <a:r>
              <a:rPr lang="tr-TR" sz="1600" dirty="0">
                <a:latin typeface="Times New Roman" panose="02020603050405020304" pitchFamily="18" charset="0"/>
                <a:cs typeface="Times New Roman" panose="02020603050405020304" pitchFamily="18" charset="0"/>
              </a:rPr>
              <a:t>Değerleme Lisansına sahip olan ancak gayrimenkul değerleme uzmanı olmak için gereken tecrübe şartlarını henüz taşımayan gerçek kişiler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GDŞ nezdinde, </a:t>
            </a:r>
            <a:r>
              <a:rPr lang="tr-TR" sz="1600" dirty="0">
                <a:latin typeface="Times New Roman" panose="02020603050405020304" pitchFamily="18" charset="0"/>
                <a:cs typeface="Times New Roman" panose="02020603050405020304" pitchFamily="18" charset="0"/>
              </a:rPr>
              <a:t>d</a:t>
            </a:r>
            <a:r>
              <a:rPr lang="tr-TR" sz="1600" dirty="0" smtClean="0">
                <a:latin typeface="Times New Roman" panose="02020603050405020304" pitchFamily="18" charset="0"/>
                <a:cs typeface="Times New Roman" panose="02020603050405020304" pitchFamily="18" charset="0"/>
              </a:rPr>
              <a:t>eğerleme </a:t>
            </a:r>
            <a:r>
              <a:rPr lang="tr-TR" sz="1600" dirty="0">
                <a:latin typeface="Times New Roman" panose="02020603050405020304" pitchFamily="18" charset="0"/>
                <a:cs typeface="Times New Roman" panose="02020603050405020304" pitchFamily="18" charset="0"/>
              </a:rPr>
              <a:t>k</a:t>
            </a:r>
            <a:r>
              <a:rPr lang="tr-TR" sz="1600" dirty="0" smtClean="0">
                <a:latin typeface="Times New Roman" panose="02020603050405020304" pitchFamily="18" charset="0"/>
                <a:cs typeface="Times New Roman" panose="02020603050405020304" pitchFamily="18" charset="0"/>
              </a:rPr>
              <a:t>adrosunun </a:t>
            </a:r>
            <a:r>
              <a:rPr lang="tr-TR" sz="1600" dirty="0">
                <a:latin typeface="Times New Roman" panose="02020603050405020304" pitchFamily="18" charset="0"/>
                <a:cs typeface="Times New Roman" panose="02020603050405020304" pitchFamily="18" charset="0"/>
              </a:rPr>
              <a:t>en az %10’u kadar gayrimenkul değerleme uzman yardımcısı istihdam edilmesi zorunludur.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Değerleme Kuruluşları (GDŞ)</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344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16</a:t>
            </a:fld>
            <a:endParaRPr lang="tr-TR" dirty="0"/>
          </a:p>
        </p:txBody>
      </p:sp>
      <p:sp>
        <p:nvSpPr>
          <p:cNvPr id="8" name="İçerik Yer Tutucusu 2"/>
          <p:cNvSpPr>
            <a:spLocks noGrp="1"/>
          </p:cNvSpPr>
          <p:nvPr>
            <p:ph idx="1"/>
          </p:nvPr>
        </p:nvSpPr>
        <p:spPr>
          <a:xfrm>
            <a:off x="316410" y="991048"/>
            <a:ext cx="8288038" cy="3836966"/>
          </a:xfrm>
        </p:spPr>
        <p:txBody>
          <a:bodyPr>
            <a:noAutofit/>
          </a:bodyPr>
          <a:lstStyle/>
          <a:p>
            <a:pPr marL="781050" algn="just">
              <a:lnSpc>
                <a:spcPct val="150000"/>
              </a:lnSpc>
              <a:buFont typeface="Wingdings" panose="05000000000000000000" pitchFamily="2" charset="2"/>
              <a:buChar char="Ø"/>
              <a:defRPr/>
            </a:pPr>
            <a:r>
              <a:rPr lang="tr-TR" sz="1600" b="1" dirty="0" smtClean="0">
                <a:latin typeface="Times New Roman" panose="02020603050405020304" pitchFamily="18" charset="0"/>
                <a:cs typeface="Times New Roman" panose="02020603050405020304" pitchFamily="18" charset="0"/>
              </a:rPr>
              <a:t>Gayrimenkul </a:t>
            </a:r>
            <a:r>
              <a:rPr lang="tr-TR" sz="1600" b="1" dirty="0">
                <a:latin typeface="Times New Roman" panose="02020603050405020304" pitchFamily="18" charset="0"/>
                <a:cs typeface="Times New Roman" panose="02020603050405020304" pitchFamily="18" charset="0"/>
              </a:rPr>
              <a:t>Değerleme Uzmanı:</a:t>
            </a:r>
            <a:r>
              <a:rPr lang="tr-TR" sz="1600" dirty="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GDŞ </a:t>
            </a:r>
            <a:r>
              <a:rPr lang="tr-TR" sz="1600" dirty="0">
                <a:latin typeface="Times New Roman" panose="02020603050405020304" pitchFamily="18" charset="0"/>
                <a:cs typeface="Times New Roman" panose="02020603050405020304" pitchFamily="18" charset="0"/>
              </a:rPr>
              <a:t>tarafından değerleme kadrosunda gayrimenkul değerlemesi yapmak üzere tam zamanlı olarak istihdam edilen veya sözleşme imzalamak suretiyle kuruluşa dışarıdan değerleme hizmeti sağlayan, asgari 4 yıllık üniversite mezunu, gayrimenkul değerlemesi alanında en az 3 yıllık tecrübesi bulunan ve </a:t>
            </a:r>
            <a:r>
              <a:rPr lang="tr-TR" sz="1600" dirty="0" smtClean="0">
                <a:latin typeface="Times New Roman" panose="02020603050405020304" pitchFamily="18" charset="0"/>
                <a:cs typeface="Times New Roman" panose="02020603050405020304" pitchFamily="18" charset="0"/>
              </a:rPr>
              <a:t>Gayrimenkul </a:t>
            </a:r>
            <a:r>
              <a:rPr lang="tr-TR" sz="1600" dirty="0">
                <a:latin typeface="Times New Roman" panose="02020603050405020304" pitchFamily="18" charset="0"/>
                <a:cs typeface="Times New Roman" panose="02020603050405020304" pitchFamily="18" charset="0"/>
              </a:rPr>
              <a:t>Değerleme Lisansına sahip olan gerçek </a:t>
            </a:r>
            <a:r>
              <a:rPr lang="tr-TR" sz="1600" dirty="0" smtClean="0">
                <a:latin typeface="Times New Roman" panose="02020603050405020304" pitchFamily="18" charset="0"/>
                <a:cs typeface="Times New Roman" panose="02020603050405020304" pitchFamily="18" charset="0"/>
              </a:rPr>
              <a:t>kişiler.</a:t>
            </a:r>
            <a:endParaRPr lang="tr-TR" sz="1600" dirty="0">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r>
              <a:rPr lang="tr-TR" sz="1600" b="1" dirty="0">
                <a:latin typeface="Times New Roman" panose="02020603050405020304" pitchFamily="18" charset="0"/>
                <a:cs typeface="Times New Roman" panose="02020603050405020304" pitchFamily="18" charset="0"/>
              </a:rPr>
              <a:t>Sorumlu Değerleme Uzmanı</a:t>
            </a:r>
            <a:r>
              <a:rPr lang="tr-TR" sz="1600" dirty="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GDŞ’nin</a:t>
            </a:r>
            <a:r>
              <a:rPr lang="tr-TR" sz="1600" dirty="0" smtClean="0">
                <a:latin typeface="Times New Roman" panose="02020603050405020304" pitchFamily="18" charset="0"/>
                <a:cs typeface="Times New Roman" panose="02020603050405020304" pitchFamily="18" charset="0"/>
              </a:rPr>
              <a:t> ödenmiş </a:t>
            </a:r>
            <a:r>
              <a:rPr lang="tr-TR" sz="1600" dirty="0">
                <a:latin typeface="Times New Roman" panose="02020603050405020304" pitchFamily="18" charset="0"/>
                <a:cs typeface="Times New Roman" panose="02020603050405020304" pitchFamily="18" charset="0"/>
              </a:rPr>
              <a:t>sermayesinde asgari %10 oranında pay sahibi olan, gayrimenkul değerleme uzmanı sayılmak için belirtilen şartların tamamını taşıyan, gayrimenkul değerlemesi alanında en az 5 yıl tecrübesi olan, </a:t>
            </a:r>
            <a:r>
              <a:rPr lang="tr-TR" sz="1600" dirty="0" smtClean="0">
                <a:latin typeface="Times New Roman" panose="02020603050405020304" pitchFamily="18" charset="0"/>
                <a:cs typeface="Times New Roman" panose="02020603050405020304" pitchFamily="18" charset="0"/>
              </a:rPr>
              <a:t>GDŞ </a:t>
            </a:r>
            <a:r>
              <a:rPr lang="tr-TR" sz="1600" dirty="0">
                <a:latin typeface="Times New Roman" panose="02020603050405020304" pitchFamily="18" charset="0"/>
                <a:cs typeface="Times New Roman" panose="02020603050405020304" pitchFamily="18" charset="0"/>
              </a:rPr>
              <a:t>adına değerleme faaliyetlerini kişisel sorumluluğu ile yürüten ve </a:t>
            </a:r>
            <a:r>
              <a:rPr lang="tr-TR" sz="1600" dirty="0" smtClean="0">
                <a:latin typeface="Times New Roman" panose="02020603050405020304" pitchFamily="18" charset="0"/>
                <a:cs typeface="Times New Roman" panose="02020603050405020304" pitchFamily="18" charset="0"/>
              </a:rPr>
              <a:t>GDŞ </a:t>
            </a:r>
            <a:r>
              <a:rPr lang="tr-TR" sz="1600" dirty="0">
                <a:latin typeface="Times New Roman" panose="02020603050405020304" pitchFamily="18" charset="0"/>
                <a:cs typeface="Times New Roman" panose="02020603050405020304" pitchFamily="18" charset="0"/>
              </a:rPr>
              <a:t>adına değerleme raporlarını tek başına imzalamaya yetkili olan gayrimenkul değerleme </a:t>
            </a:r>
            <a:r>
              <a:rPr lang="tr-TR" sz="1600" dirty="0" smtClean="0">
                <a:latin typeface="Times New Roman" panose="02020603050405020304" pitchFamily="18" charset="0"/>
                <a:cs typeface="Times New Roman" panose="02020603050405020304" pitchFamily="18" charset="0"/>
              </a:rPr>
              <a:t>uzmanı.</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Değerleme Kuruluşları (GDŞ)</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3516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17</a:t>
            </a:fld>
            <a:endParaRPr lang="tr-TR" dirty="0"/>
          </a:p>
        </p:txBody>
      </p:sp>
      <p:sp>
        <p:nvSpPr>
          <p:cNvPr id="8" name="İçerik Yer Tutucusu 2"/>
          <p:cNvSpPr>
            <a:spLocks noGrp="1"/>
          </p:cNvSpPr>
          <p:nvPr>
            <p:ph idx="1"/>
          </p:nvPr>
        </p:nvSpPr>
        <p:spPr>
          <a:xfrm>
            <a:off x="318747" y="1002292"/>
            <a:ext cx="8288038" cy="5468172"/>
          </a:xfrm>
        </p:spPr>
        <p:txBody>
          <a:bodyPr>
            <a:noAutofit/>
          </a:bodyPr>
          <a:lstStyle/>
          <a:p>
            <a:pPr marL="781050"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Esas sözleşme değişiklikleri ve sorumlu değerleme uzmanı olmak için yapılan pay devirlerinde SPK izni gerekmektedir.</a:t>
            </a:r>
          </a:p>
          <a:p>
            <a:pPr marL="781050" algn="just">
              <a:lnSpc>
                <a:spcPct val="150000"/>
              </a:lnSpc>
              <a:buFont typeface="Wingdings" panose="05000000000000000000" pitchFamily="2" charset="2"/>
              <a:buChar char="Ø"/>
              <a:defRPr/>
            </a:pPr>
            <a:r>
              <a:rPr lang="tr-TR" sz="1300" dirty="0" err="1" smtClean="0">
                <a:latin typeface="Times New Roman" panose="02020603050405020304" pitchFamily="18" charset="0"/>
                <a:cs typeface="Times New Roman" panose="02020603050405020304" pitchFamily="18" charset="0"/>
              </a:rPr>
              <a:t>GDŞ’ler</a:t>
            </a:r>
            <a:r>
              <a:rPr lang="tr-TR" sz="1300" dirty="0" smtClean="0">
                <a:latin typeface="Times New Roman" panose="02020603050405020304" pitchFamily="18" charset="0"/>
                <a:cs typeface="Times New Roman" panose="02020603050405020304" pitchFamily="18" charset="0"/>
              </a:rPr>
              <a:t> Tebliğde belirtilen faaliyetler dışında emlak komisyonculuğu dahil başka bir faaliyette bulunamazlar.</a:t>
            </a:r>
          </a:p>
          <a:p>
            <a:pPr marL="781050"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Gayrimenkul değerleme uzmanları;</a:t>
            </a:r>
          </a:p>
          <a:p>
            <a:pPr marL="1181100" lvl="1"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Aynı anda birden fazla </a:t>
            </a:r>
            <a:r>
              <a:rPr lang="tr-TR" sz="1300" dirty="0" err="1" smtClean="0">
                <a:latin typeface="Times New Roman" panose="02020603050405020304" pitchFamily="18" charset="0"/>
                <a:cs typeface="Times New Roman" panose="02020603050405020304" pitchFamily="18" charset="0"/>
              </a:rPr>
              <a:t>GDŞ’de</a:t>
            </a:r>
            <a:r>
              <a:rPr lang="tr-TR" sz="1300" dirty="0" smtClean="0">
                <a:latin typeface="Times New Roman" panose="02020603050405020304" pitchFamily="18" charset="0"/>
                <a:cs typeface="Times New Roman" panose="02020603050405020304" pitchFamily="18" charset="0"/>
              </a:rPr>
              <a:t> istihdam edilemezler, ortak olamazlar, başka sermaye piyasası kurumlarında ortak veya yönetici olamazlar,</a:t>
            </a:r>
          </a:p>
          <a:p>
            <a:pPr marL="1181100" lvl="1"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Meslekleri ile ve meslek onurlarıyla bağdaşmayan davranışlarda bulunamazlar,</a:t>
            </a:r>
          </a:p>
          <a:p>
            <a:pPr marL="1181100" lvl="1"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Mesleki uzmanlıklarının dışında yer alan ve özel ihtisas ve tecrübe gerektiren varlıkların değerleme faaliyetlerini üstlenemezler,</a:t>
            </a:r>
          </a:p>
          <a:p>
            <a:pPr marL="1181100" lvl="1"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Değerleme hizmeti verdikleri, müşterisi konumunda olan ortaklıklarda ve iştiraklerinde her ne unvanla olursa olsun aradan </a:t>
            </a:r>
            <a:r>
              <a:rPr lang="tr-TR" sz="1300" b="1" dirty="0" smtClean="0">
                <a:latin typeface="Times New Roman" panose="02020603050405020304" pitchFamily="18" charset="0"/>
                <a:cs typeface="Times New Roman" panose="02020603050405020304" pitchFamily="18" charset="0"/>
              </a:rPr>
              <a:t>2 yıl geçmedikçe görev alamazlar</a:t>
            </a:r>
            <a:r>
              <a:rPr lang="tr-TR" sz="13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Mesleki özen ve titizlik kuralları kapsamında gerekli zamanı ayıramayacakları değerleme hizmetlerini kabul edemezler,</a:t>
            </a:r>
          </a:p>
          <a:p>
            <a:pPr marL="1181100" lvl="1" algn="just">
              <a:lnSpc>
                <a:spcPct val="150000"/>
              </a:lnSpc>
              <a:buFont typeface="Wingdings" panose="05000000000000000000" pitchFamily="2" charset="2"/>
              <a:buChar char="Ø"/>
              <a:defRPr/>
            </a:pPr>
            <a:r>
              <a:rPr lang="tr-TR" sz="1300" b="1" dirty="0" smtClean="0">
                <a:latin typeface="Times New Roman" panose="02020603050405020304" pitchFamily="18" charset="0"/>
                <a:cs typeface="Times New Roman" panose="02020603050405020304" pitchFamily="18" charset="0"/>
              </a:rPr>
              <a:t>Emlak komisyonculuğu faaliyetinde bulunamazlar.</a:t>
            </a:r>
            <a:endParaRPr lang="tr-TR" sz="1300" b="1"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Değerleme Kuruluşları (GDŞ)</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132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18</a:t>
            </a:fld>
            <a:endParaRPr lang="tr-TR" dirty="0"/>
          </a:p>
        </p:txBody>
      </p:sp>
      <p:sp>
        <p:nvSpPr>
          <p:cNvPr id="8" name="İçerik Yer Tutucusu 2"/>
          <p:cNvSpPr>
            <a:spLocks noGrp="1"/>
          </p:cNvSpPr>
          <p:nvPr>
            <p:ph idx="1"/>
          </p:nvPr>
        </p:nvSpPr>
        <p:spPr>
          <a:xfrm>
            <a:off x="316410" y="888178"/>
            <a:ext cx="8288038" cy="5133110"/>
          </a:xfrm>
        </p:spPr>
        <p:txBody>
          <a:bodyPr>
            <a:noAutofit/>
          </a:bodyPr>
          <a:lstStyle/>
          <a:p>
            <a:pPr marL="781050" algn="just">
              <a:lnSpc>
                <a:spcPct val="150000"/>
              </a:lnSpc>
              <a:buFont typeface="Wingdings" panose="05000000000000000000" pitchFamily="2" charset="2"/>
              <a:buChar char="Ø"/>
              <a:defRPr/>
            </a:pPr>
            <a:r>
              <a:rPr lang="tr-TR" sz="2000" dirty="0" err="1" smtClean="0">
                <a:latin typeface="Times New Roman" panose="02020603050405020304" pitchFamily="18" charset="0"/>
                <a:cs typeface="Times New Roman" panose="02020603050405020304" pitchFamily="18" charset="0"/>
              </a:rPr>
              <a:t>SPKn</a:t>
            </a:r>
            <a:r>
              <a:rPr lang="tr-TR" sz="2000" dirty="0" smtClean="0">
                <a:latin typeface="Times New Roman" panose="02020603050405020304" pitchFamily="18" charset="0"/>
                <a:cs typeface="Times New Roman" panose="02020603050405020304" pitchFamily="18" charset="0"/>
              </a:rPr>
              <a:t> Madde 61/II (III-61.1 sayılı Kira Sertifikaları Tebliği)</a:t>
            </a:r>
          </a:p>
          <a:p>
            <a:pPr marL="1181100" lvl="1" algn="just">
              <a:lnSpc>
                <a:spcPct val="150000"/>
              </a:lnSpc>
              <a:buFont typeface="Wingdings" panose="05000000000000000000" pitchFamily="2" charset="2"/>
              <a:buChar char="Ø"/>
              <a:defRPr/>
            </a:pPr>
            <a:r>
              <a:rPr lang="tr-TR" sz="1600" dirty="0" err="1" smtClean="0">
                <a:latin typeface="Times New Roman" panose="02020603050405020304" pitchFamily="18" charset="0"/>
                <a:cs typeface="Times New Roman" panose="02020603050405020304" pitchFamily="18" charset="0"/>
              </a:rPr>
              <a:t>VKŞ’ler</a:t>
            </a:r>
            <a:r>
              <a:rPr lang="tr-TR" sz="1600" dirty="0" smtClean="0">
                <a:latin typeface="Times New Roman" panose="02020603050405020304" pitchFamily="18" charset="0"/>
                <a:cs typeface="Times New Roman" panose="02020603050405020304" pitchFamily="18" charset="0"/>
              </a:rPr>
              <a:t> münhasıran </a:t>
            </a:r>
            <a:r>
              <a:rPr lang="tr-TR" sz="1600" dirty="0">
                <a:latin typeface="Times New Roman" panose="02020603050405020304" pitchFamily="18" charset="0"/>
                <a:cs typeface="Times New Roman" panose="02020603050405020304" pitchFamily="18" charset="0"/>
              </a:rPr>
              <a:t>kira sertifikası ihraç etmek üzere kurulan anonim </a:t>
            </a:r>
            <a:r>
              <a:rPr lang="tr-TR" sz="1600" dirty="0" smtClean="0">
                <a:latin typeface="Times New Roman" panose="02020603050405020304" pitchFamily="18" charset="0"/>
                <a:cs typeface="Times New Roman" panose="02020603050405020304" pitchFamily="18" charset="0"/>
              </a:rPr>
              <a:t>ortaklıklardır.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VKŞ, SPK </a:t>
            </a:r>
            <a:r>
              <a:rPr lang="tr-TR" sz="1600" dirty="0">
                <a:latin typeface="Times New Roman" panose="02020603050405020304" pitchFamily="18" charset="0"/>
                <a:cs typeface="Times New Roman" panose="02020603050405020304" pitchFamily="18" charset="0"/>
              </a:rPr>
              <a:t>tarafından uygun görüş verilen esas sözleşmesinde belirtilen faaliyetler dışında herhangi bir ticari faaliyetle uğraşamayacağı gibi sahip olduğu varlıklar ve haklar üzerinde esas sözleşmesinde izin verilenler hariç olmak üzere, üçüncü kişiler lehine hiçbir ayni hak tesis edemez ve bunları kira sertifikası sahiplerinin menfaatlerine aykırı bir şekilde kiralayamaz veya devredemez</a:t>
            </a:r>
            <a:r>
              <a:rPr lang="tr-TR" sz="16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Kira sertifikaları itfa edilinceye kadar, varlık kiralama şirketinin portföyünde yer alan varlıklar ve haklar, ihraççının yönetiminin veya denetiminin kamu kurumlarına devredilmesi hâlinde dahi teminat amacı dışında tasarruf edilemez, </a:t>
            </a:r>
            <a:r>
              <a:rPr lang="tr-TR" sz="1600" dirty="0" err="1">
                <a:latin typeface="Times New Roman" panose="02020603050405020304" pitchFamily="18" charset="0"/>
                <a:cs typeface="Times New Roman" panose="02020603050405020304" pitchFamily="18" charset="0"/>
              </a:rPr>
              <a:t>rehnedilemez</a:t>
            </a:r>
            <a:r>
              <a:rPr lang="tr-TR" sz="1600" dirty="0">
                <a:latin typeface="Times New Roman" panose="02020603050405020304" pitchFamily="18" charset="0"/>
                <a:cs typeface="Times New Roman" panose="02020603050405020304" pitchFamily="18" charset="0"/>
              </a:rPr>
              <a:t>, teminat gösterilemez, kamu alacaklarının tahsili amacı da dâhil olmak üzere haczedilemez, iflas masasına dâhil edilemez, ayrıca bunlar hakkında ihtiyati tedbir kararı verilemez</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Varlık Kiralama Şirketleri (VKŞ)</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28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19</a:t>
            </a:fld>
            <a:endParaRPr lang="tr-TR" dirty="0"/>
          </a:p>
        </p:txBody>
      </p:sp>
      <p:sp>
        <p:nvSpPr>
          <p:cNvPr id="8" name="İçerik Yer Tutucusu 2"/>
          <p:cNvSpPr>
            <a:spLocks noGrp="1"/>
          </p:cNvSpPr>
          <p:nvPr>
            <p:ph idx="1"/>
          </p:nvPr>
        </p:nvSpPr>
        <p:spPr>
          <a:xfrm>
            <a:off x="316410" y="888178"/>
            <a:ext cx="8288038" cy="5133110"/>
          </a:xfrm>
        </p:spPr>
        <p:txBody>
          <a:bodyPr>
            <a:noAutofit/>
          </a:bodyPr>
          <a:lstStyle/>
          <a:p>
            <a:pPr marL="781050" algn="just">
              <a:lnSpc>
                <a:spcPct val="150000"/>
              </a:lnSpc>
              <a:buFont typeface="Wingdings" panose="05000000000000000000" pitchFamily="2" charset="2"/>
              <a:buChar char="Ø"/>
              <a:defRPr/>
            </a:pPr>
            <a:r>
              <a:rPr lang="tr-TR" sz="1800" dirty="0" err="1" smtClean="0">
                <a:latin typeface="Times New Roman" panose="02020603050405020304" pitchFamily="18" charset="0"/>
                <a:cs typeface="Times New Roman" panose="02020603050405020304" pitchFamily="18" charset="0"/>
              </a:rPr>
              <a:t>SPKn</a:t>
            </a:r>
            <a:r>
              <a:rPr lang="tr-TR" sz="1800" dirty="0" smtClean="0">
                <a:latin typeface="Times New Roman" panose="02020603050405020304" pitchFamily="18" charset="0"/>
                <a:cs typeface="Times New Roman" panose="02020603050405020304" pitchFamily="18" charset="0"/>
              </a:rPr>
              <a:t> Madde 52</a:t>
            </a:r>
          </a:p>
          <a:p>
            <a:pPr marL="1181100" lvl="1" algn="just">
              <a:lnSpc>
                <a:spcPct val="150000"/>
              </a:lnSpc>
              <a:buFont typeface="Wingdings" panose="05000000000000000000" pitchFamily="2" charset="2"/>
              <a:buChar char="Ø"/>
              <a:defRPr/>
            </a:pPr>
            <a:r>
              <a:rPr lang="tr-TR" sz="1600" b="1" dirty="0">
                <a:latin typeface="Times New Roman" panose="02020603050405020304" pitchFamily="18" charset="0"/>
                <a:cs typeface="Times New Roman" panose="02020603050405020304" pitchFamily="18" charset="0"/>
              </a:rPr>
              <a:t>Gayrimenkul Yatırım </a:t>
            </a:r>
            <a:r>
              <a:rPr lang="tr-TR" sz="1600" b="1" dirty="0" smtClean="0">
                <a:latin typeface="Times New Roman" panose="02020603050405020304" pitchFamily="18" charset="0"/>
                <a:cs typeface="Times New Roman" panose="02020603050405020304" pitchFamily="18" charset="0"/>
              </a:rPr>
              <a:t>Fonu: </a:t>
            </a:r>
            <a:r>
              <a:rPr lang="tr-TR" sz="1600" dirty="0" smtClean="0">
                <a:latin typeface="Times New Roman" panose="02020603050405020304" pitchFamily="18" charset="0"/>
                <a:cs typeface="Times New Roman" panose="02020603050405020304" pitchFamily="18" charset="0"/>
              </a:rPr>
              <a:t>Tasarruf </a:t>
            </a:r>
            <a:r>
              <a:rPr lang="tr-TR" sz="1600" dirty="0">
                <a:latin typeface="Times New Roman" panose="02020603050405020304" pitchFamily="18" charset="0"/>
                <a:cs typeface="Times New Roman" panose="02020603050405020304" pitchFamily="18" charset="0"/>
              </a:rPr>
              <a:t>sahiplerinden fon katılma payı karşılığında toplanan </a:t>
            </a:r>
            <a:r>
              <a:rPr lang="tr-TR" sz="1600" dirty="0" smtClean="0">
                <a:latin typeface="Times New Roman" panose="02020603050405020304" pitchFamily="18" charset="0"/>
                <a:cs typeface="Times New Roman" panose="02020603050405020304" pitchFamily="18" charset="0"/>
              </a:rPr>
              <a:t>paralarla</a:t>
            </a:r>
            <a:r>
              <a:rPr lang="tr-TR" sz="1600" dirty="0">
                <a:latin typeface="Times New Roman" panose="02020603050405020304" pitchFamily="18" charset="0"/>
                <a:cs typeface="Times New Roman" panose="02020603050405020304" pitchFamily="18" charset="0"/>
              </a:rPr>
              <a:t>, tasarruf sahipleri hesabına, inançlı mülkiyet esaslarına göre </a:t>
            </a:r>
            <a:r>
              <a:rPr lang="tr-TR" sz="1600" dirty="0" err="1">
                <a:latin typeface="Times New Roman" panose="02020603050405020304" pitchFamily="18" charset="0"/>
                <a:cs typeface="Times New Roman" panose="02020603050405020304" pitchFamily="18" charset="0"/>
              </a:rPr>
              <a:t>SPK’ca</a:t>
            </a:r>
            <a:r>
              <a:rPr lang="tr-TR" sz="1600" dirty="0">
                <a:latin typeface="Times New Roman" panose="02020603050405020304" pitchFamily="18" charset="0"/>
                <a:cs typeface="Times New Roman" panose="02020603050405020304" pitchFamily="18" charset="0"/>
              </a:rPr>
              <a:t> belirlenen varlık ve haklardan oluşan portföy veya portföyleri işletmek amacıyla </a:t>
            </a:r>
            <a:r>
              <a:rPr lang="tr-TR" sz="1600" b="1" dirty="0">
                <a:latin typeface="Times New Roman" panose="02020603050405020304" pitchFamily="18" charset="0"/>
                <a:cs typeface="Times New Roman" panose="02020603050405020304" pitchFamily="18" charset="0"/>
              </a:rPr>
              <a:t>portföy yönetim şirketleri </a:t>
            </a:r>
            <a:r>
              <a:rPr lang="tr-TR" sz="1600" dirty="0">
                <a:latin typeface="Times New Roman" panose="02020603050405020304" pitchFamily="18" charset="0"/>
                <a:cs typeface="Times New Roman" panose="02020603050405020304" pitchFamily="18" charset="0"/>
              </a:rPr>
              <a:t>tarafından </a:t>
            </a:r>
            <a:r>
              <a:rPr lang="tr-TR" sz="1600" b="1" dirty="0">
                <a:latin typeface="Times New Roman" panose="02020603050405020304" pitchFamily="18" charset="0"/>
                <a:cs typeface="Times New Roman" panose="02020603050405020304" pitchFamily="18" charset="0"/>
              </a:rPr>
              <a:t>fon iç tüzüğü</a:t>
            </a:r>
            <a:r>
              <a:rPr lang="tr-TR" sz="1600" dirty="0">
                <a:latin typeface="Times New Roman" panose="02020603050405020304" pitchFamily="18" charset="0"/>
                <a:cs typeface="Times New Roman" panose="02020603050405020304" pitchFamily="18" charset="0"/>
              </a:rPr>
              <a:t> ile kurulan ve </a:t>
            </a:r>
            <a:r>
              <a:rPr lang="tr-TR" sz="1600" b="1" dirty="0">
                <a:latin typeface="Times New Roman" panose="02020603050405020304" pitchFamily="18" charset="0"/>
                <a:cs typeface="Times New Roman" panose="02020603050405020304" pitchFamily="18" charset="0"/>
              </a:rPr>
              <a:t>tüzel kişiliği bulunmayan mal varlığıdır</a:t>
            </a:r>
            <a:r>
              <a:rPr lang="tr-TR" sz="1600" dirty="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Portföy yönetim şirketi, fonu, yatırım fonu katılma payı sahiplerinin haklarını koruyacak şekilde temsil eder, yönetir veya yönetimini </a:t>
            </a:r>
            <a:r>
              <a:rPr lang="tr-TR" sz="1600" dirty="0" smtClean="0">
                <a:latin typeface="Times New Roman" panose="02020603050405020304" pitchFamily="18" charset="0"/>
                <a:cs typeface="Times New Roman" panose="02020603050405020304" pitchFamily="18" charset="0"/>
              </a:rPr>
              <a:t>denetler.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GYF, </a:t>
            </a:r>
            <a:r>
              <a:rPr lang="tr-TR" sz="1600" dirty="0">
                <a:latin typeface="Times New Roman" panose="02020603050405020304" pitchFamily="18" charset="0"/>
                <a:cs typeface="Times New Roman" panose="02020603050405020304" pitchFamily="18" charset="0"/>
              </a:rPr>
              <a:t>tapuya tescil işlemleri ile sınırlı olarak tüzel kişiliği haiz </a:t>
            </a:r>
            <a:r>
              <a:rPr lang="tr-TR" sz="1600" dirty="0" smtClean="0">
                <a:latin typeface="Times New Roman" panose="02020603050405020304" pitchFamily="18" charset="0"/>
                <a:cs typeface="Times New Roman" panose="02020603050405020304" pitchFamily="18" charset="0"/>
              </a:rPr>
              <a:t>addolunur.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Yatırım </a:t>
            </a:r>
            <a:r>
              <a:rPr lang="tr-TR" sz="1600" dirty="0">
                <a:latin typeface="Times New Roman" panose="02020603050405020304" pitchFamily="18" charset="0"/>
                <a:cs typeface="Times New Roman" panose="02020603050405020304" pitchFamily="18" charset="0"/>
              </a:rPr>
              <a:t>fonu portföyünde bulunan taşınmazlar, taşınmaza dayalı haklar ve taşınmaza dayalı senetler tapu kütüğüne fon adına tescil </a:t>
            </a:r>
            <a:r>
              <a:rPr lang="tr-TR" sz="1600" dirty="0" smtClean="0">
                <a:latin typeface="Times New Roman" panose="02020603050405020304" pitchFamily="18" charset="0"/>
                <a:cs typeface="Times New Roman" panose="02020603050405020304" pitchFamily="18" charset="0"/>
              </a:rPr>
              <a:t>edilir.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Tapuda </a:t>
            </a:r>
            <a:r>
              <a:rPr lang="tr-TR" sz="1600" dirty="0">
                <a:latin typeface="Times New Roman" panose="02020603050405020304" pitchFamily="18" charset="0"/>
                <a:cs typeface="Times New Roman" panose="02020603050405020304" pitchFamily="18" charset="0"/>
              </a:rPr>
              <a:t>fon adına yapılacak işlemler, portföy yönetim şirketi ile portföy saklama hizmetini yürüten kuruluş yetkililerinin müşterek imzalarıyla gerçekleştirilir</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Fonu (GYF)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464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a:t>
            </a:fld>
            <a:endParaRPr lang="tr-TR" dirty="0"/>
          </a:p>
        </p:txBody>
      </p:sp>
      <p:sp>
        <p:nvSpPr>
          <p:cNvPr id="8" name="İçerik Yer Tutucusu 2"/>
          <p:cNvSpPr>
            <a:spLocks noGrp="1"/>
          </p:cNvSpPr>
          <p:nvPr>
            <p:ph idx="1"/>
          </p:nvPr>
        </p:nvSpPr>
        <p:spPr>
          <a:xfrm>
            <a:off x="622991" y="1102456"/>
            <a:ext cx="8075240" cy="2163227"/>
          </a:xfrm>
        </p:spPr>
        <p:txBody>
          <a:bodyPr>
            <a:noAutofit/>
          </a:bodyPr>
          <a:lstStyle/>
          <a:p>
            <a:pPr marL="895350" indent="-457200" algn="just">
              <a:lnSpc>
                <a:spcPct val="150000"/>
              </a:lnSpc>
              <a:buFont typeface="+mj-lt"/>
              <a:buAutoNum type="arabicParenR"/>
              <a:defRPr/>
            </a:pPr>
            <a:r>
              <a:rPr lang="tr-TR" sz="2400" dirty="0" smtClean="0">
                <a:latin typeface="Times New Roman" panose="02020603050405020304" pitchFamily="18" charset="0"/>
                <a:cs typeface="Times New Roman" panose="02020603050405020304" pitchFamily="18" charset="0"/>
              </a:rPr>
              <a:t>Hukuki Altyapı</a:t>
            </a:r>
          </a:p>
          <a:p>
            <a:pPr marL="895350" indent="-457200" algn="just">
              <a:lnSpc>
                <a:spcPct val="150000"/>
              </a:lnSpc>
              <a:buFont typeface="+mj-lt"/>
              <a:buAutoNum type="arabicParenR"/>
              <a:defRPr/>
            </a:pPr>
            <a:r>
              <a:rPr lang="tr-TR" sz="2400" dirty="0" smtClean="0">
                <a:latin typeface="Times New Roman" panose="02020603050405020304" pitchFamily="18" charset="0"/>
                <a:cs typeface="Times New Roman" panose="02020603050405020304" pitchFamily="18" charset="0"/>
              </a:rPr>
              <a:t>Konut Finansmanı Kurumları</a:t>
            </a:r>
          </a:p>
          <a:p>
            <a:pPr marL="895350" indent="-457200" algn="just">
              <a:lnSpc>
                <a:spcPct val="150000"/>
              </a:lnSpc>
              <a:buFont typeface="+mj-lt"/>
              <a:buAutoNum type="arabicParenR"/>
              <a:defRPr/>
            </a:pPr>
            <a:r>
              <a:rPr lang="tr-TR" sz="2400" dirty="0" smtClean="0">
                <a:latin typeface="Times New Roman" panose="02020603050405020304" pitchFamily="18" charset="0"/>
                <a:cs typeface="Times New Roman" panose="02020603050405020304" pitchFamily="18" charset="0"/>
              </a:rPr>
              <a:t>Menkul Kıymetler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5737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20</a:t>
            </a:fld>
            <a:endParaRPr lang="tr-TR" dirty="0"/>
          </a:p>
        </p:txBody>
      </p:sp>
      <p:sp>
        <p:nvSpPr>
          <p:cNvPr id="8" name="İçerik Yer Tutucusu 2"/>
          <p:cNvSpPr>
            <a:spLocks noGrp="1"/>
          </p:cNvSpPr>
          <p:nvPr>
            <p:ph idx="1"/>
          </p:nvPr>
        </p:nvSpPr>
        <p:spPr>
          <a:xfrm>
            <a:off x="316410" y="979618"/>
            <a:ext cx="8288038" cy="5413752"/>
          </a:xfrm>
        </p:spPr>
        <p:txBody>
          <a:bodyPr>
            <a:noAutofit/>
          </a:bodyPr>
          <a:lstStyle/>
          <a:p>
            <a:pPr marL="781050" algn="just">
              <a:lnSpc>
                <a:spcPct val="150000"/>
              </a:lnSpc>
              <a:buFont typeface="Wingdings" panose="05000000000000000000" pitchFamily="2" charset="2"/>
              <a:buChar char="Ø"/>
              <a:defRPr/>
            </a:pPr>
            <a:r>
              <a:rPr lang="tr-TR" sz="1550" dirty="0" err="1" smtClean="0">
                <a:latin typeface="Times New Roman" panose="02020603050405020304" pitchFamily="18" charset="0"/>
                <a:cs typeface="Times New Roman" panose="02020603050405020304" pitchFamily="18" charset="0"/>
              </a:rPr>
              <a:t>SPKn</a:t>
            </a:r>
            <a:r>
              <a:rPr lang="tr-TR" sz="1550" dirty="0" smtClean="0">
                <a:latin typeface="Times New Roman" panose="02020603050405020304" pitchFamily="18" charset="0"/>
                <a:cs typeface="Times New Roman" panose="02020603050405020304" pitchFamily="18" charset="0"/>
              </a:rPr>
              <a:t> Madde 53</a:t>
            </a:r>
          </a:p>
          <a:p>
            <a:pPr marL="1181100" lvl="1" algn="just">
              <a:lnSpc>
                <a:spcPct val="150000"/>
              </a:lnSpc>
              <a:buFont typeface="Wingdings" panose="05000000000000000000" pitchFamily="2" charset="2"/>
              <a:buChar char="Ø"/>
              <a:defRPr/>
            </a:pPr>
            <a:r>
              <a:rPr lang="tr-TR" sz="1550" dirty="0" err="1" smtClean="0">
                <a:latin typeface="Times New Roman" panose="02020603050405020304" pitchFamily="18" charset="0"/>
                <a:cs typeface="Times New Roman" panose="02020603050405020304" pitchFamily="18" charset="0"/>
              </a:rPr>
              <a:t>GYF’nin</a:t>
            </a:r>
            <a:r>
              <a:rPr lang="tr-TR" sz="1550" dirty="0" smtClean="0">
                <a:latin typeface="Times New Roman" panose="02020603050405020304" pitchFamily="18" charset="0"/>
                <a:cs typeface="Times New Roman" panose="02020603050405020304" pitchFamily="18" charset="0"/>
              </a:rPr>
              <a:t> </a:t>
            </a:r>
            <a:r>
              <a:rPr lang="tr-TR" sz="1550" dirty="0">
                <a:latin typeface="Times New Roman" panose="02020603050405020304" pitchFamily="18" charset="0"/>
                <a:cs typeface="Times New Roman" panose="02020603050405020304" pitchFamily="18" charset="0"/>
              </a:rPr>
              <a:t>mal varlığı, portföy yönetim şirketi ve portföy saklama hizmetini yürütecek kuruluşun mal varlığından </a:t>
            </a:r>
            <a:r>
              <a:rPr lang="tr-TR" sz="1550" dirty="0" smtClean="0">
                <a:latin typeface="Times New Roman" panose="02020603050405020304" pitchFamily="18" charset="0"/>
                <a:cs typeface="Times New Roman" panose="02020603050405020304" pitchFamily="18" charset="0"/>
              </a:rPr>
              <a:t>ayrıdır.</a:t>
            </a:r>
          </a:p>
          <a:p>
            <a:pPr marL="1181100" lvl="1" algn="just">
              <a:lnSpc>
                <a:spcPct val="150000"/>
              </a:lnSpc>
              <a:buFont typeface="Wingdings" panose="05000000000000000000" pitchFamily="2" charset="2"/>
              <a:buChar char="Ø"/>
              <a:defRPr/>
            </a:pPr>
            <a:r>
              <a:rPr lang="tr-TR" sz="1550" dirty="0" err="1" smtClean="0">
                <a:latin typeface="Times New Roman" panose="02020603050405020304" pitchFamily="18" charset="0"/>
                <a:cs typeface="Times New Roman" panose="02020603050405020304" pitchFamily="18" charset="0"/>
              </a:rPr>
              <a:t>GYF’nin</a:t>
            </a:r>
            <a:r>
              <a:rPr lang="tr-TR" sz="1550" dirty="0" smtClean="0">
                <a:latin typeface="Times New Roman" panose="02020603050405020304" pitchFamily="18" charset="0"/>
                <a:cs typeface="Times New Roman" panose="02020603050405020304" pitchFamily="18" charset="0"/>
              </a:rPr>
              <a:t> mal </a:t>
            </a:r>
            <a:r>
              <a:rPr lang="tr-TR" sz="1550" dirty="0">
                <a:latin typeface="Times New Roman" panose="02020603050405020304" pitchFamily="18" charset="0"/>
                <a:cs typeface="Times New Roman" panose="02020603050405020304" pitchFamily="18" charset="0"/>
              </a:rPr>
              <a:t>varlığı, fon hesabına olması ve fon iç tüzüğünde hüküm bulunması şartıyla kredi almak, türev araç işlemleri, açığa satış işlemleri veya fon adına taraf olunan benzer nitelikteki işlemlerde bulunmak haricinde teminat gösterilemez ve </a:t>
            </a:r>
            <a:r>
              <a:rPr lang="tr-TR" sz="1550" dirty="0" err="1" smtClean="0">
                <a:latin typeface="Times New Roman" panose="02020603050405020304" pitchFamily="18" charset="0"/>
                <a:cs typeface="Times New Roman" panose="02020603050405020304" pitchFamily="18" charset="0"/>
              </a:rPr>
              <a:t>rehnedilemez</a:t>
            </a:r>
            <a:r>
              <a:rPr lang="tr-TR" sz="155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550" dirty="0" smtClean="0">
                <a:latin typeface="Times New Roman" panose="02020603050405020304" pitchFamily="18" charset="0"/>
                <a:cs typeface="Times New Roman" panose="02020603050405020304" pitchFamily="18" charset="0"/>
              </a:rPr>
              <a:t>GYF mal </a:t>
            </a:r>
            <a:r>
              <a:rPr lang="tr-TR" sz="1550" dirty="0">
                <a:latin typeface="Times New Roman" panose="02020603050405020304" pitchFamily="18" charset="0"/>
                <a:cs typeface="Times New Roman" panose="02020603050405020304" pitchFamily="18" charset="0"/>
              </a:rPr>
              <a:t>varlığı portföy yönetim şirketinin ve portföy saklama hizmetini yürüten kuruluşun yönetiminin veya denetiminin kamu kurumlarına devredilmesi hâlinde dahi başka bir amaçla tasarruf edilemez, kamu alacaklarının tahsili amacı da dâhil olmak üzere haczedilemez, üzerine ihtiyati tedbir konulamaz ve iflas masasına dâhil edilemez</a:t>
            </a:r>
            <a:r>
              <a:rPr lang="tr-TR" sz="155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550" dirty="0" smtClean="0">
                <a:latin typeface="Times New Roman" panose="02020603050405020304" pitchFamily="18" charset="0"/>
                <a:cs typeface="Times New Roman" panose="02020603050405020304" pitchFamily="18" charset="0"/>
              </a:rPr>
              <a:t>GYF </a:t>
            </a:r>
            <a:r>
              <a:rPr lang="tr-TR" sz="1550" dirty="0">
                <a:latin typeface="Times New Roman" panose="02020603050405020304" pitchFamily="18" charset="0"/>
                <a:cs typeface="Times New Roman" panose="02020603050405020304" pitchFamily="18" charset="0"/>
              </a:rPr>
              <a:t>mal varlığının tasfiyesi durumunda yalnızca katılma payı sahiplerine ödeme yapılabilir</a:t>
            </a:r>
            <a:r>
              <a:rPr lang="tr-TR" sz="1550" dirty="0" smtClean="0">
                <a:latin typeface="Times New Roman" panose="02020603050405020304" pitchFamily="18" charset="0"/>
                <a:cs typeface="Times New Roman" panose="02020603050405020304" pitchFamily="18" charset="0"/>
              </a:rPr>
              <a:t>.</a:t>
            </a:r>
            <a:endParaRPr lang="tr-TR" sz="155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Fonu (GYF)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7103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21</a:t>
            </a:fld>
            <a:endParaRPr lang="tr-TR" dirty="0"/>
          </a:p>
        </p:txBody>
      </p:sp>
      <p:sp>
        <p:nvSpPr>
          <p:cNvPr id="8" name="İçerik Yer Tutucusu 2"/>
          <p:cNvSpPr>
            <a:spLocks noGrp="1"/>
          </p:cNvSpPr>
          <p:nvPr>
            <p:ph idx="1"/>
          </p:nvPr>
        </p:nvSpPr>
        <p:spPr>
          <a:xfrm>
            <a:off x="316410" y="1002478"/>
            <a:ext cx="8288038" cy="5522592"/>
          </a:xfrm>
        </p:spPr>
        <p:txBody>
          <a:bodyPr>
            <a:noAutofit/>
          </a:bodyPr>
          <a:lstStyle/>
          <a:p>
            <a:pPr marL="781050"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III-52.3 sayılı Gayrimenkul Yatırım Fonlarına İlişkin Esaslar Tebliği</a:t>
            </a:r>
          </a:p>
          <a:p>
            <a:pPr marL="1181100" lvl="1" algn="just">
              <a:lnSpc>
                <a:spcPct val="150000"/>
              </a:lnSpc>
              <a:buFont typeface="Wingdings" panose="05000000000000000000" pitchFamily="2" charset="2"/>
              <a:buChar char="Ø"/>
              <a:defRPr/>
            </a:pPr>
            <a:r>
              <a:rPr lang="tr-TR" sz="1300" dirty="0" err="1" smtClean="0">
                <a:latin typeface="Times New Roman" panose="02020603050405020304" pitchFamily="18" charset="0"/>
                <a:cs typeface="Times New Roman" panose="02020603050405020304" pitchFamily="18" charset="0"/>
              </a:rPr>
              <a:t>GYF’ler</a:t>
            </a:r>
            <a:r>
              <a:rPr lang="tr-TR" sz="1300" dirty="0" smtClean="0">
                <a:latin typeface="Times New Roman" panose="02020603050405020304" pitchFamily="18" charset="0"/>
                <a:cs typeface="Times New Roman" panose="02020603050405020304" pitchFamily="18" charset="0"/>
              </a:rPr>
              <a:t> aşağıda </a:t>
            </a:r>
            <a:r>
              <a:rPr lang="tr-TR" sz="1300" dirty="0">
                <a:latin typeface="Times New Roman" panose="02020603050405020304" pitchFamily="18" charset="0"/>
                <a:cs typeface="Times New Roman" panose="02020603050405020304" pitchFamily="18" charset="0"/>
              </a:rPr>
              <a:t>sayılan varlık, hak ve işlemlerden oluşan portföyü işletmek amacı dışında herhangi bir işle </a:t>
            </a:r>
            <a:r>
              <a:rPr lang="tr-TR" sz="1300" dirty="0" smtClean="0">
                <a:latin typeface="Times New Roman" panose="02020603050405020304" pitchFamily="18" charset="0"/>
                <a:cs typeface="Times New Roman" panose="02020603050405020304" pitchFamily="18" charset="0"/>
              </a:rPr>
              <a:t>uğraşamazlar:</a:t>
            </a:r>
          </a:p>
          <a:p>
            <a:pPr marL="1581150" lvl="2"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a</a:t>
            </a:r>
            <a:r>
              <a:rPr lang="tr-TR" sz="1300" dirty="0">
                <a:latin typeface="Times New Roman" panose="02020603050405020304" pitchFamily="18" charset="0"/>
                <a:cs typeface="Times New Roman" panose="02020603050405020304" pitchFamily="18" charset="0"/>
              </a:rPr>
              <a:t>) Gayrimenkul </a:t>
            </a:r>
            <a:r>
              <a:rPr lang="tr-TR" sz="1300" dirty="0" smtClean="0">
                <a:latin typeface="Times New Roman" panose="02020603050405020304" pitchFamily="18" charset="0"/>
                <a:cs typeface="Times New Roman" panose="02020603050405020304" pitchFamily="18" charset="0"/>
              </a:rPr>
              <a:t>yatırımları:</a:t>
            </a:r>
          </a:p>
          <a:p>
            <a:pPr marL="2038350" lvl="3"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Gayrimenkuller,</a:t>
            </a:r>
          </a:p>
          <a:p>
            <a:pPr marL="2038350" lvl="3"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Gayrimenkule </a:t>
            </a:r>
            <a:r>
              <a:rPr lang="tr-TR" sz="1300" dirty="0">
                <a:latin typeface="Times New Roman" panose="02020603050405020304" pitchFamily="18" charset="0"/>
                <a:cs typeface="Times New Roman" panose="02020603050405020304" pitchFamily="18" charset="0"/>
              </a:rPr>
              <a:t>dayalı </a:t>
            </a:r>
            <a:r>
              <a:rPr lang="tr-TR" sz="1300" dirty="0" smtClean="0">
                <a:latin typeface="Times New Roman" panose="02020603050405020304" pitchFamily="18" charset="0"/>
                <a:cs typeface="Times New Roman" panose="02020603050405020304" pitchFamily="18" charset="0"/>
              </a:rPr>
              <a:t>haklar,</a:t>
            </a:r>
          </a:p>
          <a:p>
            <a:pPr marL="2038350" lvl="3" algn="just">
              <a:lnSpc>
                <a:spcPct val="150000"/>
              </a:lnSpc>
              <a:buFont typeface="Wingdings" panose="05000000000000000000" pitchFamily="2" charset="2"/>
              <a:buChar char="Ø"/>
              <a:defRPr/>
            </a:pPr>
            <a:r>
              <a:rPr lang="tr-TR" sz="1300" dirty="0">
                <a:latin typeface="Times New Roman" panose="02020603050405020304" pitchFamily="18" charset="0"/>
                <a:cs typeface="Times New Roman" panose="02020603050405020304" pitchFamily="18" charset="0"/>
              </a:rPr>
              <a:t>G</a:t>
            </a:r>
            <a:r>
              <a:rPr lang="tr-TR" sz="1300" dirty="0" smtClean="0">
                <a:latin typeface="Times New Roman" panose="02020603050405020304" pitchFamily="18" charset="0"/>
                <a:cs typeface="Times New Roman" panose="02020603050405020304" pitchFamily="18" charset="0"/>
              </a:rPr>
              <a:t>ayrimenkul projeleri,</a:t>
            </a:r>
          </a:p>
          <a:p>
            <a:pPr marL="2038350" lvl="3"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Gayrimenkul </a:t>
            </a:r>
            <a:r>
              <a:rPr lang="tr-TR" sz="1300" dirty="0">
                <a:latin typeface="Times New Roman" panose="02020603050405020304" pitchFamily="18" charset="0"/>
                <a:cs typeface="Times New Roman" panose="02020603050405020304" pitchFamily="18" charset="0"/>
              </a:rPr>
              <a:t>yatırım ortaklıklarınca ihraç edilen sermaye piyasası </a:t>
            </a:r>
            <a:r>
              <a:rPr lang="tr-TR" sz="1300" dirty="0" smtClean="0">
                <a:latin typeface="Times New Roman" panose="02020603050405020304" pitchFamily="18" charset="0"/>
                <a:cs typeface="Times New Roman" panose="02020603050405020304" pitchFamily="18" charset="0"/>
              </a:rPr>
              <a:t>araçları,</a:t>
            </a:r>
          </a:p>
          <a:p>
            <a:pPr marL="2038350" lvl="3"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Tabi </a:t>
            </a:r>
            <a:r>
              <a:rPr lang="tr-TR" sz="1300" dirty="0">
                <a:latin typeface="Times New Roman" panose="02020603050405020304" pitchFamily="18" charset="0"/>
                <a:cs typeface="Times New Roman" panose="02020603050405020304" pitchFamily="18" charset="0"/>
              </a:rPr>
              <a:t>oldukları mevzuat hükümlerine göre hazırlanan finansal tablolarında yer alan aktif toplamının devamlı olarak en az %75’i yurtiçi gayrimenkul yatırımlarından oluşan anonim ortaklıkların </a:t>
            </a:r>
            <a:r>
              <a:rPr lang="tr-TR" sz="1300" dirty="0" smtClean="0">
                <a:latin typeface="Times New Roman" panose="02020603050405020304" pitchFamily="18" charset="0"/>
                <a:cs typeface="Times New Roman" panose="02020603050405020304" pitchFamily="18" charset="0"/>
              </a:rPr>
              <a:t>payları,</a:t>
            </a:r>
          </a:p>
          <a:p>
            <a:pPr marL="2038350" lvl="3"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Gayrimenkul sertifikaları,</a:t>
            </a:r>
          </a:p>
          <a:p>
            <a:pPr marL="2038350" lvl="3"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Diğer </a:t>
            </a:r>
            <a:r>
              <a:rPr lang="tr-TR" sz="1300" dirty="0">
                <a:latin typeface="Times New Roman" panose="02020603050405020304" pitchFamily="18" charset="0"/>
                <a:cs typeface="Times New Roman" panose="02020603050405020304" pitchFamily="18" charset="0"/>
              </a:rPr>
              <a:t>gayrimenkul yatırım fonlarının katılma </a:t>
            </a:r>
            <a:r>
              <a:rPr lang="tr-TR" sz="1300" dirty="0" smtClean="0">
                <a:latin typeface="Times New Roman" panose="02020603050405020304" pitchFamily="18" charset="0"/>
                <a:cs typeface="Times New Roman" panose="02020603050405020304" pitchFamily="18" charset="0"/>
              </a:rPr>
              <a:t>payları,</a:t>
            </a:r>
          </a:p>
          <a:p>
            <a:pPr marL="2038350" lvl="3"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Portföydeki </a:t>
            </a:r>
            <a:r>
              <a:rPr lang="tr-TR" sz="1300" dirty="0">
                <a:latin typeface="Times New Roman" panose="02020603050405020304" pitchFamily="18" charset="0"/>
                <a:cs typeface="Times New Roman" panose="02020603050405020304" pitchFamily="18" charset="0"/>
              </a:rPr>
              <a:t>gayrimenkullerin vadeli olarak satılmasından kaynaklanan alacaklar</a:t>
            </a:r>
            <a:r>
              <a:rPr lang="tr-TR" sz="1300" dirty="0" smtClean="0">
                <a:latin typeface="Times New Roman" panose="02020603050405020304" pitchFamily="18" charset="0"/>
                <a:cs typeface="Times New Roman" panose="02020603050405020304" pitchFamily="18" charset="0"/>
              </a:rPr>
              <a:t>,</a:t>
            </a:r>
          </a:p>
          <a:p>
            <a:pPr marL="2038350" lvl="3" algn="just">
              <a:lnSpc>
                <a:spcPct val="150000"/>
              </a:lnSpc>
              <a:buFont typeface="Wingdings" panose="05000000000000000000" pitchFamily="2" charset="2"/>
              <a:buChar char="Ø"/>
              <a:defRPr/>
            </a:pPr>
            <a:r>
              <a:rPr lang="tr-TR" sz="1300" dirty="0" smtClean="0">
                <a:latin typeface="Times New Roman" panose="02020603050405020304" pitchFamily="18" charset="0"/>
                <a:cs typeface="Times New Roman" panose="02020603050405020304" pitchFamily="18" charset="0"/>
              </a:rPr>
              <a:t> </a:t>
            </a:r>
            <a:r>
              <a:rPr lang="tr-TR" sz="1300" dirty="0">
                <a:latin typeface="Times New Roman" panose="02020603050405020304" pitchFamily="18" charset="0"/>
                <a:cs typeface="Times New Roman" panose="02020603050405020304" pitchFamily="18" charset="0"/>
              </a:rPr>
              <a:t>Gayrimenkul yatırımlarından kaynaklanan Katma Değer Vergisi </a:t>
            </a:r>
            <a:r>
              <a:rPr lang="tr-TR" sz="1300" dirty="0" smtClean="0">
                <a:latin typeface="Times New Roman" panose="02020603050405020304" pitchFamily="18" charset="0"/>
                <a:cs typeface="Times New Roman" panose="02020603050405020304" pitchFamily="18" charset="0"/>
              </a:rPr>
              <a:t>alacakları</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Fonu (GYF)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7494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22</a:t>
            </a:fld>
            <a:endParaRPr lang="tr-TR" dirty="0"/>
          </a:p>
        </p:txBody>
      </p:sp>
      <p:sp>
        <p:nvSpPr>
          <p:cNvPr id="8" name="İçerik Yer Tutucusu 2"/>
          <p:cNvSpPr>
            <a:spLocks noGrp="1"/>
          </p:cNvSpPr>
          <p:nvPr>
            <p:ph idx="1"/>
          </p:nvPr>
        </p:nvSpPr>
        <p:spPr>
          <a:xfrm>
            <a:off x="251533" y="922468"/>
            <a:ext cx="8288038" cy="5522592"/>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III-52.3 sayılı Gayrimenkul Yatırım Fonlarına İlişkin Esaslar Tebliği</a:t>
            </a:r>
          </a:p>
          <a:p>
            <a:pPr marL="1181100" lvl="1" algn="just">
              <a:lnSpc>
                <a:spcPct val="150000"/>
              </a:lnSpc>
              <a:buFont typeface="Wingdings" panose="05000000000000000000" pitchFamily="2" charset="2"/>
              <a:buChar char="Ø"/>
              <a:defRPr/>
            </a:pPr>
            <a:r>
              <a:rPr lang="tr-TR" sz="1600" dirty="0" err="1" smtClean="0">
                <a:latin typeface="Times New Roman" panose="02020603050405020304" pitchFamily="18" charset="0"/>
                <a:cs typeface="Times New Roman" panose="02020603050405020304" pitchFamily="18" charset="0"/>
              </a:rPr>
              <a:t>GYF’ler</a:t>
            </a:r>
            <a:r>
              <a:rPr lang="tr-TR" sz="1600" dirty="0" smtClean="0">
                <a:latin typeface="Times New Roman" panose="02020603050405020304" pitchFamily="18" charset="0"/>
                <a:cs typeface="Times New Roman" panose="02020603050405020304" pitchFamily="18" charset="0"/>
              </a:rPr>
              <a:t> aşağıda </a:t>
            </a:r>
            <a:r>
              <a:rPr lang="tr-TR" sz="1600" dirty="0">
                <a:latin typeface="Times New Roman" panose="02020603050405020304" pitchFamily="18" charset="0"/>
                <a:cs typeface="Times New Roman" panose="02020603050405020304" pitchFamily="18" charset="0"/>
              </a:rPr>
              <a:t>sayılan varlık, hak ve işlemlerden oluşan portföyü işletmek amacı dışında herhangi bir işle </a:t>
            </a:r>
            <a:r>
              <a:rPr lang="tr-TR" sz="1600" dirty="0" smtClean="0">
                <a:latin typeface="Times New Roman" panose="02020603050405020304" pitchFamily="18" charset="0"/>
                <a:cs typeface="Times New Roman" panose="02020603050405020304" pitchFamily="18" charset="0"/>
              </a:rPr>
              <a:t>uğraşamazlar:</a:t>
            </a:r>
          </a:p>
          <a:p>
            <a:pPr marL="1581150" lvl="2"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a:t>
            </a:r>
            <a:r>
              <a:rPr lang="tr-TR" sz="1400" dirty="0">
                <a:latin typeface="Times New Roman" panose="02020603050405020304" pitchFamily="18" charset="0"/>
                <a:cs typeface="Times New Roman" panose="02020603050405020304" pitchFamily="18" charset="0"/>
              </a:rPr>
              <a:t>) Gayrimenkul </a:t>
            </a:r>
            <a:r>
              <a:rPr lang="tr-TR" sz="1400" dirty="0" smtClean="0">
                <a:latin typeface="Times New Roman" panose="02020603050405020304" pitchFamily="18" charset="0"/>
                <a:cs typeface="Times New Roman" panose="02020603050405020304" pitchFamily="18" charset="0"/>
              </a:rPr>
              <a:t>yatırımları:</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Gayrimenkuller,</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Gayrimenkule </a:t>
            </a:r>
            <a:r>
              <a:rPr lang="tr-TR" sz="1400" dirty="0">
                <a:latin typeface="Times New Roman" panose="02020603050405020304" pitchFamily="18" charset="0"/>
                <a:cs typeface="Times New Roman" panose="02020603050405020304" pitchFamily="18" charset="0"/>
              </a:rPr>
              <a:t>dayalı </a:t>
            </a:r>
            <a:r>
              <a:rPr lang="tr-TR" sz="1400" dirty="0" smtClean="0">
                <a:latin typeface="Times New Roman" panose="02020603050405020304" pitchFamily="18" charset="0"/>
                <a:cs typeface="Times New Roman" panose="02020603050405020304" pitchFamily="18" charset="0"/>
              </a:rPr>
              <a:t>haklar,</a:t>
            </a:r>
          </a:p>
          <a:p>
            <a:pPr marL="2038350" lvl="3"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G</a:t>
            </a:r>
            <a:r>
              <a:rPr lang="tr-TR" sz="1400" dirty="0" smtClean="0">
                <a:latin typeface="Times New Roman" panose="02020603050405020304" pitchFamily="18" charset="0"/>
                <a:cs typeface="Times New Roman" panose="02020603050405020304" pitchFamily="18" charset="0"/>
              </a:rPr>
              <a:t>ayrimenkul projeleri,</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Gayrimenkul </a:t>
            </a:r>
            <a:r>
              <a:rPr lang="tr-TR" sz="1400" dirty="0">
                <a:latin typeface="Times New Roman" panose="02020603050405020304" pitchFamily="18" charset="0"/>
                <a:cs typeface="Times New Roman" panose="02020603050405020304" pitchFamily="18" charset="0"/>
              </a:rPr>
              <a:t>yatırım ortaklıklarınca ihraç edilen sermaye piyasası </a:t>
            </a:r>
            <a:r>
              <a:rPr lang="tr-TR" sz="1400" dirty="0" smtClean="0">
                <a:latin typeface="Times New Roman" panose="02020603050405020304" pitchFamily="18" charset="0"/>
                <a:cs typeface="Times New Roman" panose="02020603050405020304" pitchFamily="18" charset="0"/>
              </a:rPr>
              <a:t>araçları,</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Tabi </a:t>
            </a:r>
            <a:r>
              <a:rPr lang="tr-TR" sz="1400" dirty="0">
                <a:latin typeface="Times New Roman" panose="02020603050405020304" pitchFamily="18" charset="0"/>
                <a:cs typeface="Times New Roman" panose="02020603050405020304" pitchFamily="18" charset="0"/>
              </a:rPr>
              <a:t>oldukları mevzuat hükümlerine göre hazırlanan finansal tablolarında yer alan aktif toplamının devamlı olarak en az %75’i yurtiçi gayrimenkul yatırımlarından oluşan anonim ortaklıkların </a:t>
            </a:r>
            <a:r>
              <a:rPr lang="tr-TR" sz="1400" dirty="0" smtClean="0">
                <a:latin typeface="Times New Roman" panose="02020603050405020304" pitchFamily="18" charset="0"/>
                <a:cs typeface="Times New Roman" panose="02020603050405020304" pitchFamily="18" charset="0"/>
              </a:rPr>
              <a:t>payları,</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Gayrimenkul sertifikaları,</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Diğer </a:t>
            </a:r>
            <a:r>
              <a:rPr lang="tr-TR" sz="1400" dirty="0">
                <a:latin typeface="Times New Roman" panose="02020603050405020304" pitchFamily="18" charset="0"/>
                <a:cs typeface="Times New Roman" panose="02020603050405020304" pitchFamily="18" charset="0"/>
              </a:rPr>
              <a:t>gayrimenkul yatırım fonlarının katılma </a:t>
            </a:r>
            <a:r>
              <a:rPr lang="tr-TR" sz="1400" dirty="0" smtClean="0">
                <a:latin typeface="Times New Roman" panose="02020603050405020304" pitchFamily="18" charset="0"/>
                <a:cs typeface="Times New Roman" panose="02020603050405020304" pitchFamily="18" charset="0"/>
              </a:rPr>
              <a:t>payları.</a:t>
            </a:r>
            <a:endParaRPr lang="tr-TR" sz="1400" dirty="0">
              <a:latin typeface="Times New Roman" panose="02020603050405020304" pitchFamily="18" charset="0"/>
              <a:cs typeface="Times New Roman" panose="02020603050405020304" pitchFamily="18" charset="0"/>
            </a:endParaRPr>
          </a:p>
          <a:p>
            <a:pPr marL="2038350" lvl="3" algn="just">
              <a:lnSpc>
                <a:spcPct val="150000"/>
              </a:lnSpc>
              <a:buFont typeface="Wingdings" panose="05000000000000000000" pitchFamily="2" charset="2"/>
              <a:buChar char="Ø"/>
              <a:defRPr/>
            </a:pPr>
            <a:endParaRPr lang="tr-TR" sz="1400" dirty="0" smtClean="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Fonu (GYF)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465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23</a:t>
            </a:fld>
            <a:endParaRPr lang="tr-TR" dirty="0"/>
          </a:p>
        </p:txBody>
      </p:sp>
      <p:sp>
        <p:nvSpPr>
          <p:cNvPr id="8" name="İçerik Yer Tutucusu 2"/>
          <p:cNvSpPr>
            <a:spLocks noGrp="1"/>
          </p:cNvSpPr>
          <p:nvPr>
            <p:ph idx="1"/>
          </p:nvPr>
        </p:nvSpPr>
        <p:spPr>
          <a:xfrm>
            <a:off x="297180" y="960120"/>
            <a:ext cx="8250118" cy="4917152"/>
          </a:xfrm>
        </p:spPr>
        <p:txBody>
          <a:bodyPr>
            <a:noAutofit/>
          </a:bodyPr>
          <a:lstStyle/>
          <a:p>
            <a:pPr marL="1581150" lvl="2"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b</a:t>
            </a:r>
            <a:r>
              <a:rPr lang="tr-TR" sz="1400" dirty="0" smtClean="0">
                <a:latin typeface="Times New Roman" panose="02020603050405020304" pitchFamily="18" charset="0"/>
                <a:cs typeface="Times New Roman" panose="02020603050405020304" pitchFamily="18" charset="0"/>
              </a:rPr>
              <a:t>) Diğer yatırımlar:</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Özelleştirme </a:t>
            </a:r>
            <a:r>
              <a:rPr lang="tr-TR" sz="1400" dirty="0">
                <a:latin typeface="Times New Roman" panose="02020603050405020304" pitchFamily="18" charset="0"/>
                <a:cs typeface="Times New Roman" panose="02020603050405020304" pitchFamily="18" charset="0"/>
              </a:rPr>
              <a:t>kapsamına alınanlar dahil Türkiye'de kurulan anonim ortaklıklara ait paylar, özel sektör ve kamu borçlanma </a:t>
            </a:r>
            <a:r>
              <a:rPr lang="tr-TR" sz="1400" dirty="0" smtClean="0">
                <a:latin typeface="Times New Roman" panose="02020603050405020304" pitchFamily="18" charset="0"/>
                <a:cs typeface="Times New Roman" panose="02020603050405020304" pitchFamily="18" charset="0"/>
              </a:rPr>
              <a:t>araçları,</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Alım </a:t>
            </a:r>
            <a:r>
              <a:rPr lang="tr-TR" sz="1400" dirty="0">
                <a:latin typeface="Times New Roman" panose="02020603050405020304" pitchFamily="18" charset="0"/>
                <a:cs typeface="Times New Roman" panose="02020603050405020304" pitchFamily="18" charset="0"/>
              </a:rPr>
              <a:t>satımı yapılabilen, yabancı özel sektör ve kamu borçlanma araçları ve anonim ortaklık </a:t>
            </a:r>
            <a:r>
              <a:rPr lang="tr-TR" sz="1400" dirty="0" smtClean="0">
                <a:latin typeface="Times New Roman" panose="02020603050405020304" pitchFamily="18" charset="0"/>
                <a:cs typeface="Times New Roman" panose="02020603050405020304" pitchFamily="18" charset="0"/>
              </a:rPr>
              <a:t>payları,</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Vadeli </a:t>
            </a:r>
            <a:r>
              <a:rPr lang="tr-TR" sz="1400" dirty="0">
                <a:latin typeface="Times New Roman" panose="02020603050405020304" pitchFamily="18" charset="0"/>
                <a:cs typeface="Times New Roman" panose="02020603050405020304" pitchFamily="18" charset="0"/>
              </a:rPr>
              <a:t>mevduat ve katılma </a:t>
            </a:r>
            <a:r>
              <a:rPr lang="tr-TR" sz="1400" dirty="0" smtClean="0">
                <a:latin typeface="Times New Roman" panose="02020603050405020304" pitchFamily="18" charset="0"/>
                <a:cs typeface="Times New Roman" panose="02020603050405020304" pitchFamily="18" charset="0"/>
              </a:rPr>
              <a:t>hesabı,</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Yatırım </a:t>
            </a:r>
            <a:r>
              <a:rPr lang="tr-TR" sz="1400" dirty="0">
                <a:latin typeface="Times New Roman" panose="02020603050405020304" pitchFamily="18" charset="0"/>
                <a:cs typeface="Times New Roman" panose="02020603050405020304" pitchFamily="18" charset="0"/>
              </a:rPr>
              <a:t>fonu katılma </a:t>
            </a:r>
            <a:r>
              <a:rPr lang="tr-TR" sz="1400" dirty="0" smtClean="0">
                <a:latin typeface="Times New Roman" panose="02020603050405020304" pitchFamily="18" charset="0"/>
                <a:cs typeface="Times New Roman" panose="02020603050405020304" pitchFamily="18" charset="0"/>
              </a:rPr>
              <a:t>payları,</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Repo </a:t>
            </a:r>
            <a:r>
              <a:rPr lang="tr-TR" sz="1400" dirty="0">
                <a:latin typeface="Times New Roman" panose="02020603050405020304" pitchFamily="18" charset="0"/>
                <a:cs typeface="Times New Roman" panose="02020603050405020304" pitchFamily="18" charset="0"/>
              </a:rPr>
              <a:t>ve ters repo işlemleri ile </a:t>
            </a:r>
            <a:r>
              <a:rPr lang="tr-TR" sz="1400" dirty="0" smtClean="0">
                <a:latin typeface="Times New Roman" panose="02020603050405020304" pitchFamily="18" charset="0"/>
                <a:cs typeface="Times New Roman" panose="02020603050405020304" pitchFamily="18" charset="0"/>
              </a:rPr>
              <a:t>vaat sözleşmeleri,</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Kira sertifikaları,</a:t>
            </a:r>
          </a:p>
          <a:p>
            <a:pPr marL="2038350" lvl="3" algn="just">
              <a:lnSpc>
                <a:spcPct val="150000"/>
              </a:lnSpc>
              <a:buFont typeface="Wingdings" panose="05000000000000000000" pitchFamily="2" charset="2"/>
              <a:buChar char="Ø"/>
              <a:defRPr/>
            </a:pPr>
            <a:r>
              <a:rPr lang="tr-TR" sz="1400" dirty="0" err="1" smtClean="0">
                <a:latin typeface="Times New Roman" panose="02020603050405020304" pitchFamily="18" charset="0"/>
                <a:cs typeface="Times New Roman" panose="02020603050405020304" pitchFamily="18" charset="0"/>
              </a:rPr>
              <a:t>Varantlar</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ve </a:t>
            </a:r>
            <a:r>
              <a:rPr lang="tr-TR" sz="1400" dirty="0" smtClean="0">
                <a:latin typeface="Times New Roman" panose="02020603050405020304" pitchFamily="18" charset="0"/>
                <a:cs typeface="Times New Roman" panose="02020603050405020304" pitchFamily="18" charset="0"/>
              </a:rPr>
              <a:t>sertifikalar,</a:t>
            </a:r>
          </a:p>
          <a:p>
            <a:pPr marL="2038350" lvl="3" algn="just">
              <a:lnSpc>
                <a:spcPct val="150000"/>
              </a:lnSpc>
              <a:buFont typeface="Wingdings" panose="05000000000000000000" pitchFamily="2" charset="2"/>
              <a:buChar char="Ø"/>
              <a:defRPr/>
            </a:pPr>
            <a:r>
              <a:rPr lang="tr-TR" sz="1400" dirty="0" err="1" smtClean="0">
                <a:latin typeface="Times New Roman" panose="02020603050405020304" pitchFamily="18" charset="0"/>
                <a:cs typeface="Times New Roman" panose="02020603050405020304" pitchFamily="18" charset="0"/>
              </a:rPr>
              <a:t>Takasbank</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para piyasası işlemleri ve yurtiçi organize para piyasası </a:t>
            </a:r>
            <a:r>
              <a:rPr lang="tr-TR" sz="1400" dirty="0" smtClean="0">
                <a:latin typeface="Times New Roman" panose="02020603050405020304" pitchFamily="18" charset="0"/>
                <a:cs typeface="Times New Roman" panose="02020603050405020304" pitchFamily="18" charset="0"/>
              </a:rPr>
              <a:t>işlemleri,</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Türev </a:t>
            </a:r>
            <a:r>
              <a:rPr lang="tr-TR" sz="1400" dirty="0">
                <a:latin typeface="Times New Roman" panose="02020603050405020304" pitchFamily="18" charset="0"/>
                <a:cs typeface="Times New Roman" panose="02020603050405020304" pitchFamily="18" charset="0"/>
              </a:rPr>
              <a:t>araç işlemlerinin nakit teminatları ve </a:t>
            </a:r>
            <a:r>
              <a:rPr lang="tr-TR" sz="1400" dirty="0" smtClean="0">
                <a:latin typeface="Times New Roman" panose="02020603050405020304" pitchFamily="18" charset="0"/>
                <a:cs typeface="Times New Roman" panose="02020603050405020304" pitchFamily="18" charset="0"/>
              </a:rPr>
              <a:t>primleri,</a:t>
            </a:r>
          </a:p>
          <a:p>
            <a:pPr marL="2038350" lvl="3" algn="just">
              <a:lnSpc>
                <a:spcPct val="150000"/>
              </a:lnSpc>
              <a:buFont typeface="Wingdings" panose="05000000000000000000" pitchFamily="2" charset="2"/>
              <a:buChar char="Ø"/>
              <a:defRPr/>
            </a:pPr>
            <a:r>
              <a:rPr lang="tr-TR" sz="1400" dirty="0" err="1" smtClean="0">
                <a:latin typeface="Times New Roman" panose="02020603050405020304" pitchFamily="18" charset="0"/>
                <a:cs typeface="Times New Roman" panose="02020603050405020304" pitchFamily="18" charset="0"/>
              </a:rPr>
              <a:t>SPK’ca</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uygun görülen özel tasarlanmış yabancı yatırım </a:t>
            </a:r>
            <a:r>
              <a:rPr lang="tr-TR" sz="1400" dirty="0" smtClean="0">
                <a:latin typeface="Times New Roman" panose="02020603050405020304" pitchFamily="18" charset="0"/>
                <a:cs typeface="Times New Roman" panose="02020603050405020304" pitchFamily="18" charset="0"/>
              </a:rPr>
              <a:t>araçları,</a:t>
            </a:r>
          </a:p>
          <a:p>
            <a:pPr marL="2038350" lvl="3" algn="just">
              <a:lnSpc>
                <a:spcPct val="150000"/>
              </a:lnSpc>
              <a:buFont typeface="Wingdings" panose="05000000000000000000" pitchFamily="2" charset="2"/>
              <a:buChar char="Ø"/>
              <a:defRPr/>
            </a:pPr>
            <a:r>
              <a:rPr lang="tr-TR" sz="1400" dirty="0" err="1" smtClean="0">
                <a:latin typeface="Times New Roman" panose="02020603050405020304" pitchFamily="18" charset="0"/>
                <a:cs typeface="Times New Roman" panose="02020603050405020304" pitchFamily="18" charset="0"/>
              </a:rPr>
              <a:t>SPK’ca</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uygun görülen diğer yatırım </a:t>
            </a:r>
            <a:r>
              <a:rPr lang="tr-TR" sz="1400" dirty="0" smtClean="0">
                <a:latin typeface="Times New Roman" panose="02020603050405020304" pitchFamily="18" charset="0"/>
                <a:cs typeface="Times New Roman" panose="02020603050405020304" pitchFamily="18" charset="0"/>
              </a:rPr>
              <a:t>araçları.</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Fonu (GYF)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721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24</a:t>
            </a:fld>
            <a:endParaRPr lang="tr-TR" dirty="0"/>
          </a:p>
        </p:txBody>
      </p:sp>
      <p:sp>
        <p:nvSpPr>
          <p:cNvPr id="8" name="İçerik Yer Tutucusu 2"/>
          <p:cNvSpPr>
            <a:spLocks noGrp="1"/>
          </p:cNvSpPr>
          <p:nvPr>
            <p:ph idx="1"/>
          </p:nvPr>
        </p:nvSpPr>
        <p:spPr>
          <a:xfrm>
            <a:off x="251533" y="1038199"/>
            <a:ext cx="8288038" cy="5522592"/>
          </a:xfrm>
        </p:spPr>
        <p:txBody>
          <a:bodyPr>
            <a:noAutofit/>
          </a:bodyPr>
          <a:lstStyle/>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Fon toplam değerinin en az %80’inin gayrimenkul yatırımlarından oluşması zorunludur.</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Katılma paylarının itibarı değeri yoktur.</a:t>
            </a:r>
          </a:p>
          <a:p>
            <a:pPr marL="1181100" lvl="1"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Fon birim pay değeri, fon toplam değerinin katılma belgesi sayısına bölünmesi ile bulunur</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Fonu (GYF)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1585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25</a:t>
            </a:fld>
            <a:endParaRPr lang="tr-TR" dirty="0"/>
          </a:p>
        </p:txBody>
      </p:sp>
      <p:sp>
        <p:nvSpPr>
          <p:cNvPr id="8" name="İçerik Yer Tutucusu 2"/>
          <p:cNvSpPr>
            <a:spLocks noGrp="1"/>
          </p:cNvSpPr>
          <p:nvPr>
            <p:ph idx="1"/>
          </p:nvPr>
        </p:nvSpPr>
        <p:spPr>
          <a:xfrm>
            <a:off x="316410" y="888177"/>
            <a:ext cx="8288038" cy="5833297"/>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Kurucu </a:t>
            </a:r>
            <a:r>
              <a:rPr lang="tr-TR" sz="1800" dirty="0">
                <a:latin typeface="Times New Roman" panose="02020603050405020304" pitchFamily="18" charset="0"/>
                <a:cs typeface="Times New Roman" panose="02020603050405020304" pitchFamily="18" charset="0"/>
              </a:rPr>
              <a:t>ve portföy yöneticisi fon portföyünün yönetimine ilişkin </a:t>
            </a:r>
            <a:r>
              <a:rPr lang="tr-TR" sz="1800" dirty="0" smtClean="0">
                <a:latin typeface="Times New Roman" panose="02020603050405020304" pitchFamily="18" charset="0"/>
                <a:cs typeface="Times New Roman" panose="02020603050405020304" pitchFamily="18" charset="0"/>
              </a:rPr>
              <a:t>olarak;</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Hiçbir </a:t>
            </a:r>
            <a:r>
              <a:rPr lang="tr-TR" sz="1400" dirty="0">
                <a:latin typeface="Times New Roman" panose="02020603050405020304" pitchFamily="18" charset="0"/>
                <a:cs typeface="Times New Roman" panose="02020603050405020304" pitchFamily="18" charset="0"/>
              </a:rPr>
              <a:t>şekilde gayrimenkul projelerine yatırım yapamaz, gayrimenkullerin inşaat işlerini kendileri üstlenemez, bu amaçla personel ve ekipman edinemezler</a:t>
            </a:r>
            <a:r>
              <a:rPr lang="tr-TR" sz="14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Kendi </a:t>
            </a:r>
            <a:r>
              <a:rPr lang="tr-TR" sz="1400" dirty="0">
                <a:latin typeface="Times New Roman" panose="02020603050405020304" pitchFamily="18" charset="0"/>
                <a:cs typeface="Times New Roman" panose="02020603050405020304" pitchFamily="18" charset="0"/>
              </a:rPr>
              <a:t>personeli vasıtasıyla başka kişi ve kuruluşlara proje geliştirme, proje kontrol, mali fizibilite, yasal izinlerin takibi ve buna benzer hizmetler </a:t>
            </a:r>
            <a:r>
              <a:rPr lang="tr-TR" sz="1400" dirty="0" smtClean="0">
                <a:latin typeface="Times New Roman" panose="02020603050405020304" pitchFamily="18" charset="0"/>
                <a:cs typeface="Times New Roman" panose="02020603050405020304" pitchFamily="18" charset="0"/>
              </a:rPr>
              <a:t>veremezler.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Hiçbir </a:t>
            </a:r>
            <a:r>
              <a:rPr lang="tr-TR" sz="1400" dirty="0">
                <a:latin typeface="Times New Roman" panose="02020603050405020304" pitchFamily="18" charset="0"/>
                <a:cs typeface="Times New Roman" panose="02020603050405020304" pitchFamily="18" charset="0"/>
              </a:rPr>
              <a:t>surette otel, hastane, alışveriş merkezi, iş merkezi, ticari parklar, ticari depolar, konut siteleri, süpermarketler ve bunlara benzer nitelikteki gayrimenkulleri ticari maksatla </a:t>
            </a:r>
            <a:r>
              <a:rPr lang="tr-TR" sz="1400" dirty="0" smtClean="0">
                <a:latin typeface="Times New Roman" panose="02020603050405020304" pitchFamily="18" charset="0"/>
                <a:cs typeface="Times New Roman" panose="02020603050405020304" pitchFamily="18" charset="0"/>
              </a:rPr>
              <a:t>işletemez.</a:t>
            </a:r>
          </a:p>
          <a:p>
            <a:pPr marL="1181100" lvl="1"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D</a:t>
            </a:r>
            <a:r>
              <a:rPr lang="tr-TR" sz="1400" dirty="0" smtClean="0">
                <a:latin typeface="Times New Roman" panose="02020603050405020304" pitchFamily="18" charset="0"/>
                <a:cs typeface="Times New Roman" panose="02020603050405020304" pitchFamily="18" charset="0"/>
              </a:rPr>
              <a:t>evredilebilmesi </a:t>
            </a:r>
            <a:r>
              <a:rPr lang="tr-TR" sz="1400" dirty="0">
                <a:latin typeface="Times New Roman" panose="02020603050405020304" pitchFamily="18" charset="0"/>
                <a:cs typeface="Times New Roman" panose="02020603050405020304" pitchFamily="18" charset="0"/>
              </a:rPr>
              <a:t>konusunda bir sınırlamaya tabi olan varlıkları ve hakları fon portföyüne dahil </a:t>
            </a:r>
            <a:r>
              <a:rPr lang="tr-TR" sz="1400" dirty="0" smtClean="0">
                <a:latin typeface="Times New Roman" panose="02020603050405020304" pitchFamily="18" charset="0"/>
                <a:cs typeface="Times New Roman" panose="02020603050405020304" pitchFamily="18" charset="0"/>
              </a:rPr>
              <a:t>edemezler.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Fon </a:t>
            </a:r>
            <a:r>
              <a:rPr lang="tr-TR" sz="1400" dirty="0">
                <a:latin typeface="Times New Roman" panose="02020603050405020304" pitchFamily="18" charset="0"/>
                <a:cs typeface="Times New Roman" panose="02020603050405020304" pitchFamily="18" charset="0"/>
              </a:rPr>
              <a:t>portföyünden sürekli olarak kısa vadeli gayrimenkul alım satımı </a:t>
            </a:r>
            <a:r>
              <a:rPr lang="tr-TR" sz="1400" dirty="0" smtClean="0">
                <a:latin typeface="Times New Roman" panose="02020603050405020304" pitchFamily="18" charset="0"/>
                <a:cs typeface="Times New Roman" panose="02020603050405020304" pitchFamily="18" charset="0"/>
              </a:rPr>
              <a:t>yapamazlar.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Altına, kıymetli madenlere ve diğer </a:t>
            </a:r>
            <a:r>
              <a:rPr lang="tr-TR" sz="1400" dirty="0" err="1" smtClean="0">
                <a:latin typeface="Times New Roman" panose="02020603050405020304" pitchFamily="18" charset="0"/>
                <a:cs typeface="Times New Roman" panose="02020603050405020304" pitchFamily="18" charset="0"/>
              </a:rPr>
              <a:t>emtialara</a:t>
            </a:r>
            <a:r>
              <a:rPr lang="tr-TR" sz="1400" dirty="0" smtClean="0">
                <a:latin typeface="Times New Roman" panose="02020603050405020304" pitchFamily="18" charset="0"/>
                <a:cs typeface="Times New Roman" panose="02020603050405020304" pitchFamily="18" charset="0"/>
              </a:rPr>
              <a:t> ve bunlara dayalı vadeli işlem sözleşmelerine yatırım yapamazlar.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Fon </a:t>
            </a:r>
            <a:r>
              <a:rPr lang="tr-TR" sz="1400" dirty="0">
                <a:latin typeface="Times New Roman" panose="02020603050405020304" pitchFamily="18" charset="0"/>
                <a:cs typeface="Times New Roman" panose="02020603050405020304" pitchFamily="18" charset="0"/>
              </a:rPr>
              <a:t>portföyünde yer alan sermaye piyasası araçlarını </a:t>
            </a:r>
            <a:r>
              <a:rPr lang="tr-TR" sz="1400" b="1" dirty="0">
                <a:latin typeface="Times New Roman" panose="02020603050405020304" pitchFamily="18" charset="0"/>
                <a:cs typeface="Times New Roman" panose="02020603050405020304" pitchFamily="18" charset="0"/>
              </a:rPr>
              <a:t>açığa satamazlar</a:t>
            </a:r>
            <a:r>
              <a:rPr lang="tr-TR" sz="1400" dirty="0">
                <a:latin typeface="Times New Roman" panose="02020603050405020304" pitchFamily="18" charset="0"/>
                <a:cs typeface="Times New Roman" panose="02020603050405020304" pitchFamily="18" charset="0"/>
              </a:rPr>
              <a:t>, kredili menkul kıymet işlemi yapamazlar ve sermaye piyasası araçlarını ödünç </a:t>
            </a:r>
            <a:r>
              <a:rPr lang="tr-TR" sz="1400" dirty="0" smtClean="0">
                <a:latin typeface="Times New Roman" panose="02020603050405020304" pitchFamily="18" charset="0"/>
                <a:cs typeface="Times New Roman" panose="02020603050405020304" pitchFamily="18" charset="0"/>
              </a:rPr>
              <a:t>alamazlar.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Türev </a:t>
            </a:r>
            <a:r>
              <a:rPr lang="tr-TR" sz="1400" dirty="0">
                <a:latin typeface="Times New Roman" panose="02020603050405020304" pitchFamily="18" charset="0"/>
                <a:cs typeface="Times New Roman" panose="02020603050405020304" pitchFamily="18" charset="0"/>
              </a:rPr>
              <a:t>araçları kullanarak fon portföyüne </a:t>
            </a:r>
            <a:r>
              <a:rPr lang="tr-TR" sz="1400" b="1" dirty="0">
                <a:latin typeface="Times New Roman" panose="02020603050405020304" pitchFamily="18" charset="0"/>
                <a:cs typeface="Times New Roman" panose="02020603050405020304" pitchFamily="18" charset="0"/>
              </a:rPr>
              <a:t>korunma amacını aşan işlemler </a:t>
            </a:r>
            <a:r>
              <a:rPr lang="tr-TR" sz="1400" dirty="0">
                <a:latin typeface="Times New Roman" panose="02020603050405020304" pitchFamily="18" charset="0"/>
                <a:cs typeface="Times New Roman" panose="02020603050405020304" pitchFamily="18" charset="0"/>
              </a:rPr>
              <a:t>yapamazlar. </a:t>
            </a:r>
            <a:endParaRPr lang="tr-TR" sz="1400" dirty="0" smtClean="0">
              <a:latin typeface="Times New Roman" panose="02020603050405020304" pitchFamily="18" charset="0"/>
              <a:cs typeface="Times New Roman" panose="02020603050405020304" pitchFamily="18" charset="0"/>
            </a:endParaRP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Yurtdışında </a:t>
            </a:r>
            <a:r>
              <a:rPr lang="tr-TR" sz="1400" dirty="0">
                <a:latin typeface="Times New Roman" panose="02020603050405020304" pitchFamily="18" charset="0"/>
                <a:cs typeface="Times New Roman" panose="02020603050405020304" pitchFamily="18" charset="0"/>
              </a:rPr>
              <a:t>gayrimenkul alım, satım ve kiralama faaliyetinde bulunamazlar. </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Fonu (GYF)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4975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26</a:t>
            </a:fld>
            <a:endParaRPr lang="tr-TR" dirty="0"/>
          </a:p>
        </p:txBody>
      </p:sp>
      <p:sp>
        <p:nvSpPr>
          <p:cNvPr id="8" name="İçerik Yer Tutucusu 2"/>
          <p:cNvSpPr>
            <a:spLocks noGrp="1"/>
          </p:cNvSpPr>
          <p:nvPr>
            <p:ph idx="1"/>
          </p:nvPr>
        </p:nvSpPr>
        <p:spPr>
          <a:xfrm>
            <a:off x="178208" y="1048036"/>
            <a:ext cx="8714271" cy="5477308"/>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Değerlemeye Konu İşlemler: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Portföyde </a:t>
            </a:r>
            <a:r>
              <a:rPr lang="tr-TR" sz="1400" dirty="0">
                <a:latin typeface="Times New Roman" panose="02020603050405020304" pitchFamily="18" charset="0"/>
                <a:cs typeface="Times New Roman" panose="02020603050405020304" pitchFamily="18" charset="0"/>
              </a:rPr>
              <a:t>yer alan gayrimenkullerin ve gayrimenkule dayalı hakların satımı, bunların niteliğinin veya cinsinin değiştirilmesi veya portföye gayrimenkullerin ve gayrimenkule dayalı hakların </a:t>
            </a:r>
            <a:r>
              <a:rPr lang="tr-TR" sz="1400" dirty="0" smtClean="0">
                <a:latin typeface="Times New Roman" panose="02020603050405020304" pitchFamily="18" charset="0"/>
                <a:cs typeface="Times New Roman" panose="02020603050405020304" pitchFamily="18" charset="0"/>
              </a:rPr>
              <a:t>alımı,</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Portföyde </a:t>
            </a:r>
            <a:r>
              <a:rPr lang="tr-TR" sz="1400" dirty="0">
                <a:latin typeface="Times New Roman" panose="02020603050405020304" pitchFamily="18" charset="0"/>
                <a:cs typeface="Times New Roman" panose="02020603050405020304" pitchFamily="18" charset="0"/>
              </a:rPr>
              <a:t>yer alan gayrimenkullerin kiraya </a:t>
            </a:r>
            <a:r>
              <a:rPr lang="tr-TR" sz="1400" dirty="0" smtClean="0">
                <a:latin typeface="Times New Roman" panose="02020603050405020304" pitchFamily="18" charset="0"/>
                <a:cs typeface="Times New Roman" panose="02020603050405020304" pitchFamily="18" charset="0"/>
              </a:rPr>
              <a:t>verilmesi,</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Kiraya </a:t>
            </a:r>
            <a:r>
              <a:rPr lang="tr-TR" sz="1400" dirty="0">
                <a:latin typeface="Times New Roman" panose="02020603050405020304" pitchFamily="18" charset="0"/>
                <a:cs typeface="Times New Roman" panose="02020603050405020304" pitchFamily="18" charset="0"/>
              </a:rPr>
              <a:t>verilmek üzere gayrimenkul </a:t>
            </a:r>
            <a:r>
              <a:rPr lang="tr-TR" sz="1400" dirty="0" smtClean="0">
                <a:latin typeface="Times New Roman" panose="02020603050405020304" pitchFamily="18" charset="0"/>
                <a:cs typeface="Times New Roman" panose="02020603050405020304" pitchFamily="18" charset="0"/>
              </a:rPr>
              <a:t>kiralanması,</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Gayrimenkullerden </a:t>
            </a:r>
            <a:r>
              <a:rPr lang="tr-TR" sz="1400" dirty="0">
                <a:latin typeface="Times New Roman" panose="02020603050405020304" pitchFamily="18" charset="0"/>
                <a:cs typeface="Times New Roman" panose="02020603050405020304" pitchFamily="18" charset="0"/>
              </a:rPr>
              <a:t>kiraya verilenlerin kira sözleşmelerinin yenilenmesi veya </a:t>
            </a:r>
            <a:r>
              <a:rPr lang="tr-TR" sz="1400" dirty="0" smtClean="0">
                <a:latin typeface="Times New Roman" panose="02020603050405020304" pitchFamily="18" charset="0"/>
                <a:cs typeface="Times New Roman" panose="02020603050405020304" pitchFamily="18" charset="0"/>
              </a:rPr>
              <a:t>uzatılması,</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Gayrimenkul </a:t>
            </a:r>
            <a:r>
              <a:rPr lang="tr-TR" sz="1400" dirty="0">
                <a:latin typeface="Times New Roman" panose="02020603050405020304" pitchFamily="18" charset="0"/>
                <a:cs typeface="Times New Roman" panose="02020603050405020304" pitchFamily="18" charset="0"/>
              </a:rPr>
              <a:t>ipoteği tesis </a:t>
            </a:r>
            <a:r>
              <a:rPr lang="tr-TR" sz="1400" dirty="0" smtClean="0">
                <a:latin typeface="Times New Roman" panose="02020603050405020304" pitchFamily="18" charset="0"/>
                <a:cs typeface="Times New Roman" panose="02020603050405020304" pitchFamily="18" charset="0"/>
              </a:rPr>
              <a:t>edilmesi,</a:t>
            </a:r>
          </a:p>
          <a:p>
            <a:pPr marL="1181100" lvl="1" algn="just">
              <a:lnSpc>
                <a:spcPct val="150000"/>
              </a:lnSpc>
              <a:buFont typeface="Wingdings" panose="05000000000000000000" pitchFamily="2" charset="2"/>
              <a:buChar char="Ø"/>
              <a:defRPr/>
            </a:pPr>
            <a:r>
              <a:rPr lang="tr-TR" sz="1400" dirty="0" err="1" smtClean="0">
                <a:latin typeface="Times New Roman" panose="02020603050405020304" pitchFamily="18" charset="0"/>
                <a:cs typeface="Times New Roman" panose="02020603050405020304" pitchFamily="18" charset="0"/>
              </a:rPr>
              <a:t>SPK’ca</a:t>
            </a:r>
            <a:r>
              <a:rPr lang="tr-TR" sz="1400" dirty="0" smtClean="0">
                <a:latin typeface="Times New Roman" panose="02020603050405020304" pitchFamily="18" charset="0"/>
                <a:cs typeface="Times New Roman" panose="02020603050405020304" pitchFamily="18" charset="0"/>
              </a:rPr>
              <a:t> değerleme </a:t>
            </a:r>
            <a:r>
              <a:rPr lang="tr-TR" sz="1400" dirty="0">
                <a:latin typeface="Times New Roman" panose="02020603050405020304" pitchFamily="18" charset="0"/>
                <a:cs typeface="Times New Roman" panose="02020603050405020304" pitchFamily="18" charset="0"/>
              </a:rPr>
              <a:t>yaptırılması zorunlu tutulan diğer varlıkların dâhil edilmesi ve portföyden çıkarılması,</a:t>
            </a:r>
          </a:p>
          <a:p>
            <a:pPr marL="1181100" lvl="1"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Portföyde yer alan varlıkların yılsonu değerlerinin tespiti,</a:t>
            </a:r>
          </a:p>
          <a:p>
            <a:pPr marL="1181100" lvl="1"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Katılma payı ihracının gayrimenkuller, </a:t>
            </a:r>
            <a:r>
              <a:rPr lang="tr-TR" sz="1400" dirty="0" smtClean="0">
                <a:latin typeface="Times New Roman" panose="02020603050405020304" pitchFamily="18" charset="0"/>
                <a:cs typeface="Times New Roman" panose="02020603050405020304" pitchFamily="18" charset="0"/>
              </a:rPr>
              <a:t>gayrimenkul </a:t>
            </a:r>
            <a:r>
              <a:rPr lang="tr-TR" sz="1400" dirty="0">
                <a:latin typeface="Times New Roman" panose="02020603050405020304" pitchFamily="18" charset="0"/>
                <a:cs typeface="Times New Roman" panose="02020603050405020304" pitchFamily="18" charset="0"/>
              </a:rPr>
              <a:t>projeleri kapsamındaki bağımsız bölümler ve gayrimenkule dayalı hakların fona devri suretiyle gerçekleştirilmesi</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Fonu (GYF)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428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27</a:t>
            </a:fld>
            <a:endParaRPr lang="tr-TR" dirty="0"/>
          </a:p>
        </p:txBody>
      </p:sp>
      <p:sp>
        <p:nvSpPr>
          <p:cNvPr id="8" name="İçerik Yer Tutucusu 2"/>
          <p:cNvSpPr>
            <a:spLocks noGrp="1"/>
          </p:cNvSpPr>
          <p:nvPr>
            <p:ph idx="1"/>
          </p:nvPr>
        </p:nvSpPr>
        <p:spPr>
          <a:xfrm>
            <a:off x="178208" y="1048036"/>
            <a:ext cx="8714271" cy="2452972"/>
          </a:xfrm>
        </p:spPr>
        <p:txBody>
          <a:bodyPr>
            <a:noAutofit/>
          </a:bodyPr>
          <a:lstStyle/>
          <a:p>
            <a:pPr marL="781050" algn="just">
              <a:lnSpc>
                <a:spcPct val="150000"/>
              </a:lnSpc>
              <a:buFont typeface="Wingdings" panose="05000000000000000000" pitchFamily="2" charset="2"/>
              <a:buChar char="Ø"/>
              <a:defRPr/>
            </a:pPr>
            <a:r>
              <a:rPr lang="tr-TR" sz="1800" dirty="0" err="1" smtClean="0">
                <a:latin typeface="Times New Roman" panose="02020603050405020304" pitchFamily="18" charset="0"/>
                <a:cs typeface="Times New Roman" panose="02020603050405020304" pitchFamily="18" charset="0"/>
              </a:rPr>
              <a:t>GYF’ler</a:t>
            </a:r>
            <a:r>
              <a:rPr lang="tr-TR" sz="1800" dirty="0" smtClean="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portföylerinde değerleme yaptırılması gereken her bir varlık için aynı </a:t>
            </a:r>
            <a:r>
              <a:rPr lang="tr-TR" sz="1800" dirty="0" err="1" smtClean="0">
                <a:latin typeface="Times New Roman" panose="02020603050405020304" pitchFamily="18" charset="0"/>
                <a:cs typeface="Times New Roman" panose="02020603050405020304" pitchFamily="18" charset="0"/>
              </a:rPr>
              <a:t>GDŞ’den</a:t>
            </a:r>
            <a:r>
              <a:rPr lang="tr-TR" sz="1800" dirty="0" smtClean="0">
                <a:latin typeface="Times New Roman" panose="02020603050405020304" pitchFamily="18" charset="0"/>
                <a:cs typeface="Times New Roman" panose="02020603050405020304" pitchFamily="18" charset="0"/>
              </a:rPr>
              <a:t> üst </a:t>
            </a:r>
            <a:r>
              <a:rPr lang="tr-TR" sz="1800" dirty="0">
                <a:latin typeface="Times New Roman" panose="02020603050405020304" pitchFamily="18" charset="0"/>
                <a:cs typeface="Times New Roman" panose="02020603050405020304" pitchFamily="18" charset="0"/>
              </a:rPr>
              <a:t>üste en fazla </a:t>
            </a:r>
            <a:r>
              <a:rPr lang="tr-TR" sz="1800" b="1" dirty="0">
                <a:latin typeface="Times New Roman" panose="02020603050405020304" pitchFamily="18" charset="0"/>
                <a:cs typeface="Times New Roman" panose="02020603050405020304" pitchFamily="18" charset="0"/>
              </a:rPr>
              <a:t>üç yıl hizmet </a:t>
            </a:r>
            <a:r>
              <a:rPr lang="tr-TR" sz="1800" dirty="0">
                <a:latin typeface="Times New Roman" panose="02020603050405020304" pitchFamily="18" charset="0"/>
                <a:cs typeface="Times New Roman" panose="02020603050405020304" pitchFamily="18" charset="0"/>
              </a:rPr>
              <a:t>alabilirler. </a:t>
            </a:r>
            <a:endParaRPr lang="tr-TR" sz="1800" dirty="0" smtClean="0">
              <a:latin typeface="Times New Roman" panose="02020603050405020304" pitchFamily="18" charset="0"/>
              <a:cs typeface="Times New Roman" panose="02020603050405020304" pitchFamily="18" charset="0"/>
            </a:endParaRPr>
          </a:p>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Üç </a:t>
            </a:r>
            <a:r>
              <a:rPr lang="tr-TR" sz="1800" dirty="0">
                <a:latin typeface="Times New Roman" panose="02020603050405020304" pitchFamily="18" charset="0"/>
                <a:cs typeface="Times New Roman" panose="02020603050405020304" pitchFamily="18" charset="0"/>
              </a:rPr>
              <a:t>yıllık sürenin dolmasından veya herhangi bir nedenle hizmet alımına ara verilmesinden sonra fonun aynı gayrimenkul değerleme şirketinden tekrar hizmet alabilmesi için </a:t>
            </a:r>
            <a:r>
              <a:rPr lang="tr-TR" sz="1800" b="1" dirty="0">
                <a:latin typeface="Times New Roman" panose="02020603050405020304" pitchFamily="18" charset="0"/>
                <a:cs typeface="Times New Roman" panose="02020603050405020304" pitchFamily="18" charset="0"/>
              </a:rPr>
              <a:t>en az iki yılın geçmesi </a:t>
            </a:r>
            <a:r>
              <a:rPr lang="tr-TR" sz="1800" dirty="0">
                <a:latin typeface="Times New Roman" panose="02020603050405020304" pitchFamily="18" charset="0"/>
                <a:cs typeface="Times New Roman" panose="02020603050405020304" pitchFamily="18" charset="0"/>
              </a:rPr>
              <a:t>zorunludur.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Gayrimenkul Yatırım Fonu (GYF)</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4108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28</a:t>
            </a:fld>
            <a:endParaRPr lang="tr-TR" dirty="0"/>
          </a:p>
        </p:txBody>
      </p:sp>
      <p:sp>
        <p:nvSpPr>
          <p:cNvPr id="8" name="İçerik Yer Tutucusu 2"/>
          <p:cNvSpPr>
            <a:spLocks noGrp="1"/>
          </p:cNvSpPr>
          <p:nvPr>
            <p:ph idx="1"/>
          </p:nvPr>
        </p:nvSpPr>
        <p:spPr>
          <a:xfrm>
            <a:off x="734143" y="2420888"/>
            <a:ext cx="7801363" cy="1008112"/>
          </a:xfrm>
        </p:spPr>
        <p:txBody>
          <a:bodyPr>
            <a:noAutofit/>
          </a:bodyPr>
          <a:lstStyle/>
          <a:p>
            <a:pPr marL="0" indent="0" algn="ctr" fontAlgn="auto">
              <a:lnSpc>
                <a:spcPct val="150000"/>
              </a:lnSpc>
              <a:spcAft>
                <a:spcPts val="0"/>
              </a:spcAft>
              <a:buNone/>
              <a:defRPr/>
            </a:pPr>
            <a:r>
              <a:rPr lang="tr-TR" sz="4000" dirty="0" smtClean="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TEŞEKKÜRLER</a:t>
            </a:r>
            <a:endParaRPr lang="tr-TR" sz="4000" dirty="0">
              <a:solidFill>
                <a:schemeClr val="accent1">
                  <a:lumMod val="75000"/>
                </a:schemeClr>
              </a:solidFill>
            </a:endParaRPr>
          </a:p>
          <a:p>
            <a:pPr lvl="1" algn="just">
              <a:lnSpc>
                <a:spcPct val="150000"/>
              </a:lnSpc>
              <a:buFont typeface="Wingdings" panose="05000000000000000000" pitchFamily="2" charset="2"/>
              <a:buChar char="Ø"/>
              <a:defRPr/>
            </a:pPr>
            <a:endParaRPr lang="tr-TR" sz="1600" dirty="0">
              <a:solidFill>
                <a:schemeClr val="accent1">
                  <a:lumMod val="75000"/>
                </a:schemeClr>
              </a:solidFill>
            </a:endParaRPr>
          </a:p>
        </p:txBody>
      </p:sp>
      <p:pic>
        <p:nvPicPr>
          <p:cNvPr id="12" name="Resim 1" descr="C:\Users\hyurdakul\AppData\Local\Microsoft\Windows\INetCache\Content.MSO\A7D5F704.t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142" y="0"/>
            <a:ext cx="1208858" cy="11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Resim 3" descr="ankara üniversitesi uygulamalı bilimler fakültesi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71880"/>
            <a:ext cx="1512168" cy="108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92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3</a:t>
            </a:fld>
            <a:endParaRPr lang="tr-TR" dirty="0"/>
          </a:p>
        </p:txBody>
      </p:sp>
      <p:sp>
        <p:nvSpPr>
          <p:cNvPr id="8" name="İçerik Yer Tutucusu 2"/>
          <p:cNvSpPr>
            <a:spLocks noGrp="1"/>
          </p:cNvSpPr>
          <p:nvPr>
            <p:ph idx="1"/>
          </p:nvPr>
        </p:nvSpPr>
        <p:spPr>
          <a:xfrm>
            <a:off x="611561" y="905733"/>
            <a:ext cx="8075240" cy="4920567"/>
          </a:xfrm>
        </p:spPr>
        <p:txBody>
          <a:bodyPr>
            <a:noAutofit/>
          </a:bodyPr>
          <a:lstStyle/>
          <a:p>
            <a:pPr marL="781050"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Konut Finansmanı Sisteminin oluşturulması amacıyla,</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Sermaye Piyasası Kanunu</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İcra İflas Kanunu</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Tüketiciyi Koruma Kanunu</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Finansal Kiralama Kanunu</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Toplu Konut Kanunu</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Muhtelif Vergi Kanunları</a:t>
            </a:r>
          </a:p>
          <a:p>
            <a:pPr marL="895350" lvl="1" indent="0" algn="just">
              <a:lnSpc>
                <a:spcPct val="150000"/>
              </a:lnSpc>
              <a:buNone/>
              <a:defRPr/>
            </a:pPr>
            <a:r>
              <a:rPr lang="tr-TR" sz="1600" dirty="0">
                <a:latin typeface="Times New Roman" panose="02020603050405020304" pitchFamily="18" charset="0"/>
                <a:cs typeface="Times New Roman" panose="02020603050405020304" pitchFamily="18" charset="0"/>
              </a:rPr>
              <a:t>d</a:t>
            </a:r>
            <a:r>
              <a:rPr lang="tr-TR" sz="1600" dirty="0" smtClean="0">
                <a:latin typeface="Times New Roman" panose="02020603050405020304" pitchFamily="18" charset="0"/>
                <a:cs typeface="Times New Roman" panose="02020603050405020304" pitchFamily="18" charset="0"/>
              </a:rPr>
              <a:t>üzenleme bulunmaktadır.</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Ayrıca, ayni haklar, tapu kayıt sistemleri, konut değerleme sistemi, kredi standartları ve çeşitli sigorta (hayat, deprem, tapu ve ipotek) iyileştirme veya yeni düzenleme yapılmıştır.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Hukuki Altyapıya İlişkin Düzenlemeler</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272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4</a:t>
            </a:fld>
            <a:endParaRPr lang="tr-TR" dirty="0"/>
          </a:p>
        </p:txBody>
      </p:sp>
      <p:sp>
        <p:nvSpPr>
          <p:cNvPr id="8" name="İçerik Yer Tutucusu 2"/>
          <p:cNvSpPr>
            <a:spLocks noGrp="1"/>
          </p:cNvSpPr>
          <p:nvPr>
            <p:ph idx="1"/>
          </p:nvPr>
        </p:nvSpPr>
        <p:spPr>
          <a:xfrm>
            <a:off x="611561" y="905733"/>
            <a:ext cx="8075240" cy="5254688"/>
          </a:xfrm>
        </p:spPr>
        <p:txBody>
          <a:bodyPr>
            <a:noAutofit/>
          </a:bodyPr>
          <a:lstStyle/>
          <a:p>
            <a:pPr marL="781050"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Sermaye Piyasası Kanunu (</a:t>
            </a:r>
            <a:r>
              <a:rPr lang="tr-TR" sz="2000" dirty="0" err="1" smtClean="0">
                <a:latin typeface="Times New Roman" panose="02020603050405020304" pitchFamily="18" charset="0"/>
                <a:cs typeface="Times New Roman" panose="02020603050405020304" pitchFamily="18" charset="0"/>
              </a:rPr>
              <a:t>SPKn</a:t>
            </a:r>
            <a:r>
              <a:rPr lang="tr-TR" sz="20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Konut finansmanının tanımı</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Konut finansmanı kuruluşları</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Konut finansmanı araçları</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Konuta dayalı menkul kıymetler</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Konut Finansmanı Fonu veya</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İpotek Finansmanı Kuruluş çıkarabilir</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İpotek teminatlı menkul kıymetler</a:t>
            </a:r>
          </a:p>
          <a:p>
            <a:pPr marL="2038350" lvl="3"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Konut Finansmanı </a:t>
            </a:r>
            <a:r>
              <a:rPr lang="tr-TR" sz="1400" dirty="0" smtClean="0">
                <a:latin typeface="Times New Roman" panose="02020603050405020304" pitchFamily="18" charset="0"/>
                <a:cs typeface="Times New Roman" panose="02020603050405020304" pitchFamily="18" charset="0"/>
              </a:rPr>
              <a:t>Kuruluşları </a:t>
            </a:r>
            <a:r>
              <a:rPr lang="tr-TR" sz="1400" dirty="0">
                <a:latin typeface="Times New Roman" panose="02020603050405020304" pitchFamily="18" charset="0"/>
                <a:cs typeface="Times New Roman" panose="02020603050405020304" pitchFamily="18" charset="0"/>
              </a:rPr>
              <a:t>veya</a:t>
            </a:r>
          </a:p>
          <a:p>
            <a:pPr marL="2038350" lvl="3"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İpotek Finansmanı Kuruluş çıkarabilir</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Kira sertifikaları</a:t>
            </a:r>
          </a:p>
          <a:p>
            <a:pPr marL="2038350" lvl="3"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Varlık kiralama şirketleri</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Gayrimenkul sertifikaları</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Hukuki Altyapıya İlişkin Düzenlemeler</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6669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5</a:t>
            </a:fld>
            <a:endParaRPr lang="tr-TR" dirty="0"/>
          </a:p>
        </p:txBody>
      </p:sp>
      <p:sp>
        <p:nvSpPr>
          <p:cNvPr id="8" name="İçerik Yer Tutucusu 2"/>
          <p:cNvSpPr>
            <a:spLocks noGrp="1"/>
          </p:cNvSpPr>
          <p:nvPr>
            <p:ph idx="1"/>
          </p:nvPr>
        </p:nvSpPr>
        <p:spPr>
          <a:xfrm>
            <a:off x="387098" y="1074927"/>
            <a:ext cx="8075240" cy="5505037"/>
          </a:xfrm>
        </p:spPr>
        <p:txBody>
          <a:bodyPr>
            <a:noAutofit/>
          </a:bodyPr>
          <a:lstStyle/>
          <a:p>
            <a:pPr marL="78105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Tüketicinin Korunması Kanunu (</a:t>
            </a:r>
            <a:r>
              <a:rPr lang="tr-TR" sz="1400" dirty="0" err="1" smtClean="0">
                <a:latin typeface="Times New Roman" panose="02020603050405020304" pitchFamily="18" charset="0"/>
                <a:cs typeface="Times New Roman" panose="02020603050405020304" pitchFamily="18" charset="0"/>
              </a:rPr>
              <a:t>TKKn</a:t>
            </a:r>
            <a:r>
              <a:rPr lang="tr-TR" sz="14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Bireylerin değişken faizli ipotekli konut kredisi kullanabilmesinin yasal zemini oluşturulmuş</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Sabit faizli ipotekli konut kredisinde erken ödeme ücreti alınabilmesinin yasal zemini oluşturulmuş</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Kredi kullanımı sırasında kredi kullananın aydınlatılmasına yönelik kredi verene yükümlülükler getirilmiş-Sözleşme Öncesi Bilgi Formu</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Kredi verenin, kredi kullananın birbirini takip eden en az iki ödemede temerrüde düşmesi durumunda borcun tümünün ifasını talep hakkı</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Kredi veren, ayıplı konutlarda, satıcı ve diğer sorumlularla birlikte tüketiciye karşı, kredi tutarı kadar, 1 yıl sorumlu</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Kredinin belirli bir konutun satın alınması veya belirli bir satıcı ile imzalanan sözleşme şartı ile verilmesi durumunda, konutun zamanında veya hiç teslim edilmemesi durumunda, kredi tutarı kadar sorumlu</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Hukuki Altyapıya İlişkin Düzenlemeler</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6131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6</a:t>
            </a:fld>
            <a:endParaRPr lang="tr-TR" dirty="0"/>
          </a:p>
        </p:txBody>
      </p:sp>
      <p:sp>
        <p:nvSpPr>
          <p:cNvPr id="8" name="İçerik Yer Tutucusu 2"/>
          <p:cNvSpPr>
            <a:spLocks noGrp="1"/>
          </p:cNvSpPr>
          <p:nvPr>
            <p:ph idx="1"/>
          </p:nvPr>
        </p:nvSpPr>
        <p:spPr>
          <a:xfrm>
            <a:off x="520121" y="1248633"/>
            <a:ext cx="8075240" cy="3891419"/>
          </a:xfrm>
        </p:spPr>
        <p:txBody>
          <a:bodyPr>
            <a:noAutofit/>
          </a:bodyPr>
          <a:lstStyle/>
          <a:p>
            <a:pPr marL="781050"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İcra İflas Kanunu (</a:t>
            </a:r>
            <a:r>
              <a:rPr lang="tr-TR" sz="2000" dirty="0" err="1" smtClean="0">
                <a:latin typeface="Times New Roman" panose="02020603050405020304" pitchFamily="18" charset="0"/>
                <a:cs typeface="Times New Roman" panose="02020603050405020304" pitchFamily="18" charset="0"/>
              </a:rPr>
              <a:t>İİKn</a:t>
            </a:r>
            <a:r>
              <a:rPr lang="tr-TR" sz="20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İpotek teminatlı alacakların takip süreci hızlandırılarak taşınmazın nakde dönüşüm süresi kısaltılmış</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‘Rehinle temin edilmiş bir alacağın öncelikle rehinin paraya çevrilmesi yoluyla takip edilebileceğini’ öngörülen genel kurala istisna getirilerek ‘İpotekle temin edilmiş alacağın takibinde önce haciz yoluna başvurabilme seçeneği’ getirilmiş</a:t>
            </a:r>
          </a:p>
          <a:p>
            <a:pPr marL="781050"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Diğer</a:t>
            </a:r>
            <a:endParaRPr lang="tr-TR" sz="2000" dirty="0">
              <a:latin typeface="Times New Roman" panose="02020603050405020304" pitchFamily="18" charset="0"/>
              <a:cs typeface="Times New Roman" panose="02020603050405020304" pitchFamily="18" charset="0"/>
            </a:endParaRP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Gayrimenkul değerleme mesleği düzenlenmiş</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Türkiye Değerleme Uzmanları Birliği kurulmuş</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Hukuki Altyapıya İlişkin Düzenlemeler</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067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571134" y="6315640"/>
            <a:ext cx="2133600" cy="365125"/>
          </a:xfrm>
        </p:spPr>
        <p:txBody>
          <a:bodyPr/>
          <a:lstStyle/>
          <a:p>
            <a:fld id="{4DF87793-B5E5-450F-89B7-40199BE38DBA}" type="slidenum">
              <a:rPr lang="tr-TR" smtClean="0"/>
              <a:t>7</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a:solidFill>
                  <a:schemeClr val="accent1">
                    <a:lumMod val="75000"/>
                  </a:schemeClr>
                </a:solidFill>
                <a:latin typeface="Times New Roman" panose="02020603050405020304" pitchFamily="18" charset="0"/>
                <a:cs typeface="Times New Roman" panose="02020603050405020304" pitchFamily="18" charset="0"/>
              </a:rPr>
              <a:t>Gayrimenkul Piyasası Finansal </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Kurumları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Yuvarlatılmış Dikdörtgen 2"/>
          <p:cNvSpPr/>
          <p:nvPr/>
        </p:nvSpPr>
        <p:spPr>
          <a:xfrm>
            <a:off x="1408582" y="1875838"/>
            <a:ext cx="6526560" cy="3678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2">
                    <a:lumMod val="75000"/>
                  </a:schemeClr>
                </a:solidFill>
                <a:latin typeface="Times New Roman" panose="02020603050405020304" pitchFamily="18" charset="0"/>
                <a:cs typeface="Times New Roman" panose="02020603050405020304" pitchFamily="18" charset="0"/>
              </a:rPr>
              <a:t>Konut Piyasası Kurumları</a:t>
            </a:r>
            <a:endParaRPr lang="tr-TR" sz="20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0" name="Yuvarlatılmış Dikdörtgen 9"/>
          <p:cNvSpPr/>
          <p:nvPr/>
        </p:nvSpPr>
        <p:spPr>
          <a:xfrm>
            <a:off x="1932334" y="2550865"/>
            <a:ext cx="2123728" cy="515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Tüzel Kişiliği Olan</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6" name="Yuvarlatılmış Dikdörtgen 15"/>
          <p:cNvSpPr/>
          <p:nvPr/>
        </p:nvSpPr>
        <p:spPr>
          <a:xfrm>
            <a:off x="5377605" y="2550866"/>
            <a:ext cx="2586802" cy="515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75000"/>
                  </a:schemeClr>
                </a:solidFill>
                <a:latin typeface="Times New Roman" panose="02020603050405020304" pitchFamily="18" charset="0"/>
                <a:cs typeface="Times New Roman" panose="02020603050405020304" pitchFamily="18" charset="0"/>
              </a:rPr>
              <a:t>Tüzel Kişiliği Olmayan</a:t>
            </a:r>
            <a:endParaRPr lang="tr-TR"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Yuvarlatılmış Dikdörtgen 18"/>
          <p:cNvSpPr/>
          <p:nvPr/>
        </p:nvSpPr>
        <p:spPr>
          <a:xfrm>
            <a:off x="1212254" y="3411891"/>
            <a:ext cx="3563888" cy="308631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lnSpc>
                <a:spcPct val="150000"/>
              </a:lnSpc>
              <a:buFont typeface="+mj-lt"/>
              <a:buAutoNum type="arabicParenR"/>
            </a:pPr>
            <a:r>
              <a:rPr lang="tr-TR" sz="1600" dirty="0" smtClean="0">
                <a:solidFill>
                  <a:schemeClr val="tx2">
                    <a:lumMod val="75000"/>
                  </a:schemeClr>
                </a:solidFill>
                <a:latin typeface="Times New Roman" panose="02020603050405020304" pitchFamily="18" charset="0"/>
                <a:cs typeface="Times New Roman" panose="02020603050405020304" pitchFamily="18" charset="0"/>
              </a:rPr>
              <a:t>Konut Finansmanı Kuruluşu</a:t>
            </a:r>
          </a:p>
          <a:p>
            <a:pPr marL="342900" indent="-342900">
              <a:lnSpc>
                <a:spcPct val="150000"/>
              </a:lnSpc>
              <a:buFont typeface="+mj-lt"/>
              <a:buAutoNum type="arabicParenR"/>
            </a:pPr>
            <a:r>
              <a:rPr lang="tr-TR" sz="1600" dirty="0" smtClean="0">
                <a:solidFill>
                  <a:schemeClr val="tx2">
                    <a:lumMod val="75000"/>
                  </a:schemeClr>
                </a:solidFill>
                <a:latin typeface="Times New Roman" panose="02020603050405020304" pitchFamily="18" charset="0"/>
                <a:cs typeface="Times New Roman" panose="02020603050405020304" pitchFamily="18" charset="0"/>
              </a:rPr>
              <a:t>İpotek Finansmanı Kuruluşu</a:t>
            </a:r>
          </a:p>
          <a:p>
            <a:pPr marL="342900" indent="-342900">
              <a:lnSpc>
                <a:spcPct val="150000"/>
              </a:lnSpc>
              <a:buFont typeface="+mj-lt"/>
              <a:buAutoNum type="arabicParenR"/>
            </a:pPr>
            <a:r>
              <a:rPr lang="tr-TR" sz="1600" dirty="0" smtClean="0">
                <a:solidFill>
                  <a:schemeClr val="tx2">
                    <a:lumMod val="75000"/>
                  </a:schemeClr>
                </a:solidFill>
                <a:latin typeface="Times New Roman" panose="02020603050405020304" pitchFamily="18" charset="0"/>
                <a:cs typeface="Times New Roman" panose="02020603050405020304" pitchFamily="18" charset="0"/>
              </a:rPr>
              <a:t>Gayrimenkul Yatırım Ortaklığı</a:t>
            </a:r>
          </a:p>
          <a:p>
            <a:pPr marL="342900" indent="-342900">
              <a:lnSpc>
                <a:spcPct val="150000"/>
              </a:lnSpc>
              <a:buFont typeface="+mj-lt"/>
              <a:buAutoNum type="arabicParenR"/>
            </a:pPr>
            <a:r>
              <a:rPr lang="tr-TR" sz="1600" dirty="0" smtClean="0">
                <a:solidFill>
                  <a:schemeClr val="tx2">
                    <a:lumMod val="75000"/>
                  </a:schemeClr>
                </a:solidFill>
                <a:latin typeface="Times New Roman" panose="02020603050405020304" pitchFamily="18" charset="0"/>
                <a:cs typeface="Times New Roman" panose="02020603050405020304" pitchFamily="18" charset="0"/>
              </a:rPr>
              <a:t>Varlık Kiralama Şirketi</a:t>
            </a:r>
          </a:p>
          <a:p>
            <a:pPr marL="342900" indent="-342900">
              <a:lnSpc>
                <a:spcPct val="150000"/>
              </a:lnSpc>
              <a:buFont typeface="+mj-lt"/>
              <a:buAutoNum type="arabicParenR"/>
            </a:pPr>
            <a:r>
              <a:rPr lang="tr-TR" sz="1600" dirty="0" smtClean="0">
                <a:solidFill>
                  <a:schemeClr val="tx2">
                    <a:lumMod val="75000"/>
                  </a:schemeClr>
                </a:solidFill>
                <a:latin typeface="Times New Roman" panose="02020603050405020304" pitchFamily="18" charset="0"/>
                <a:cs typeface="Times New Roman" panose="02020603050405020304" pitchFamily="18" charset="0"/>
              </a:rPr>
              <a:t>Gayrimenkul Değerleme Kuruluşu</a:t>
            </a:r>
          </a:p>
        </p:txBody>
      </p:sp>
      <p:cxnSp>
        <p:nvCxnSpPr>
          <p:cNvPr id="31" name="Düz Ok Bağlayıcısı 30"/>
          <p:cNvCxnSpPr/>
          <p:nvPr/>
        </p:nvCxnSpPr>
        <p:spPr>
          <a:xfrm flipH="1">
            <a:off x="6443306" y="3066751"/>
            <a:ext cx="1804" cy="265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Düz Ok Bağlayıcısı 32"/>
          <p:cNvCxnSpPr/>
          <p:nvPr/>
        </p:nvCxnSpPr>
        <p:spPr>
          <a:xfrm flipH="1">
            <a:off x="2894529" y="3082324"/>
            <a:ext cx="6374" cy="295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İçerik Yer Tutucusu 2"/>
          <p:cNvSpPr>
            <a:spLocks noGrp="1"/>
          </p:cNvSpPr>
          <p:nvPr>
            <p:ph idx="1"/>
          </p:nvPr>
        </p:nvSpPr>
        <p:spPr>
          <a:xfrm>
            <a:off x="395536" y="908201"/>
            <a:ext cx="8291263" cy="782157"/>
          </a:xfrm>
        </p:spPr>
        <p:txBody>
          <a:bodyPr>
            <a:noAutofit/>
          </a:bodyPr>
          <a:lstStyle/>
          <a:p>
            <a:pPr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Kurumsal bir yapıya sahip olan konut finansmanı sistemlerinin vazgeçilmez unsuru, piyasayı işlevsel hale getiren finansal kuruluşlardır</a:t>
            </a:r>
            <a:r>
              <a:rPr lang="tr-TR" sz="1800" dirty="0" smtClean="0">
                <a:latin typeface="Times New Roman" panose="02020603050405020304" pitchFamily="18" charset="0"/>
                <a:cs typeface="Times New Roman" panose="02020603050405020304" pitchFamily="18" charset="0"/>
              </a:rPr>
              <a:t>.</a:t>
            </a:r>
          </a:p>
        </p:txBody>
      </p:sp>
      <p:cxnSp>
        <p:nvCxnSpPr>
          <p:cNvPr id="48" name="Düz Ok Bağlayıcısı 47"/>
          <p:cNvCxnSpPr/>
          <p:nvPr/>
        </p:nvCxnSpPr>
        <p:spPr>
          <a:xfrm>
            <a:off x="6443306" y="2243686"/>
            <a:ext cx="0" cy="307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Yuvarlatılmış Dikdörtgen 26"/>
          <p:cNvSpPr/>
          <p:nvPr/>
        </p:nvSpPr>
        <p:spPr>
          <a:xfrm>
            <a:off x="5056794" y="3331902"/>
            <a:ext cx="3475645" cy="316629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lnSpc>
                <a:spcPct val="150000"/>
              </a:lnSpc>
              <a:buFont typeface="+mj-lt"/>
              <a:buAutoNum type="arabicParenR"/>
            </a:pPr>
            <a:r>
              <a:rPr lang="tr-TR" sz="1600" dirty="0" smtClean="0">
                <a:solidFill>
                  <a:schemeClr val="tx2">
                    <a:lumMod val="75000"/>
                  </a:schemeClr>
                </a:solidFill>
                <a:latin typeface="Times New Roman" panose="02020603050405020304" pitchFamily="18" charset="0"/>
                <a:cs typeface="Times New Roman" panose="02020603050405020304" pitchFamily="18" charset="0"/>
              </a:rPr>
              <a:t>Gayrimenkul Yatırım Fonu</a:t>
            </a:r>
          </a:p>
          <a:p>
            <a:pPr marL="342900" indent="-342900">
              <a:lnSpc>
                <a:spcPct val="150000"/>
              </a:lnSpc>
              <a:buFont typeface="+mj-lt"/>
              <a:buAutoNum type="arabicParenR"/>
            </a:pPr>
            <a:r>
              <a:rPr lang="tr-TR" sz="1600" dirty="0" smtClean="0">
                <a:solidFill>
                  <a:schemeClr val="tx2">
                    <a:lumMod val="75000"/>
                  </a:schemeClr>
                </a:solidFill>
                <a:latin typeface="Times New Roman" panose="02020603050405020304" pitchFamily="18" charset="0"/>
                <a:cs typeface="Times New Roman" panose="02020603050405020304" pitchFamily="18" charset="0"/>
              </a:rPr>
              <a:t>Konut Finansmanı Fonu</a:t>
            </a:r>
          </a:p>
          <a:p>
            <a:pPr marL="342900" indent="-342900">
              <a:lnSpc>
                <a:spcPct val="150000"/>
              </a:lnSpc>
              <a:buFont typeface="+mj-lt"/>
              <a:buAutoNum type="arabicParenR"/>
            </a:pPr>
            <a:r>
              <a:rPr lang="tr-TR" sz="1600" dirty="0" smtClean="0">
                <a:solidFill>
                  <a:schemeClr val="tx2">
                    <a:lumMod val="75000"/>
                  </a:schemeClr>
                </a:solidFill>
                <a:latin typeface="Times New Roman" panose="02020603050405020304" pitchFamily="18" charset="0"/>
                <a:cs typeface="Times New Roman" panose="02020603050405020304" pitchFamily="18" charset="0"/>
              </a:rPr>
              <a:t>Varlık Finansmanı Fonu</a:t>
            </a:r>
          </a:p>
        </p:txBody>
      </p:sp>
      <p:cxnSp>
        <p:nvCxnSpPr>
          <p:cNvPr id="32" name="Düz Ok Bağlayıcısı 31"/>
          <p:cNvCxnSpPr/>
          <p:nvPr/>
        </p:nvCxnSpPr>
        <p:spPr>
          <a:xfrm flipH="1">
            <a:off x="2909442" y="2243686"/>
            <a:ext cx="6374" cy="307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204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8</a:t>
            </a:fld>
            <a:endParaRPr lang="tr-TR" dirty="0"/>
          </a:p>
        </p:txBody>
      </p:sp>
      <p:sp>
        <p:nvSpPr>
          <p:cNvPr id="8" name="İçerik Yer Tutucusu 2"/>
          <p:cNvSpPr>
            <a:spLocks noGrp="1"/>
          </p:cNvSpPr>
          <p:nvPr>
            <p:ph idx="1"/>
          </p:nvPr>
        </p:nvSpPr>
        <p:spPr>
          <a:xfrm>
            <a:off x="232088" y="1184603"/>
            <a:ext cx="8075240" cy="2325553"/>
          </a:xfrm>
        </p:spPr>
        <p:txBody>
          <a:bodyPr>
            <a:noAutofit/>
          </a:bodyPr>
          <a:lstStyle/>
          <a:p>
            <a:pPr marL="781050" algn="just">
              <a:lnSpc>
                <a:spcPct val="150000"/>
              </a:lnSpc>
              <a:buFont typeface="Wingdings" panose="05000000000000000000" pitchFamily="2" charset="2"/>
              <a:buChar char="Ø"/>
              <a:defRPr/>
            </a:pPr>
            <a:r>
              <a:rPr lang="tr-TR" sz="2000" dirty="0" err="1" smtClean="0">
                <a:latin typeface="Times New Roman" panose="02020603050405020304" pitchFamily="18" charset="0"/>
                <a:cs typeface="Times New Roman" panose="02020603050405020304" pitchFamily="18" charset="0"/>
              </a:rPr>
              <a:t>SPKn</a:t>
            </a:r>
            <a:r>
              <a:rPr lang="tr-TR" sz="2000" dirty="0" smtClean="0">
                <a:latin typeface="Times New Roman" panose="02020603050405020304" pitchFamily="18" charset="0"/>
                <a:cs typeface="Times New Roman" panose="02020603050405020304" pitchFamily="18" charset="0"/>
              </a:rPr>
              <a:t> Madde 57/II</a:t>
            </a:r>
          </a:p>
          <a:p>
            <a:pPr marL="1181100"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Konut </a:t>
            </a:r>
            <a:r>
              <a:rPr lang="tr-TR" sz="1800" dirty="0">
                <a:latin typeface="Times New Roman" panose="02020603050405020304" pitchFamily="18" charset="0"/>
                <a:cs typeface="Times New Roman" panose="02020603050405020304" pitchFamily="18" charset="0"/>
              </a:rPr>
              <a:t>finansmanı kapsamında doğrudan tüketiciye kredi kullandıran ya da finansal kiralama yapan </a:t>
            </a:r>
            <a:r>
              <a:rPr lang="tr-TR" sz="1800" b="1" dirty="0" smtClean="0">
                <a:latin typeface="Times New Roman" panose="02020603050405020304" pitchFamily="18" charset="0"/>
                <a:cs typeface="Times New Roman" panose="02020603050405020304" pitchFamily="18" charset="0"/>
              </a:rPr>
              <a:t>bankalar</a:t>
            </a:r>
          </a:p>
          <a:p>
            <a:pPr marL="1181100"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BDDK </a:t>
            </a:r>
            <a:r>
              <a:rPr lang="tr-TR" sz="1800" dirty="0">
                <a:latin typeface="Times New Roman" panose="02020603050405020304" pitchFamily="18" charset="0"/>
                <a:cs typeface="Times New Roman" panose="02020603050405020304" pitchFamily="18" charset="0"/>
              </a:rPr>
              <a:t>tarafından konut finansmanı faaliyetinde bulunması uygun görülen </a:t>
            </a:r>
            <a:r>
              <a:rPr lang="tr-TR" sz="1800" b="1" dirty="0">
                <a:latin typeface="Times New Roman" panose="02020603050405020304" pitchFamily="18" charset="0"/>
                <a:cs typeface="Times New Roman" panose="02020603050405020304" pitchFamily="18" charset="0"/>
              </a:rPr>
              <a:t>finansal kiralama şirketleri ve finansman </a:t>
            </a:r>
            <a:r>
              <a:rPr lang="tr-TR" sz="1800" b="1" dirty="0" smtClean="0">
                <a:latin typeface="Times New Roman" panose="02020603050405020304" pitchFamily="18" charset="0"/>
                <a:cs typeface="Times New Roman" panose="02020603050405020304" pitchFamily="18" charset="0"/>
              </a:rPr>
              <a:t>şirketleri</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Konut Finansmanı Kuruluşu</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6850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9</a:t>
            </a:fld>
            <a:endParaRPr lang="tr-TR" dirty="0"/>
          </a:p>
        </p:txBody>
      </p:sp>
      <p:sp>
        <p:nvSpPr>
          <p:cNvPr id="8" name="İçerik Yer Tutucusu 2"/>
          <p:cNvSpPr>
            <a:spLocks noGrp="1"/>
          </p:cNvSpPr>
          <p:nvPr>
            <p:ph idx="1"/>
          </p:nvPr>
        </p:nvSpPr>
        <p:spPr>
          <a:xfrm>
            <a:off x="316410" y="1059628"/>
            <a:ext cx="8288038" cy="3476926"/>
          </a:xfrm>
        </p:spPr>
        <p:txBody>
          <a:bodyPr>
            <a:noAutofit/>
          </a:bodyPr>
          <a:lstStyle/>
          <a:p>
            <a:pPr marL="781050" algn="just">
              <a:lnSpc>
                <a:spcPct val="150000"/>
              </a:lnSpc>
              <a:buFont typeface="Wingdings" panose="05000000000000000000" pitchFamily="2" charset="2"/>
              <a:buChar char="Ø"/>
              <a:defRPr/>
            </a:pPr>
            <a:r>
              <a:rPr lang="tr-TR" sz="2000" dirty="0" err="1" smtClean="0">
                <a:latin typeface="Times New Roman" panose="02020603050405020304" pitchFamily="18" charset="0"/>
                <a:cs typeface="Times New Roman" panose="02020603050405020304" pitchFamily="18" charset="0"/>
              </a:rPr>
              <a:t>SPKn</a:t>
            </a:r>
            <a:r>
              <a:rPr lang="tr-TR" sz="2000" dirty="0" smtClean="0">
                <a:latin typeface="Times New Roman" panose="02020603050405020304" pitchFamily="18" charset="0"/>
                <a:cs typeface="Times New Roman" panose="02020603050405020304" pitchFamily="18" charset="0"/>
              </a:rPr>
              <a:t> Madde 60/I</a:t>
            </a:r>
          </a:p>
          <a:p>
            <a:pPr marL="1181100"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Konut </a:t>
            </a:r>
            <a:r>
              <a:rPr lang="tr-TR" sz="1800" dirty="0">
                <a:latin typeface="Times New Roman" panose="02020603050405020304" pitchFamily="18" charset="0"/>
                <a:cs typeface="Times New Roman" panose="02020603050405020304" pitchFamily="18" charset="0"/>
              </a:rPr>
              <a:t>ve varlık finansmanı kapsamında, türleri ve nitelikleri Kurulca belirlenen varlıkların devralınması, devredilmesi, devralınan varlıkların yönetimi ve varlıkların teminat olarak alınması ve </a:t>
            </a:r>
            <a:r>
              <a:rPr lang="tr-TR" sz="1800" dirty="0" err="1" smtClean="0">
                <a:latin typeface="Times New Roman" panose="02020603050405020304" pitchFamily="18" charset="0"/>
                <a:cs typeface="Times New Roman" panose="02020603050405020304" pitchFamily="18" charset="0"/>
              </a:rPr>
              <a:t>SPK’ca</a:t>
            </a:r>
            <a:r>
              <a:rPr lang="tr-TR" sz="1800" dirty="0" smtClean="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uygun görülen diğer faaliyetlerin yerine getirilmesi amacıyla kurulan anonim ortaklıklardır</a:t>
            </a:r>
            <a:r>
              <a:rPr lang="tr-TR" sz="18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Şu anda herhangi bir kurulmuş İFK bulunmuyor. Ancak bankaların ortak olduğu Birleşik İpotek Finansmanı Kuruluşu kurulma aşamasındadır.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İpotek Finansmanı Kuruluşu (İFK)</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8880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25639</TotalTime>
  <Words>2353</Words>
  <Application>Microsoft Office PowerPoint</Application>
  <PresentationFormat>Ekran Gösterisi (4:3)</PresentationFormat>
  <Paragraphs>254</Paragraphs>
  <Slides>28</Slides>
  <Notes>27</Notes>
  <HiddenSlides>0</HiddenSlides>
  <MMClips>0</MMClips>
  <ScaleCrop>false</ScaleCrop>
  <HeadingPairs>
    <vt:vector size="4" baseType="variant">
      <vt:variant>
        <vt:lpstr>Tema</vt:lpstr>
      </vt:variant>
      <vt:variant>
        <vt:i4>3</vt:i4>
      </vt:variant>
      <vt:variant>
        <vt:lpstr>Slayt Başlıkları</vt:lpstr>
      </vt:variant>
      <vt:variant>
        <vt:i4>28</vt:i4>
      </vt:variant>
    </vt:vector>
  </HeadingPairs>
  <TitlesOfParts>
    <vt:vector size="31" baseType="lpstr">
      <vt:lpstr>ekonomi</vt:lpstr>
      <vt:lpstr>1_Rics</vt:lpstr>
      <vt:lpstr>h.t.</vt:lpstr>
      <vt:lpstr>PowerPoint Sunusu</vt:lpstr>
      <vt:lpstr>Konut Finansmanı</vt:lpstr>
      <vt:lpstr>Hukuki Altyapıya İlişkin Düzenlemeler</vt:lpstr>
      <vt:lpstr>Hukuki Altyapıya İlişkin Düzenlemeler</vt:lpstr>
      <vt:lpstr>Hukuki Altyapıya İlişkin Düzenlemeler</vt:lpstr>
      <vt:lpstr>Hukuki Altyapıya İlişkin Düzenlemeler</vt:lpstr>
      <vt:lpstr>Gayrimenkul Piyasası Finansal Kurumları</vt:lpstr>
      <vt:lpstr>Konut Finansmanı Kuruluşu</vt:lpstr>
      <vt:lpstr>İpotek Finansmanı Kuruluşu (İFK)</vt:lpstr>
      <vt:lpstr>İpotek Finansmanı Kuruluşu (İFK)</vt:lpstr>
      <vt:lpstr>Gayrimenkul Yatırım Ortaklığı (GYO)</vt:lpstr>
      <vt:lpstr>Gayrimenkul Yatırım Ortaklığı (GYO)</vt:lpstr>
      <vt:lpstr>Gayrimenkul Yatırım Ortaklığı (GYO)</vt:lpstr>
      <vt:lpstr>Gayrimenkul Değerleme Kuruluşları (GDŞ)</vt:lpstr>
      <vt:lpstr>Gayrimenkul Değerleme Kuruluşları (GDŞ)</vt:lpstr>
      <vt:lpstr>Gayrimenkul Değerleme Kuruluşları (GDŞ)</vt:lpstr>
      <vt:lpstr>Gayrimenkul Değerleme Kuruluşları (GDŞ)</vt:lpstr>
      <vt:lpstr>Varlık Kiralama Şirketleri (VKŞ)</vt:lpstr>
      <vt:lpstr>Gayrimenkul Yatırım Fonu (GYF)</vt:lpstr>
      <vt:lpstr>Gayrimenkul Yatırım Fonu (GYF)</vt:lpstr>
      <vt:lpstr>Gayrimenkul Yatırım Fonu (GYF)</vt:lpstr>
      <vt:lpstr>Gayrimenkul Yatırım Fonu (GYF)</vt:lpstr>
      <vt:lpstr>Gayrimenkul Yatırım Fonu (GYF)</vt:lpstr>
      <vt:lpstr>Gayrimenkul Yatırım Fonu (GYF)</vt:lpstr>
      <vt:lpstr>Gayrimenkul Yatırım Fonu (GYF)</vt:lpstr>
      <vt:lpstr>Gayrimenkul Yatırım Fonu (GYF)</vt:lpstr>
      <vt:lpstr>Gayrimenkul Yatırım Fonu (GYF)</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925</cp:revision>
  <cp:lastPrinted>2016-10-24T07:53:35Z</cp:lastPrinted>
  <dcterms:created xsi:type="dcterms:W3CDTF">2016-09-18T09:35:24Z</dcterms:created>
  <dcterms:modified xsi:type="dcterms:W3CDTF">2020-02-26T13:12:33Z</dcterms:modified>
</cp:coreProperties>
</file>