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72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4660"/>
  </p:normalViewPr>
  <p:slideViewPr>
    <p:cSldViewPr>
      <p:cViewPr varScale="1">
        <p:scale>
          <a:sx n="79" d="100"/>
          <a:sy n="79" d="100"/>
        </p:scale>
        <p:origin x="18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Başlık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Oval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9019-5AE0-4783-8F20-17F56A459DAF}" type="datetimeFigureOut">
              <a:rPr lang="tr-TR" smtClean="0"/>
              <a:t>12.6.2018</a:t>
            </a:fld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B158C-B5ED-4BD8-8EA0-987891661188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9019-5AE0-4783-8F20-17F56A459DAF}" type="datetimeFigureOut">
              <a:rPr lang="tr-TR" smtClean="0"/>
              <a:t>12.6.2018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158C-B5ED-4BD8-8EA0-9878916611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9019-5AE0-4783-8F20-17F56A459DAF}" type="datetimeFigureOut">
              <a:rPr lang="tr-TR" smtClean="0"/>
              <a:t>12.6.2018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158C-B5ED-4BD8-8EA0-9878916611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A19019-5AE0-4783-8F20-17F56A459DAF}" type="datetimeFigureOut">
              <a:rPr lang="tr-TR" smtClean="0"/>
              <a:t>12.6.2018</a:t>
            </a:fld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B7B158C-B5ED-4BD8-8EA0-987891661188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15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9019-5AE0-4783-8F20-17F56A459DAF}" type="datetimeFigureOut">
              <a:rPr lang="tr-TR" smtClean="0"/>
              <a:t>12.6.2018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158C-B5ED-4BD8-8EA0-987891661188}" type="slidenum">
              <a:rPr lang="tr-TR" smtClean="0"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9019-5AE0-4783-8F20-17F56A459DAF}" type="datetimeFigureOut">
              <a:rPr lang="tr-TR" smtClean="0"/>
              <a:t>12.6.2018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158C-B5ED-4BD8-8EA0-987891661188}" type="slidenum">
              <a:rPr lang="tr-TR" smtClean="0"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158C-B5ED-4BD8-8EA0-987891661188}" type="slidenum">
              <a:rPr lang="tr-TR" smtClean="0"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9019-5AE0-4783-8F20-17F56A459DAF}" type="datetimeFigureOut">
              <a:rPr lang="tr-TR" smtClean="0"/>
              <a:t>12.6.2018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2" name="31 İçerik Yer Tutucusu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4" name="33 İçerik Yer Tutucusu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10" name="9 Düz Bağlayıcı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9019-5AE0-4783-8F20-17F56A459DAF}" type="datetimeFigureOut">
              <a:rPr lang="tr-TR" smtClean="0"/>
              <a:t>12.6.2018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158C-B5ED-4BD8-8EA0-987891661188}" type="slidenum">
              <a:rPr lang="tr-TR" smtClean="0"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9019-5AE0-4783-8F20-17F56A459DAF}" type="datetimeFigureOut">
              <a:rPr lang="tr-TR" smtClean="0"/>
              <a:t>12.6.2018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158C-B5ED-4BD8-8EA0-9878916611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İçerik Yer Tutucusu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1" name="30 Başlık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A19019-5AE0-4783-8F20-17F56A459DAF}" type="datetimeFigureOut">
              <a:rPr lang="tr-TR" smtClean="0"/>
              <a:t>12.6.2018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7B158C-B5ED-4BD8-8EA0-987891661188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9019-5AE0-4783-8F20-17F56A459DAF}" type="datetimeFigureOut">
              <a:rPr lang="tr-TR" smtClean="0"/>
              <a:t>12.6.2018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B158C-B5ED-4BD8-8EA0-987891661188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A19019-5AE0-4783-8F20-17F56A459DAF}" type="datetimeFigureOut">
              <a:rPr lang="tr-TR" smtClean="0"/>
              <a:t>12.6.2018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B7B158C-B5ED-4BD8-8EA0-987891661188}" type="slidenum">
              <a:rPr lang="tr-TR" smtClean="0"/>
              <a:t>‹#›</a:t>
            </a:fld>
            <a:endParaRPr lang="tr-TR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8305800" cy="2007096"/>
          </a:xfrm>
        </p:spPr>
        <p:txBody>
          <a:bodyPr/>
          <a:lstStyle/>
          <a:p>
            <a:r>
              <a:rPr lang="tr-T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 </a:t>
            </a:r>
            <a:r>
              <a:rPr lang="tr-T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</a:p>
          <a:p>
            <a:endParaRPr lang="tr-TR" sz="3200" dirty="0" smtClean="0">
              <a:latin typeface="AR CENA" pitchFamily="2" charset="0"/>
            </a:endParaRPr>
          </a:p>
          <a:p>
            <a:endParaRPr lang="tr-TR" sz="3200" dirty="0" smtClean="0">
              <a:latin typeface="AR CENA" pitchFamily="2" charset="0"/>
            </a:endParaRPr>
          </a:p>
          <a:p>
            <a:endParaRPr lang="tr-TR" sz="3200" dirty="0" smtClean="0">
              <a:latin typeface="AR CENA" pitchFamily="2" charset="0"/>
            </a:endParaRPr>
          </a:p>
          <a:p>
            <a:endParaRPr lang="tr-TR" sz="3200" dirty="0" smtClean="0">
              <a:latin typeface="AR CE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julio le parc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960440" cy="4896544"/>
          </a:xfrm>
          <a:prstGeom prst="rect">
            <a:avLst/>
          </a:prstGeom>
          <a:noFill/>
        </p:spPr>
      </p:pic>
      <p:pic>
        <p:nvPicPr>
          <p:cNvPr id="29702" name="Picture 6" descr="Ä°lgili res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88840"/>
            <a:ext cx="3954016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-  </a:t>
            </a:r>
            <a:r>
              <a:rPr lang="tr-TR" sz="3600" dirty="0" smtClean="0">
                <a:latin typeface="AR CENA" pitchFamily="2" charset="0"/>
              </a:rPr>
              <a:t>Kinetik ve Optik sanat alanında önemli bir kahramanıdır, </a:t>
            </a:r>
          </a:p>
          <a:p>
            <a:pPr>
              <a:buFontTx/>
              <a:buChar char="-"/>
            </a:pPr>
            <a:r>
              <a:rPr lang="tr-TR" sz="3600" dirty="0" smtClean="0">
                <a:latin typeface="AR CENA" pitchFamily="2" charset="0"/>
              </a:rPr>
              <a:t>İlk çalışmalarında, </a:t>
            </a:r>
            <a:r>
              <a:rPr lang="tr-TR" sz="3600" dirty="0" err="1" smtClean="0">
                <a:latin typeface="AR CENA" pitchFamily="2" charset="0"/>
              </a:rPr>
              <a:t>Cruz</a:t>
            </a:r>
            <a:r>
              <a:rPr lang="tr-TR" sz="3600" dirty="0" smtClean="0">
                <a:latin typeface="AR CENA" pitchFamily="2" charset="0"/>
              </a:rPr>
              <a:t>-</a:t>
            </a:r>
            <a:r>
              <a:rPr lang="tr-TR" sz="3600" dirty="0" err="1" smtClean="0">
                <a:latin typeface="AR CENA" pitchFamily="2" charset="0"/>
              </a:rPr>
              <a:t>Diez</a:t>
            </a:r>
            <a:r>
              <a:rPr lang="tr-TR" sz="3600" dirty="0" smtClean="0">
                <a:latin typeface="AR CENA" pitchFamily="2" charset="0"/>
              </a:rPr>
              <a:t>, toplumsal meseleleri yansıtmayı ve yorumlamayı amaçlayan figüratif tuvalleri çizdi..</a:t>
            </a:r>
          </a:p>
          <a:p>
            <a:pPr>
              <a:buFontTx/>
              <a:buChar char="-"/>
            </a:pP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683568" y="33265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4400" b="1" dirty="0" err="1">
                <a:latin typeface="AR CENA" pitchFamily="2" charset="0"/>
              </a:rPr>
              <a:t>Carlos</a:t>
            </a:r>
            <a:r>
              <a:rPr lang="tr-TR" sz="4400" b="1" dirty="0">
                <a:latin typeface="AR CENA" pitchFamily="2" charset="0"/>
              </a:rPr>
              <a:t> </a:t>
            </a:r>
            <a:r>
              <a:rPr lang="tr-TR" sz="4400" b="1" dirty="0" err="1">
                <a:latin typeface="AR CENA" pitchFamily="2" charset="0"/>
              </a:rPr>
              <a:t>Cruz</a:t>
            </a:r>
            <a:r>
              <a:rPr lang="tr-TR" sz="4400" b="1" dirty="0">
                <a:latin typeface="AR CENA" pitchFamily="2" charset="0"/>
              </a:rPr>
              <a:t> </a:t>
            </a:r>
            <a:r>
              <a:rPr lang="tr-TR" sz="4400" b="1" dirty="0" err="1">
                <a:latin typeface="AR CENA" pitchFamily="2" charset="0"/>
              </a:rPr>
              <a:t>Diez</a:t>
            </a:r>
            <a:endParaRPr lang="tr-TR" sz="4400" b="1" dirty="0">
              <a:latin typeface="AR CENA" pitchFamily="2" charset="0"/>
            </a:endParaRPr>
          </a:p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arlos cruz diez kimdir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06331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arlos cruz diez kimdir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176464" cy="4248472"/>
          </a:xfrm>
          <a:prstGeom prst="rect">
            <a:avLst/>
          </a:prstGeom>
          <a:noFill/>
        </p:spPr>
      </p:pic>
      <p:pic>
        <p:nvPicPr>
          <p:cNvPr id="24580" name="Picture 4" descr="carlos cruz diez kimdir ile ilgili gÃ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439248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arlos cruz diez kimdir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032448" cy="4464496"/>
          </a:xfrm>
          <a:prstGeom prst="rect">
            <a:avLst/>
          </a:prstGeom>
          <a:noFill/>
        </p:spPr>
      </p:pic>
      <p:pic>
        <p:nvPicPr>
          <p:cNvPr id="28678" name="Picture 6" descr="carlos cruz diez kimdir ile ilgili gÃ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76872"/>
            <a:ext cx="410445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395536" y="126876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AR CENA" pitchFamily="2" charset="0"/>
              </a:rPr>
              <a:t>1960'ların ortalarından beri, “Op Art” olarak adlandırılan kendine özgü, optik olarak canlı resimlerinden ötürü kutlanan tanınmış bir İngiliz sanatçıdır.</a:t>
            </a:r>
          </a:p>
        </p:txBody>
      </p:sp>
      <p:sp>
        <p:nvSpPr>
          <p:cNvPr id="8" name="7 Dikdörtgen"/>
          <p:cNvSpPr/>
          <p:nvPr/>
        </p:nvSpPr>
        <p:spPr>
          <a:xfrm>
            <a:off x="827584" y="332656"/>
            <a:ext cx="27093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tr-TR" sz="4400" b="1" dirty="0" err="1">
                <a:solidFill>
                  <a:prstClr val="white"/>
                </a:solidFill>
                <a:latin typeface="AR CENA" pitchFamily="2" charset="0"/>
              </a:rPr>
              <a:t>Bridget</a:t>
            </a:r>
            <a:r>
              <a:rPr lang="tr-TR" sz="4400" b="1" dirty="0">
                <a:solidFill>
                  <a:prstClr val="white"/>
                </a:solidFill>
                <a:latin typeface="AR CENA" pitchFamily="2" charset="0"/>
              </a:rPr>
              <a:t> </a:t>
            </a:r>
            <a:r>
              <a:rPr lang="tr-TR" sz="4400" b="1" dirty="0" err="1">
                <a:solidFill>
                  <a:prstClr val="white"/>
                </a:solidFill>
                <a:latin typeface="AR CENA" pitchFamily="2" charset="0"/>
              </a:rPr>
              <a:t>Riley</a:t>
            </a:r>
            <a:endParaRPr lang="tr-TR" sz="4400" b="1" dirty="0">
              <a:solidFill>
                <a:prstClr val="white"/>
              </a:solidFill>
              <a:latin typeface="AR CENA" pitchFamily="2" charset="0"/>
            </a:endParaRPr>
          </a:p>
        </p:txBody>
      </p:sp>
      <p:pic>
        <p:nvPicPr>
          <p:cNvPr id="27650" name="Picture 2" descr="bridget riley op art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3960440" cy="3960441"/>
          </a:xfrm>
          <a:prstGeom prst="rect">
            <a:avLst/>
          </a:prstGeom>
          <a:noFill/>
        </p:spPr>
      </p:pic>
      <p:pic>
        <p:nvPicPr>
          <p:cNvPr id="27652" name="Picture 4" descr="bridget riley op art ile ilgili gÃ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36912"/>
            <a:ext cx="4355976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ridget riley op art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295775" cy="4295775"/>
          </a:xfrm>
          <a:prstGeom prst="rect">
            <a:avLst/>
          </a:prstGeom>
          <a:noFill/>
        </p:spPr>
      </p:pic>
      <p:pic>
        <p:nvPicPr>
          <p:cNvPr id="26628" name="Picture 4" descr="bridget riley op art ile ilgili gÃ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48880"/>
            <a:ext cx="4307526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ridget riley op art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667750" cy="5668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219200"/>
          </a:xfrm>
        </p:spPr>
        <p:txBody>
          <a:bodyPr>
            <a:noAutofit/>
          </a:bodyPr>
          <a:lstStyle/>
          <a:p>
            <a:r>
              <a:rPr lang="tr-TR" sz="2300" b="1" dirty="0" smtClean="0">
                <a:solidFill>
                  <a:schemeClr val="tx1"/>
                </a:solidFill>
                <a:latin typeface="AR CENA"/>
                <a:cs typeface="Times New Roman" panose="02020603050405020304" pitchFamily="18" charset="0"/>
              </a:rPr>
              <a:t>Op sanatı, optik resim olarak da bilinen 1960'ların bir resim akımıdır. Renk, çizgi gibi öğeler göz yanılsamaları yaratmak için kullanılır. Eserler genelde soyut olup, pek çok durumda siyah-beyazdır. Lekecilik ve hareket resmine karşı gelişen Op-art, sanat yapıtını kurallarla bilimsel olarak düzenlemeye önem vermiştir. Rastlantıya dayanan içgüdüsel otomatik yazı resmi( içgüdüsel-nonfigüratif), bu anlayışın tam karşıtı olmaktadır. Op-art resimde üçüncü boyut etkisini verme eğiliminin soyut sanatta ortaya çıkan şeklidir. Bunun için geometrik biçimler ritmik biçimde düzenlenmiş ve bu biçimler üzerinde renkle model yapılmıştır. </a:t>
            </a:r>
            <a:br>
              <a:rPr lang="tr-TR" sz="2300" b="1" dirty="0" smtClean="0">
                <a:solidFill>
                  <a:schemeClr val="tx1"/>
                </a:solidFill>
                <a:latin typeface="AR CENA"/>
                <a:cs typeface="Times New Roman" panose="02020603050405020304" pitchFamily="18" charset="0"/>
              </a:rPr>
            </a:br>
            <a:r>
              <a:rPr lang="tr-TR" sz="2300" b="1" dirty="0" smtClean="0">
                <a:solidFill>
                  <a:schemeClr val="tx1"/>
                </a:solidFill>
                <a:latin typeface="AR CENA"/>
                <a:cs typeface="Times New Roman" panose="02020603050405020304" pitchFamily="18" charset="0"/>
              </a:rPr>
              <a:t>Op-art, yeni konstrüktivist, geometrik biçimleme yöntemleriyle akrabadır ve onların olanaklarından geniş olarak yararlanmıştır. Josef Albers ile Vasarely’nin temsil ettiği Op-art, optik aldatmalara dayanan çalışmalara sahiptir. Resim sanatına, aldatıcı bilimsel perspektif resmine itibar etmeyen yeni bir konstrüktivizm ve doğal olmayan yeni bir optik görüntü getirmiştir.</a:t>
            </a:r>
            <a:endParaRPr lang="tr-TR" sz="2300" b="1" dirty="0">
              <a:solidFill>
                <a:schemeClr val="tx1"/>
              </a:solidFill>
              <a:latin typeface="AR CEN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95536" y="1340768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latin typeface="AR CENA" pitchFamily="2" charset="0"/>
              </a:rPr>
              <a:t>Op Art, pozitif ve negatif formların birbiriyle farklı bir biçimlendirme metoduyla ilişkiye girip, tuval yüzeyinde hareket olgusunu ortaya çıkartan bir akımdır. </a:t>
            </a:r>
            <a:r>
              <a:rPr lang="tr-TR" sz="3200" dirty="0" err="1">
                <a:latin typeface="AR CENA" pitchFamily="2" charset="0"/>
              </a:rPr>
              <a:t>Vasarely</a:t>
            </a:r>
            <a:r>
              <a:rPr lang="tr-TR" sz="3200" dirty="0">
                <a:latin typeface="AR CENA" pitchFamily="2" charset="0"/>
              </a:rPr>
              <a:t>, izleyicileri daha ilk bakışta etkisi altına alan ve göz yanılsamalarıyla ilgi çeken bu akımın öncüsü olan bir dünya sanatçısı olarak değerlendiriliyor. </a:t>
            </a:r>
            <a:r>
              <a:rPr lang="tr-TR" sz="3200" dirty="0" err="1">
                <a:latin typeface="AR CENA" pitchFamily="2" charset="0"/>
              </a:rPr>
              <a:t>Vasarely’nin</a:t>
            </a:r>
            <a:r>
              <a:rPr lang="tr-TR" sz="3200" dirty="0">
                <a:latin typeface="AR CENA" pitchFamily="2" charset="0"/>
              </a:rPr>
              <a:t> deneysel çalışmaları, 20. yüzyıl sanatında Pop Art’tan Minimal Art’a uzanan bir çizgide ardıllarını etkileyen derin izler bırakmıştır.</a:t>
            </a:r>
          </a:p>
        </p:txBody>
      </p:sp>
      <p:sp>
        <p:nvSpPr>
          <p:cNvPr id="5" name="4 Dikdörtgen"/>
          <p:cNvSpPr/>
          <p:nvPr/>
        </p:nvSpPr>
        <p:spPr>
          <a:xfrm>
            <a:off x="539552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3600" b="1" dirty="0">
                <a:latin typeface="AR CENA" pitchFamily="2" charset="0"/>
              </a:rPr>
              <a:t>Victor </a:t>
            </a:r>
            <a:r>
              <a:rPr lang="tr-TR" sz="3600" b="1" dirty="0" err="1">
                <a:latin typeface="AR CENA" pitchFamily="2" charset="0"/>
              </a:rPr>
              <a:t>Vasarely</a:t>
            </a:r>
            <a:endParaRPr lang="tr-TR" sz="3600" b="1" dirty="0">
              <a:latin typeface="AR CENA" pitchFamily="2" charset="0"/>
            </a:endParaRPr>
          </a:p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19200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latin typeface="AR CENA" pitchFamily="2" charset="0"/>
              </a:rPr>
              <a:t>Çağdaş sanatın en önemli temsilcilerinden, Op Art akımının kurucusu Victor </a:t>
            </a:r>
            <a:r>
              <a:rPr lang="tr-TR" sz="3600" b="1" dirty="0" err="1" smtClean="0">
                <a:latin typeface="AR CENA" pitchFamily="2" charset="0"/>
              </a:rPr>
              <a:t>Vasarely'nin</a:t>
            </a:r>
            <a:r>
              <a:rPr lang="tr-TR" sz="3600" b="1" dirty="0" smtClean="0">
                <a:latin typeface="AR CENA" pitchFamily="2" charset="0"/>
              </a:rPr>
              <a:t> eserleri..</a:t>
            </a:r>
            <a:endParaRPr lang="tr-TR" sz="3600" dirty="0">
              <a:latin typeface="AR CENA" pitchFamily="2" charset="0"/>
            </a:endParaRPr>
          </a:p>
        </p:txBody>
      </p:sp>
      <p:pic>
        <p:nvPicPr>
          <p:cNvPr id="1026" name="Picture 2" descr="Victor Vasare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176464" cy="4752528"/>
          </a:xfrm>
          <a:prstGeom prst="rect">
            <a:avLst/>
          </a:prstGeom>
          <a:noFill/>
        </p:spPr>
      </p:pic>
      <p:pic>
        <p:nvPicPr>
          <p:cNvPr id="1028" name="Picture 4" descr="victor vasarely op art ile ilgili gÃ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628800"/>
            <a:ext cx="4415597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ictor vasarely op art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143875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op art victor vasarely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320480" cy="3816424"/>
          </a:xfrm>
          <a:prstGeom prst="rect">
            <a:avLst/>
          </a:prstGeom>
          <a:noFill/>
        </p:spPr>
      </p:pic>
      <p:pic>
        <p:nvPicPr>
          <p:cNvPr id="21508" name="Picture 4" descr="op art victor vasarely ile ilgili gÃ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6952"/>
            <a:ext cx="4355977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39552" y="141277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err="1">
                <a:latin typeface="AR CENA" pitchFamily="2" charset="0"/>
              </a:rPr>
              <a:t>Le</a:t>
            </a:r>
            <a:r>
              <a:rPr lang="tr-TR" sz="2800" dirty="0">
                <a:latin typeface="AR CENA" pitchFamily="2" charset="0"/>
              </a:rPr>
              <a:t> </a:t>
            </a:r>
            <a:r>
              <a:rPr lang="tr-TR" sz="2800" dirty="0" err="1">
                <a:latin typeface="AR CENA" pitchFamily="2" charset="0"/>
              </a:rPr>
              <a:t>Parc</a:t>
            </a:r>
            <a:r>
              <a:rPr lang="tr-TR" sz="2800" dirty="0">
                <a:latin typeface="AR CENA" pitchFamily="2" charset="0"/>
              </a:rPr>
              <a:t>’ </a:t>
            </a:r>
            <a:r>
              <a:rPr lang="tr-TR" sz="2800" dirty="0" err="1">
                <a:latin typeface="AR CENA" pitchFamily="2" charset="0"/>
              </a:rPr>
              <a:t>ın</a:t>
            </a:r>
            <a:r>
              <a:rPr lang="tr-TR" sz="2800" dirty="0">
                <a:latin typeface="AR CENA" pitchFamily="2" charset="0"/>
              </a:rPr>
              <a:t> yapıtlarında yüzeyler üzerinde üçüncü boyuta doğru taşan formlar yer alıyor. 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467544" y="476672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latin typeface="AR CENA" pitchFamily="2" charset="0"/>
              </a:rPr>
              <a:t>JULİO LE PARC</a:t>
            </a:r>
            <a:endParaRPr lang="tr-TR" sz="4400" b="1" dirty="0">
              <a:latin typeface="AR CENA" pitchFamily="2" charset="0"/>
            </a:endParaRPr>
          </a:p>
        </p:txBody>
      </p:sp>
      <p:pic>
        <p:nvPicPr>
          <p:cNvPr id="19458" name="Picture 2" descr="julio le parc kimdir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7668344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ulio le parc kimdir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104456" cy="4320480"/>
          </a:xfrm>
          <a:prstGeom prst="rect">
            <a:avLst/>
          </a:prstGeom>
          <a:noFill/>
        </p:spPr>
      </p:pic>
      <p:pic>
        <p:nvPicPr>
          <p:cNvPr id="18436" name="Picture 4" descr="Ä°lgili res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4179193" cy="447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julio le parc kimdir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6624736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ğıt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118</TotalTime>
  <Words>232</Words>
  <Application>Microsoft Office PowerPoint</Application>
  <PresentationFormat>Ekran Gösterisi (4:3)</PresentationFormat>
  <Paragraphs>17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AR CENA</vt:lpstr>
      <vt:lpstr>Constantia</vt:lpstr>
      <vt:lpstr>Times New Roman</vt:lpstr>
      <vt:lpstr>Wingdings 2</vt:lpstr>
      <vt:lpstr>Kağıt</vt:lpstr>
      <vt:lpstr>PowerPoint Sunusu</vt:lpstr>
      <vt:lpstr>Op sanatı, optik resim olarak da bilinen 1960'ların bir resim akımıdır. Renk, çizgi gibi öğeler göz yanılsamaları yaratmak için kullanılır. Eserler genelde soyut olup, pek çok durumda siyah-beyazdır. Lekecilik ve hareket resmine karşı gelişen Op-art, sanat yapıtını kurallarla bilimsel olarak düzenlemeye önem vermiştir. Rastlantıya dayanan içgüdüsel otomatik yazı resmi( içgüdüsel-nonfigüratif), bu anlayışın tam karşıtı olmaktadır. Op-art resimde üçüncü boyut etkisini verme eğiliminin soyut sanatta ortaya çıkan şeklidir. Bunun için geometrik biçimler ritmik biçimde düzenlenmiş ve bu biçimler üzerinde renkle model yapılmıştır.  Op-art, yeni konstrüktivist, geometrik biçimleme yöntemleriyle akrabadır ve onların olanaklarından geniş olarak yararlanmıştır. Josef Albers ile Vasarely’nin temsil ettiği Op-art, optik aldatmalara dayanan çalışmalara sahiptir. Resim sanatına, aldatıcı bilimsel perspektif resmine itibar etmeyen yeni bir konstrüktivizm ve doğal olmayan yeni bir optik görüntü getirmiştir.</vt:lpstr>
      <vt:lpstr>PowerPoint Sunusu</vt:lpstr>
      <vt:lpstr>Çağdaş sanatın en önemli temsilcilerinden, Op Art akımının kurucusu Victor Vasarely'nin eserleri..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DERS:ÇAĞDAŞ SANAT</dc:title>
  <dc:creator>USER</dc:creator>
  <cp:lastModifiedBy>sinemm</cp:lastModifiedBy>
  <cp:revision>13</cp:revision>
  <dcterms:created xsi:type="dcterms:W3CDTF">2018-03-20T12:57:36Z</dcterms:created>
  <dcterms:modified xsi:type="dcterms:W3CDTF">2018-06-12T12:13:30Z</dcterms:modified>
</cp:coreProperties>
</file>