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0"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EDF50016-0244-1143-8020-3FA7A0650772}"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642108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DF50016-0244-1143-8020-3FA7A0650772}"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2821262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DF50016-0244-1143-8020-3FA7A0650772}"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3606952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DF50016-0244-1143-8020-3FA7A0650772}"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2392496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EDF50016-0244-1143-8020-3FA7A0650772}"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1342363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EDF50016-0244-1143-8020-3FA7A0650772}"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2486786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EDF50016-0244-1143-8020-3FA7A0650772}" type="datetimeFigureOut">
              <a:rPr lang="en-US" smtClean="0"/>
              <a:t>2/12/2018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2968672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EDF50016-0244-1143-8020-3FA7A0650772}" type="datetimeFigureOut">
              <a:rPr lang="en-US" smtClean="0"/>
              <a:t>2/12/2018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3112883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50016-0244-1143-8020-3FA7A0650772}" type="datetimeFigureOut">
              <a:rPr lang="en-US" smtClean="0"/>
              <a:t>2/12/2018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2412398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DF50016-0244-1143-8020-3FA7A0650772}"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3047558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DF50016-0244-1143-8020-3FA7A0650772}"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5C92D-4D04-8B46-BCF6-AA3E21FBD60A}" type="slidenum">
              <a:rPr lang="en-US" smtClean="0"/>
              <a:t>‹#›</a:t>
            </a:fld>
            <a:endParaRPr lang="en-US"/>
          </a:p>
        </p:txBody>
      </p:sp>
    </p:spTree>
    <p:extLst>
      <p:ext uri="{BB962C8B-B14F-4D97-AF65-F5344CB8AC3E}">
        <p14:creationId xmlns:p14="http://schemas.microsoft.com/office/powerpoint/2010/main" val="2794949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50016-0244-1143-8020-3FA7A0650772}" type="datetimeFigureOut">
              <a:rPr lang="en-US" smtClean="0"/>
              <a:t>2/12/2018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C92D-4D04-8B46-BCF6-AA3E21FBD60A}" type="slidenum">
              <a:rPr lang="en-US" smtClean="0"/>
              <a:t>‹#›</a:t>
            </a:fld>
            <a:endParaRPr lang="en-US"/>
          </a:p>
        </p:txBody>
      </p:sp>
    </p:spTree>
    <p:extLst>
      <p:ext uri="{BB962C8B-B14F-4D97-AF65-F5344CB8AC3E}">
        <p14:creationId xmlns:p14="http://schemas.microsoft.com/office/powerpoint/2010/main" val="2658956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smtClean="0">
                <a:solidFill>
                  <a:srgbClr val="FF0000"/>
                </a:solidFill>
              </a:rPr>
              <a:t>Türk</a:t>
            </a:r>
            <a:r>
              <a:rPr lang="en-US" b="1" dirty="0" smtClean="0">
                <a:solidFill>
                  <a:srgbClr val="FF0000"/>
                </a:solidFill>
              </a:rPr>
              <a:t> </a:t>
            </a:r>
            <a:r>
              <a:rPr lang="en-US" b="1" dirty="0" err="1" smtClean="0">
                <a:solidFill>
                  <a:srgbClr val="FF0000"/>
                </a:solidFill>
              </a:rPr>
              <a:t>Dünyasında</a:t>
            </a:r>
            <a:r>
              <a:rPr lang="en-US" b="1" dirty="0" smtClean="0">
                <a:solidFill>
                  <a:srgbClr val="FF0000"/>
                </a:solidFill>
              </a:rPr>
              <a:t> </a:t>
            </a:r>
            <a:r>
              <a:rPr lang="en-US" b="1" dirty="0" err="1" smtClean="0">
                <a:solidFill>
                  <a:srgbClr val="FF0000"/>
                </a:solidFill>
              </a:rPr>
              <a:t>Dini</a:t>
            </a:r>
            <a:r>
              <a:rPr lang="en-US" b="1" dirty="0" smtClean="0">
                <a:solidFill>
                  <a:srgbClr val="FF0000"/>
                </a:solidFill>
              </a:rPr>
              <a:t> </a:t>
            </a:r>
            <a:r>
              <a:rPr lang="en-US" b="1" dirty="0" err="1" smtClean="0">
                <a:solidFill>
                  <a:srgbClr val="FF0000"/>
                </a:solidFill>
              </a:rPr>
              <a:t>Yapılanma</a:t>
            </a:r>
            <a:endParaRPr lang="en-US" b="1" dirty="0">
              <a:solidFill>
                <a:srgbClr val="FF000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2077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43920"/>
          </a:xfrm>
        </p:spPr>
        <p:txBody>
          <a:bodyPr>
            <a:normAutofit fontScale="90000"/>
          </a:bodyPr>
          <a:lstStyle/>
          <a:p>
            <a:r>
              <a:rPr lang="en-US" b="1" dirty="0" err="1" smtClean="0">
                <a:solidFill>
                  <a:srgbClr val="FF0000"/>
                </a:solidFill>
              </a:rPr>
              <a:t>Çarlık</a:t>
            </a:r>
            <a:r>
              <a:rPr lang="en-US" b="1" dirty="0" smtClean="0">
                <a:solidFill>
                  <a:srgbClr val="FF0000"/>
                </a:solidFill>
              </a:rPr>
              <a:t> </a:t>
            </a:r>
            <a:r>
              <a:rPr lang="en-US" b="1" dirty="0" err="1" smtClean="0">
                <a:solidFill>
                  <a:srgbClr val="FF0000"/>
                </a:solidFill>
              </a:rPr>
              <a:t>Rusya</a:t>
            </a:r>
            <a:r>
              <a:rPr lang="en-US" b="1" dirty="0" smtClean="0">
                <a:solidFill>
                  <a:srgbClr val="FF0000"/>
                </a:solidFill>
              </a:rPr>
              <a:t> </a:t>
            </a:r>
            <a:r>
              <a:rPr lang="en-US" b="1" dirty="0" err="1" smtClean="0">
                <a:solidFill>
                  <a:srgbClr val="FF0000"/>
                </a:solidFill>
              </a:rPr>
              <a:t>Dönemi</a:t>
            </a:r>
            <a:r>
              <a:rPr lang="en-US" b="1" dirty="0" smtClean="0">
                <a:solidFill>
                  <a:srgbClr val="FF0000"/>
                </a:solidFill>
              </a:rPr>
              <a:t> </a:t>
            </a:r>
            <a:r>
              <a:rPr lang="en-US" b="1" dirty="0" err="1" smtClean="0">
                <a:solidFill>
                  <a:srgbClr val="FF0000"/>
                </a:solidFill>
              </a:rPr>
              <a:t>Dini</a:t>
            </a:r>
            <a:r>
              <a:rPr lang="en-US" b="1" dirty="0" smtClean="0">
                <a:solidFill>
                  <a:srgbClr val="FF0000"/>
                </a:solidFill>
              </a:rPr>
              <a:t> </a:t>
            </a:r>
            <a:r>
              <a:rPr lang="en-US" b="1" dirty="0" err="1" smtClean="0">
                <a:solidFill>
                  <a:srgbClr val="FF0000"/>
                </a:solidFill>
              </a:rPr>
              <a:t>İdareler</a:t>
            </a:r>
            <a:endParaRPr lang="en-US" b="1" dirty="0">
              <a:solidFill>
                <a:srgbClr val="FF0000"/>
              </a:solidFill>
            </a:endParaRPr>
          </a:p>
        </p:txBody>
      </p:sp>
      <p:sp>
        <p:nvSpPr>
          <p:cNvPr id="3" name="Content Placeholder 2"/>
          <p:cNvSpPr>
            <a:spLocks noGrp="1"/>
          </p:cNvSpPr>
          <p:nvPr>
            <p:ph idx="1"/>
          </p:nvPr>
        </p:nvSpPr>
        <p:spPr>
          <a:xfrm>
            <a:off x="260813" y="1145364"/>
            <a:ext cx="8516066" cy="5477326"/>
          </a:xfrm>
        </p:spPr>
        <p:txBody>
          <a:bodyPr>
            <a:normAutofit fontScale="85000" lnSpcReduction="20000"/>
          </a:bodyPr>
          <a:lstStyle/>
          <a:p>
            <a:r>
              <a:rPr lang="tr-TR" dirty="0"/>
              <a:t>Ruslar 1788’de </a:t>
            </a:r>
            <a:r>
              <a:rPr lang="tr-TR" dirty="0" err="1"/>
              <a:t>Orenburg’ta</a:t>
            </a:r>
            <a:r>
              <a:rPr lang="tr-TR" dirty="0"/>
              <a:t> kurulmasına izin verilen dinî idareye Rusça </a:t>
            </a:r>
            <a:r>
              <a:rPr lang="tr-TR" i="1" dirty="0" err="1"/>
              <a:t>Duhovnoye</a:t>
            </a:r>
            <a:r>
              <a:rPr lang="tr-TR" i="1" dirty="0"/>
              <a:t> </a:t>
            </a:r>
            <a:r>
              <a:rPr lang="tr-TR" i="1" dirty="0" err="1"/>
              <a:t>Sobraniye</a:t>
            </a:r>
            <a:r>
              <a:rPr lang="tr-TR" dirty="0"/>
              <a:t> adını vermişler, </a:t>
            </a:r>
            <a:r>
              <a:rPr lang="tr-TR" dirty="0" err="1"/>
              <a:t>müslümanlar</a:t>
            </a:r>
            <a:r>
              <a:rPr lang="tr-TR" dirty="0"/>
              <a:t> onu, her ne kadar kendi aralarında Orenburg Müftülüğü, </a:t>
            </a:r>
            <a:r>
              <a:rPr lang="tr-TR" dirty="0" err="1"/>
              <a:t>Ufa</a:t>
            </a:r>
            <a:r>
              <a:rPr lang="tr-TR" dirty="0"/>
              <a:t> Müftülüğü, Mahkeme-i </a:t>
            </a:r>
            <a:r>
              <a:rPr lang="tr-TR" dirty="0" err="1"/>
              <a:t>Şer'iye</a:t>
            </a:r>
            <a:r>
              <a:rPr lang="tr-TR" dirty="0"/>
              <a:t> ve Dinî İdare gibi adlarla zikretmişlerse de resmi yazışmalarında </a:t>
            </a:r>
            <a:r>
              <a:rPr lang="tr-TR" i="1" dirty="0"/>
              <a:t>Ruhanî Meclis</a:t>
            </a:r>
            <a:r>
              <a:rPr lang="tr-TR" dirty="0"/>
              <a:t> veya </a:t>
            </a:r>
            <a:r>
              <a:rPr lang="tr-TR" i="1" dirty="0"/>
              <a:t>Ruhanî İdare</a:t>
            </a:r>
            <a:r>
              <a:rPr lang="tr-TR" dirty="0"/>
              <a:t> olarak tercüme edip kullanmışlardır.</a:t>
            </a:r>
            <a:r>
              <a:rPr lang="en-US" dirty="0" smtClean="0">
                <a:effectLst/>
              </a:rPr>
              <a:t> </a:t>
            </a:r>
          </a:p>
          <a:p>
            <a:endParaRPr lang="de-DE" dirty="0" smtClean="0"/>
          </a:p>
          <a:p>
            <a:r>
              <a:rPr lang="de-DE" dirty="0" smtClean="0"/>
              <a:t>1788</a:t>
            </a:r>
            <a:r>
              <a:rPr lang="de-DE" dirty="0"/>
              <a:t>'de </a:t>
            </a:r>
            <a:r>
              <a:rPr lang="de-DE" dirty="0" err="1" smtClean="0"/>
              <a:t>İç</a:t>
            </a:r>
            <a:r>
              <a:rPr lang="de-DE" dirty="0" smtClean="0"/>
              <a:t> </a:t>
            </a:r>
            <a:r>
              <a:rPr lang="de-DE" dirty="0" err="1"/>
              <a:t>Rusya</a:t>
            </a:r>
            <a:r>
              <a:rPr lang="de-DE" dirty="0"/>
              <a:t> </a:t>
            </a:r>
            <a:r>
              <a:rPr lang="de-DE" dirty="0" err="1" smtClean="0"/>
              <a:t>Müslümanları</a:t>
            </a:r>
            <a:r>
              <a:rPr lang="de-DE" dirty="0" smtClean="0"/>
              <a:t> </a:t>
            </a:r>
            <a:r>
              <a:rPr lang="de-DE" dirty="0" err="1"/>
              <a:t>için</a:t>
            </a:r>
            <a:r>
              <a:rPr lang="de-DE" dirty="0"/>
              <a:t> </a:t>
            </a:r>
            <a:r>
              <a:rPr lang="de-DE" dirty="0" err="1"/>
              <a:t>Ufa'da</a:t>
            </a:r>
            <a:r>
              <a:rPr lang="de-DE" dirty="0"/>
              <a:t>, </a:t>
            </a:r>
            <a:endParaRPr lang="de-DE" dirty="0" smtClean="0"/>
          </a:p>
          <a:p>
            <a:endParaRPr lang="de-DE" dirty="0" smtClean="0"/>
          </a:p>
          <a:p>
            <a:r>
              <a:rPr lang="de-DE" dirty="0" err="1" smtClean="0"/>
              <a:t>ikincisi</a:t>
            </a:r>
            <a:r>
              <a:rPr lang="de-DE" dirty="0" smtClean="0"/>
              <a:t> </a:t>
            </a:r>
            <a:r>
              <a:rPr lang="de-DE" dirty="0"/>
              <a:t>1831'de </a:t>
            </a:r>
            <a:r>
              <a:rPr lang="de-DE" dirty="0" err="1" smtClean="0"/>
              <a:t>Kırım</a:t>
            </a:r>
            <a:r>
              <a:rPr lang="de-DE" dirty="0" smtClean="0"/>
              <a:t> </a:t>
            </a:r>
            <a:r>
              <a:rPr lang="de-DE" dirty="0" err="1" smtClean="0"/>
              <a:t>Müslümanları</a:t>
            </a:r>
            <a:r>
              <a:rPr lang="de-DE" dirty="0" smtClean="0"/>
              <a:t> </a:t>
            </a:r>
            <a:r>
              <a:rPr lang="de-DE" dirty="0" err="1"/>
              <a:t>için</a:t>
            </a:r>
            <a:r>
              <a:rPr lang="de-DE" dirty="0"/>
              <a:t> </a:t>
            </a:r>
            <a:r>
              <a:rPr lang="de-DE" dirty="0" err="1"/>
              <a:t>Akmescid'de</a:t>
            </a:r>
            <a:r>
              <a:rPr lang="de-DE" dirty="0"/>
              <a:t>, </a:t>
            </a:r>
            <a:endParaRPr lang="de-DE" dirty="0" smtClean="0"/>
          </a:p>
          <a:p>
            <a:endParaRPr lang="de-DE" dirty="0" smtClean="0"/>
          </a:p>
          <a:p>
            <a:r>
              <a:rPr lang="de-DE" dirty="0" err="1" smtClean="0"/>
              <a:t>üçüncüsü</a:t>
            </a:r>
            <a:r>
              <a:rPr lang="de-DE" dirty="0" smtClean="0"/>
              <a:t> </a:t>
            </a:r>
            <a:r>
              <a:rPr lang="de-DE" dirty="0"/>
              <a:t>1872'de </a:t>
            </a:r>
            <a:r>
              <a:rPr lang="de-DE" dirty="0" err="1"/>
              <a:t>Kafkasya</a:t>
            </a:r>
            <a:r>
              <a:rPr lang="de-DE" dirty="0"/>
              <a:t> </a:t>
            </a:r>
            <a:r>
              <a:rPr lang="de-DE" dirty="0" err="1" smtClean="0"/>
              <a:t>Müslümanları</a:t>
            </a:r>
            <a:r>
              <a:rPr lang="de-DE" dirty="0" smtClean="0"/>
              <a:t> </a:t>
            </a:r>
            <a:r>
              <a:rPr lang="de-DE" dirty="0" err="1"/>
              <a:t>için</a:t>
            </a:r>
            <a:r>
              <a:rPr lang="de-DE" dirty="0"/>
              <a:t> </a:t>
            </a:r>
            <a:r>
              <a:rPr lang="de-DE" dirty="0" err="1"/>
              <a:t>Tiflis'te</a:t>
            </a:r>
            <a:r>
              <a:rPr lang="de-DE" dirty="0"/>
              <a:t>,  </a:t>
            </a:r>
            <a:r>
              <a:rPr lang="de-DE" dirty="0" err="1"/>
              <a:t>kuruldu</a:t>
            </a:r>
            <a:r>
              <a:rPr lang="de-DE" dirty="0"/>
              <a:t>. </a:t>
            </a:r>
            <a:endParaRPr lang="en-US" dirty="0"/>
          </a:p>
        </p:txBody>
      </p:sp>
    </p:spTree>
    <p:extLst>
      <p:ext uri="{BB962C8B-B14F-4D97-AF65-F5344CB8AC3E}">
        <p14:creationId xmlns:p14="http://schemas.microsoft.com/office/powerpoint/2010/main" val="1904874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15" y="274638"/>
            <a:ext cx="8856257" cy="700621"/>
          </a:xfrm>
        </p:spPr>
        <p:txBody>
          <a:bodyPr>
            <a:noAutofit/>
          </a:bodyPr>
          <a:lstStyle/>
          <a:p>
            <a:r>
              <a:rPr lang="en-US" sz="3200" b="1" dirty="0" err="1" smtClean="0">
                <a:solidFill>
                  <a:srgbClr val="FF0000"/>
                </a:solidFill>
              </a:rPr>
              <a:t>Sovyet</a:t>
            </a:r>
            <a:r>
              <a:rPr lang="en-US" sz="3200" b="1" dirty="0" smtClean="0">
                <a:solidFill>
                  <a:srgbClr val="FF0000"/>
                </a:solidFill>
              </a:rPr>
              <a:t> </a:t>
            </a:r>
            <a:r>
              <a:rPr lang="en-US" sz="3200" b="1" dirty="0" err="1" smtClean="0">
                <a:solidFill>
                  <a:srgbClr val="FF0000"/>
                </a:solidFill>
              </a:rPr>
              <a:t>Dönemi</a:t>
            </a:r>
            <a:r>
              <a:rPr lang="en-US" sz="3200" b="1" dirty="0">
                <a:solidFill>
                  <a:srgbClr val="FF0000"/>
                </a:solidFill>
              </a:rPr>
              <a:t> </a:t>
            </a:r>
            <a:r>
              <a:rPr lang="en-US" sz="3200" b="1" dirty="0" err="1" smtClean="0">
                <a:solidFill>
                  <a:srgbClr val="FF0000"/>
                </a:solidFill>
              </a:rPr>
              <a:t>Türkistan</a:t>
            </a:r>
            <a:r>
              <a:rPr lang="en-US" sz="3200" b="1" dirty="0" smtClean="0">
                <a:solidFill>
                  <a:srgbClr val="FF0000"/>
                </a:solidFill>
              </a:rPr>
              <a:t> </a:t>
            </a:r>
            <a:r>
              <a:rPr lang="en-US" sz="3200" b="1" dirty="0" err="1" smtClean="0">
                <a:solidFill>
                  <a:srgbClr val="FF0000"/>
                </a:solidFill>
              </a:rPr>
              <a:t>Dini</a:t>
            </a:r>
            <a:r>
              <a:rPr lang="en-US" sz="3200" b="1" dirty="0" smtClean="0">
                <a:solidFill>
                  <a:srgbClr val="FF0000"/>
                </a:solidFill>
              </a:rPr>
              <a:t> </a:t>
            </a:r>
            <a:r>
              <a:rPr lang="en-US" sz="3200" b="1" dirty="0" err="1" smtClean="0">
                <a:solidFill>
                  <a:srgbClr val="FF0000"/>
                </a:solidFill>
              </a:rPr>
              <a:t>İdaresi</a:t>
            </a:r>
            <a:r>
              <a:rPr lang="en-US" sz="3200" b="1" dirty="0" smtClean="0">
                <a:solidFill>
                  <a:srgbClr val="FF0000"/>
                </a:solidFill>
              </a:rPr>
              <a:t> 1923-1918</a:t>
            </a:r>
            <a:endParaRPr lang="en-US" sz="3200" b="1" dirty="0">
              <a:solidFill>
                <a:srgbClr val="FF0000"/>
              </a:solidFill>
            </a:endParaRPr>
          </a:p>
        </p:txBody>
      </p:sp>
      <p:sp>
        <p:nvSpPr>
          <p:cNvPr id="3" name="Content Placeholder 2"/>
          <p:cNvSpPr>
            <a:spLocks noGrp="1"/>
          </p:cNvSpPr>
          <p:nvPr>
            <p:ph idx="1"/>
          </p:nvPr>
        </p:nvSpPr>
        <p:spPr>
          <a:xfrm>
            <a:off x="147415" y="1100002"/>
            <a:ext cx="8856257" cy="5579389"/>
          </a:xfrm>
        </p:spPr>
        <p:txBody>
          <a:bodyPr>
            <a:normAutofit fontScale="70000" lnSpcReduction="20000"/>
          </a:bodyPr>
          <a:lstStyle/>
          <a:p>
            <a:r>
              <a:rPr lang="tr-TR" dirty="0" smtClean="0"/>
              <a:t>Çarlık döneminden kalma üç dini idareye ilaveten</a:t>
            </a:r>
            <a:r>
              <a:rPr lang="tr-TR" dirty="0"/>
              <a:t> </a:t>
            </a:r>
            <a:r>
              <a:rPr lang="tr-TR" dirty="0" smtClean="0"/>
              <a:t>14 </a:t>
            </a:r>
            <a:r>
              <a:rPr lang="tr-TR" dirty="0"/>
              <a:t>Şubat 1923 tarihli Türkistan </a:t>
            </a:r>
            <a:r>
              <a:rPr lang="tr-TR" dirty="0" err="1"/>
              <a:t>MİK'nin</a:t>
            </a:r>
            <a:r>
              <a:rPr lang="tr-TR" dirty="0"/>
              <a:t> kararıyla </a:t>
            </a:r>
            <a:r>
              <a:rPr lang="tr-TR" b="1" dirty="0"/>
              <a:t>Mahkeme-i </a:t>
            </a:r>
            <a:r>
              <a:rPr lang="tr-TR" b="1" dirty="0" err="1"/>
              <a:t>Şer'iye</a:t>
            </a:r>
            <a:r>
              <a:rPr lang="tr-TR" i="1" dirty="0"/>
              <a:t> </a:t>
            </a:r>
            <a:r>
              <a:rPr lang="tr-TR" dirty="0"/>
              <a:t>adıyla yeni bir dinî kurum tesis edildi.</a:t>
            </a:r>
            <a:r>
              <a:rPr lang="en-US" dirty="0" smtClean="0">
                <a:effectLst/>
              </a:rPr>
              <a:t> </a:t>
            </a:r>
          </a:p>
          <a:p>
            <a:pPr hangingPunct="0"/>
            <a:r>
              <a:rPr lang="tr-TR" dirty="0"/>
              <a:t>Mahkeme-i </a:t>
            </a:r>
            <a:r>
              <a:rPr lang="tr-TR" dirty="0" err="1"/>
              <a:t>Şer’iye’nin</a:t>
            </a:r>
            <a:r>
              <a:rPr lang="tr-TR" dirty="0"/>
              <a:t> kuruluşu ile ilgili resmi karardan bazı alıntılar yapılmıştır. Burada yer alan ifadelere göre </a:t>
            </a:r>
            <a:r>
              <a:rPr lang="tr-TR" i="1" dirty="0"/>
              <a:t>Mahkeme-i </a:t>
            </a:r>
            <a:r>
              <a:rPr lang="tr-TR" i="1" dirty="0" err="1"/>
              <a:t>Şer'iye</a:t>
            </a:r>
            <a:r>
              <a:rPr lang="tr-TR" i="1" dirty="0"/>
              <a:t> </a:t>
            </a:r>
            <a:r>
              <a:rPr lang="tr-TR" i="1" dirty="0" err="1"/>
              <a:t>Nizamı</a:t>
            </a:r>
            <a:r>
              <a:rPr lang="tr-TR" dirty="0" err="1"/>
              <a:t>'nda</a:t>
            </a:r>
            <a:r>
              <a:rPr lang="tr-TR" dirty="0"/>
              <a:t> kuruluş amacı şöyle belirtilmiştir:</a:t>
            </a:r>
            <a:endParaRPr lang="en-US" dirty="0"/>
          </a:p>
          <a:p>
            <a:r>
              <a:rPr lang="tr-TR" i="1" dirty="0"/>
              <a:t>"Halk arasında terakki, kültür ve insanlık düşüncelerini yaymak, hükümet ile halkı birbirine bağlamaya çalışmak, dini ıslah etmek, </a:t>
            </a:r>
            <a:r>
              <a:rPr lang="tr-TR" i="1" dirty="0" err="1"/>
              <a:t>İslamdaki</a:t>
            </a:r>
            <a:r>
              <a:rPr lang="tr-TR" i="1" dirty="0"/>
              <a:t> çeşitli gereksiz akımlarla mücadele etmek, halk tarafından sorulan dinî meselelere açıklık getirerek halka yönelik dinî </a:t>
            </a:r>
            <a:r>
              <a:rPr lang="tr-TR" i="1" dirty="0" err="1"/>
              <a:t>teşvikat</a:t>
            </a:r>
            <a:r>
              <a:rPr lang="tr-TR" i="1" dirty="0"/>
              <a:t> yapmak ve halklar arasında "</a:t>
            </a:r>
            <a:r>
              <a:rPr lang="tr-TR" i="1" dirty="0" err="1"/>
              <a:t>İnkılabçı</a:t>
            </a:r>
            <a:r>
              <a:rPr lang="tr-TR" i="1" dirty="0"/>
              <a:t> dinî ve fennî fikirler" yaygınlaştırmak."</a:t>
            </a:r>
            <a:r>
              <a:rPr lang="tr-TR" dirty="0"/>
              <a:t> </a:t>
            </a:r>
            <a:endParaRPr lang="tr-TR" dirty="0" smtClean="0"/>
          </a:p>
          <a:p>
            <a:endParaRPr lang="tr-TR" dirty="0" smtClean="0"/>
          </a:p>
          <a:p>
            <a:r>
              <a:rPr lang="tr-TR" dirty="0" smtClean="0"/>
              <a:t>Kanunda</a:t>
            </a:r>
            <a:r>
              <a:rPr lang="tr-TR" dirty="0"/>
              <a:t>, </a:t>
            </a:r>
            <a:r>
              <a:rPr lang="tr-TR" dirty="0" err="1" smtClean="0"/>
              <a:t>Dîniye</a:t>
            </a:r>
            <a:r>
              <a:rPr lang="tr-TR" dirty="0" smtClean="0"/>
              <a:t> </a:t>
            </a:r>
            <a:r>
              <a:rPr lang="tr-TR" dirty="0" err="1"/>
              <a:t>Nezâreti'nin</a:t>
            </a:r>
            <a:r>
              <a:rPr lang="tr-TR" dirty="0"/>
              <a:t> başlıca </a:t>
            </a:r>
            <a:r>
              <a:rPr lang="tr-TR" dirty="0" smtClean="0"/>
              <a:t>görevleri </a:t>
            </a:r>
          </a:p>
          <a:p>
            <a:r>
              <a:rPr lang="tr-TR" dirty="0" smtClean="0"/>
              <a:t>1</a:t>
            </a:r>
            <a:r>
              <a:rPr lang="tr-TR" dirty="0"/>
              <a:t>. </a:t>
            </a:r>
            <a:r>
              <a:rPr lang="tr-TR" i="1" dirty="0"/>
              <a:t>dinî işler</a:t>
            </a:r>
            <a:r>
              <a:rPr lang="tr-TR" dirty="0"/>
              <a:t> (din görevlilerinin ve </a:t>
            </a:r>
            <a:r>
              <a:rPr lang="tr-TR" dirty="0" err="1"/>
              <a:t>mabedlerin</a:t>
            </a:r>
            <a:r>
              <a:rPr lang="tr-TR" dirty="0"/>
              <a:t> </a:t>
            </a:r>
            <a:r>
              <a:rPr lang="tr-TR" dirty="0" smtClean="0"/>
              <a:t>yönetimi</a:t>
            </a:r>
            <a:r>
              <a:rPr lang="tr-TR" dirty="0"/>
              <a:t>),</a:t>
            </a:r>
            <a:r>
              <a:rPr lang="tr-TR" i="1" dirty="0"/>
              <a:t> </a:t>
            </a:r>
            <a:endParaRPr lang="tr-TR" i="1" dirty="0" smtClean="0"/>
          </a:p>
          <a:p>
            <a:r>
              <a:rPr lang="tr-TR" dirty="0" smtClean="0"/>
              <a:t>2</a:t>
            </a:r>
            <a:r>
              <a:rPr lang="tr-TR" dirty="0"/>
              <a:t>. </a:t>
            </a:r>
            <a:r>
              <a:rPr lang="tr-TR" i="1" dirty="0"/>
              <a:t>medenî işler</a:t>
            </a:r>
            <a:r>
              <a:rPr lang="tr-TR" dirty="0"/>
              <a:t> (doğum, nikah, ölüm, miras gibi meselelerin çözümü) ve </a:t>
            </a:r>
            <a:endParaRPr lang="tr-TR" dirty="0" smtClean="0"/>
          </a:p>
          <a:p>
            <a:r>
              <a:rPr lang="tr-TR" dirty="0" smtClean="0"/>
              <a:t>3</a:t>
            </a:r>
            <a:r>
              <a:rPr lang="tr-TR" dirty="0"/>
              <a:t>. </a:t>
            </a:r>
            <a:r>
              <a:rPr lang="tr-TR" i="1" dirty="0"/>
              <a:t>eğitim işleri</a:t>
            </a:r>
            <a:r>
              <a:rPr lang="tr-TR" dirty="0"/>
              <a:t> (dinî mektep ve medreselerin yönetimi) olarak vermektedir. </a:t>
            </a:r>
            <a:endParaRPr lang="en-US" dirty="0"/>
          </a:p>
        </p:txBody>
      </p:sp>
    </p:spTree>
    <p:extLst>
      <p:ext uri="{BB962C8B-B14F-4D97-AF65-F5344CB8AC3E}">
        <p14:creationId xmlns:p14="http://schemas.microsoft.com/office/powerpoint/2010/main" val="1997606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831" y="102062"/>
            <a:ext cx="8584105" cy="839177"/>
          </a:xfrm>
        </p:spPr>
        <p:txBody>
          <a:bodyPr>
            <a:normAutofit/>
          </a:bodyPr>
          <a:lstStyle/>
          <a:p>
            <a:r>
              <a:rPr lang="en-US" b="1" dirty="0" smtClean="0">
                <a:solidFill>
                  <a:srgbClr val="FF0000"/>
                </a:solidFill>
              </a:rPr>
              <a:t>II. </a:t>
            </a:r>
            <a:r>
              <a:rPr lang="en-US" b="1" dirty="0" err="1" smtClean="0">
                <a:solidFill>
                  <a:srgbClr val="FF0000"/>
                </a:solidFill>
              </a:rPr>
              <a:t>Dünya</a:t>
            </a:r>
            <a:r>
              <a:rPr lang="en-US" b="1" dirty="0" smtClean="0">
                <a:solidFill>
                  <a:srgbClr val="FF0000"/>
                </a:solidFill>
              </a:rPr>
              <a:t> </a:t>
            </a:r>
            <a:r>
              <a:rPr lang="en-US" b="1" dirty="0" err="1" smtClean="0">
                <a:solidFill>
                  <a:srgbClr val="FF0000"/>
                </a:solidFill>
              </a:rPr>
              <a:t>Savaşı</a:t>
            </a:r>
            <a:r>
              <a:rPr lang="en-US" b="1" dirty="0" smtClean="0">
                <a:solidFill>
                  <a:srgbClr val="FF0000"/>
                </a:solidFill>
              </a:rPr>
              <a:t> </a:t>
            </a:r>
            <a:r>
              <a:rPr lang="en-US" b="1" dirty="0" err="1" smtClean="0">
                <a:solidFill>
                  <a:srgbClr val="FF0000"/>
                </a:solidFill>
              </a:rPr>
              <a:t>ve</a:t>
            </a:r>
            <a:r>
              <a:rPr lang="en-US" b="1" dirty="0" smtClean="0">
                <a:solidFill>
                  <a:srgbClr val="FF0000"/>
                </a:solidFill>
              </a:rPr>
              <a:t> </a:t>
            </a:r>
            <a:r>
              <a:rPr lang="en-US" b="1" dirty="0" err="1" smtClean="0">
                <a:solidFill>
                  <a:srgbClr val="FF0000"/>
                </a:solidFill>
              </a:rPr>
              <a:t>Sonrası</a:t>
            </a:r>
            <a:endParaRPr lang="en-US" b="1" dirty="0">
              <a:solidFill>
                <a:srgbClr val="FF0000"/>
              </a:solidFill>
            </a:endParaRPr>
          </a:p>
        </p:txBody>
      </p:sp>
      <p:sp>
        <p:nvSpPr>
          <p:cNvPr id="3" name="Content Placeholder 2"/>
          <p:cNvSpPr>
            <a:spLocks noGrp="1"/>
          </p:cNvSpPr>
          <p:nvPr>
            <p:ph idx="1"/>
          </p:nvPr>
        </p:nvSpPr>
        <p:spPr>
          <a:xfrm>
            <a:off x="158755" y="941239"/>
            <a:ext cx="8844917" cy="5715471"/>
          </a:xfrm>
        </p:spPr>
        <p:txBody>
          <a:bodyPr>
            <a:normAutofit fontScale="47500" lnSpcReduction="20000"/>
          </a:bodyPr>
          <a:lstStyle/>
          <a:p>
            <a:r>
              <a:rPr lang="tr-TR" dirty="0"/>
              <a:t>1943 </a:t>
            </a:r>
            <a:r>
              <a:rPr lang="tr-TR" dirty="0" smtClean="0"/>
              <a:t>yılında </a:t>
            </a:r>
            <a:r>
              <a:rPr lang="tr-TR" dirty="0" err="1"/>
              <a:t>müfti</a:t>
            </a:r>
            <a:r>
              <a:rPr lang="tr-TR" dirty="0"/>
              <a:t> Abdurrahman </a:t>
            </a:r>
            <a:r>
              <a:rPr lang="tr-TR" dirty="0" err="1"/>
              <a:t>Rasulov'un</a:t>
            </a:r>
            <a:r>
              <a:rPr lang="tr-TR" dirty="0"/>
              <a:t> teklifi ve SSCB Yüksek </a:t>
            </a:r>
            <a:r>
              <a:rPr lang="tr-TR" dirty="0" err="1"/>
              <a:t>Sovyeti’nin</a:t>
            </a:r>
            <a:r>
              <a:rPr lang="tr-TR" dirty="0"/>
              <a:t> </a:t>
            </a:r>
            <a:r>
              <a:rPr lang="tr-TR" dirty="0" smtClean="0"/>
              <a:t>kararı </a:t>
            </a:r>
            <a:r>
              <a:rPr lang="tr-TR" dirty="0"/>
              <a:t>ile SSCB'deki Müslümanlara ve </a:t>
            </a:r>
            <a:r>
              <a:rPr lang="tr-TR" dirty="0" err="1"/>
              <a:t>ruhânilere</a:t>
            </a:r>
            <a:r>
              <a:rPr lang="tr-TR" dirty="0"/>
              <a:t> ameli rehberlik etmek için dini idareler kuruldu. </a:t>
            </a:r>
            <a:endParaRPr lang="tr-TR" dirty="0" smtClean="0"/>
          </a:p>
          <a:p>
            <a:r>
              <a:rPr lang="tr-TR" dirty="0"/>
              <a:t>1. Stalin’in Hitler’e karşı dış desteğe ihtiyacı vardı. Ancak uyguladığı ağır din karşıtı siyasetten dolayı tenkit ediliyordu. Genelde dine, özelde </a:t>
            </a:r>
            <a:r>
              <a:rPr lang="tr-TR" dirty="0" err="1"/>
              <a:t>İslama</a:t>
            </a:r>
            <a:r>
              <a:rPr lang="tr-TR" dirty="0"/>
              <a:t> karşı gösterdiği yumuşak tutumla </a:t>
            </a:r>
            <a:r>
              <a:rPr lang="tr-TR" dirty="0" err="1"/>
              <a:t>Avrupa’lı</a:t>
            </a:r>
            <a:r>
              <a:rPr lang="tr-TR" dirty="0"/>
              <a:t> </a:t>
            </a:r>
            <a:r>
              <a:rPr lang="tr-TR" dirty="0" err="1"/>
              <a:t>ittfak</a:t>
            </a:r>
            <a:r>
              <a:rPr lang="tr-TR" dirty="0"/>
              <a:t> devletleri ve İslam dünyasından destek alabilecekti. 2. Bunun yanında, Stalin bu teklifi kabul ederek kendi </a:t>
            </a:r>
            <a:r>
              <a:rPr lang="tr-TR" dirty="0" err="1"/>
              <a:t>müslüman</a:t>
            </a:r>
            <a:r>
              <a:rPr lang="tr-TR" dirty="0"/>
              <a:t> kamuoyunu kazanacaktı. Çünkü o, 1942’de Kafkaslarda ve Kırımda ayaklanan milyonlarca </a:t>
            </a:r>
            <a:r>
              <a:rPr lang="tr-TR" dirty="0" err="1"/>
              <a:t>müslümanı</a:t>
            </a:r>
            <a:r>
              <a:rPr lang="tr-TR" dirty="0"/>
              <a:t> soykırım ve sürgünle cezalandırdığı için </a:t>
            </a:r>
            <a:r>
              <a:rPr lang="tr-TR" dirty="0" err="1"/>
              <a:t>müslümanlar</a:t>
            </a:r>
            <a:r>
              <a:rPr lang="tr-TR" dirty="0"/>
              <a:t> tarafından korkulu bir kişilik haline gelmişti. 3. En önemlisi, devlete ve kendisine sadık dinî idareler kurarak </a:t>
            </a:r>
            <a:r>
              <a:rPr lang="tr-TR" dirty="0" err="1"/>
              <a:t>müslümanların</a:t>
            </a:r>
            <a:r>
              <a:rPr lang="tr-TR" dirty="0"/>
              <a:t> dinî hayatını kontrol edebilecekti</a:t>
            </a:r>
            <a:r>
              <a:rPr lang="en-US" dirty="0" smtClean="0">
                <a:effectLst/>
              </a:rPr>
              <a:t> .</a:t>
            </a:r>
          </a:p>
          <a:p>
            <a:r>
              <a:rPr lang="en-US" dirty="0" smtClean="0"/>
              <a:t>Bu </a:t>
            </a:r>
            <a:r>
              <a:rPr lang="en-US" dirty="0" err="1" smtClean="0"/>
              <a:t>arada</a:t>
            </a:r>
            <a:r>
              <a:rPr lang="en-US" dirty="0" smtClean="0"/>
              <a:t> </a:t>
            </a:r>
            <a:r>
              <a:rPr lang="en-US" dirty="0" err="1" smtClean="0"/>
              <a:t>şu</a:t>
            </a:r>
            <a:r>
              <a:rPr lang="en-US" dirty="0" smtClean="0"/>
              <a:t> </a:t>
            </a:r>
            <a:r>
              <a:rPr lang="en-US" dirty="0" err="1" smtClean="0"/>
              <a:t>idni</a:t>
            </a:r>
            <a:r>
              <a:rPr lang="en-US" dirty="0" smtClean="0"/>
              <a:t> </a:t>
            </a:r>
            <a:r>
              <a:rPr lang="en-US" dirty="0" err="1" smtClean="0"/>
              <a:t>idareler</a:t>
            </a:r>
            <a:r>
              <a:rPr lang="en-US" dirty="0" smtClean="0"/>
              <a:t> de </a:t>
            </a:r>
            <a:r>
              <a:rPr lang="en-US" dirty="0" err="1" smtClean="0"/>
              <a:t>kuruldu</a:t>
            </a:r>
            <a:r>
              <a:rPr lang="en-US" dirty="0" smtClean="0"/>
              <a:t>:</a:t>
            </a:r>
          </a:p>
          <a:p>
            <a:r>
              <a:rPr lang="en-US" dirty="0" err="1" smtClean="0"/>
              <a:t>Kuzey</a:t>
            </a:r>
            <a:r>
              <a:rPr lang="en-US" dirty="0" smtClean="0"/>
              <a:t> </a:t>
            </a:r>
            <a:r>
              <a:rPr lang="en-US" dirty="0" err="1" smtClean="0"/>
              <a:t>Kafkasya</a:t>
            </a:r>
            <a:r>
              <a:rPr lang="en-US" dirty="0" smtClean="0"/>
              <a:t> </a:t>
            </a:r>
            <a:r>
              <a:rPr lang="en-US" dirty="0" err="1" smtClean="0"/>
              <a:t>Müslümanları</a:t>
            </a:r>
            <a:r>
              <a:rPr lang="en-US" dirty="0" smtClean="0"/>
              <a:t> </a:t>
            </a:r>
            <a:r>
              <a:rPr lang="en-US" dirty="0" err="1" smtClean="0"/>
              <a:t>için</a:t>
            </a:r>
            <a:r>
              <a:rPr lang="en-US" dirty="0" smtClean="0"/>
              <a:t> </a:t>
            </a:r>
            <a:r>
              <a:rPr lang="en-US" dirty="0" err="1" smtClean="0"/>
              <a:t>Kuzey</a:t>
            </a:r>
            <a:r>
              <a:rPr lang="en-US" dirty="0" smtClean="0"/>
              <a:t> </a:t>
            </a:r>
            <a:r>
              <a:rPr lang="en-US" dirty="0" err="1" smtClean="0"/>
              <a:t>Kaskasya</a:t>
            </a:r>
            <a:r>
              <a:rPr lang="en-US" dirty="0" smtClean="0"/>
              <a:t> </a:t>
            </a:r>
            <a:r>
              <a:rPr lang="en-US" dirty="0" err="1" smtClean="0"/>
              <a:t>Müslümanları</a:t>
            </a:r>
            <a:r>
              <a:rPr lang="en-US" dirty="0" smtClean="0"/>
              <a:t> </a:t>
            </a:r>
            <a:r>
              <a:rPr lang="en-US" dirty="0" err="1" smtClean="0"/>
              <a:t>Dini</a:t>
            </a:r>
            <a:r>
              <a:rPr lang="en-US" dirty="0" smtClean="0"/>
              <a:t> </a:t>
            </a:r>
            <a:r>
              <a:rPr lang="en-US" dirty="0" err="1" smtClean="0"/>
              <a:t>İdaresi</a:t>
            </a:r>
            <a:r>
              <a:rPr lang="en-US" dirty="0" smtClean="0"/>
              <a:t> (</a:t>
            </a:r>
            <a:r>
              <a:rPr lang="en-US" dirty="0" err="1" smtClean="0"/>
              <a:t>Mahaçkala</a:t>
            </a:r>
            <a:r>
              <a:rPr lang="en-US" dirty="0" smtClean="0"/>
              <a:t> </a:t>
            </a:r>
            <a:r>
              <a:rPr lang="en-US" dirty="0" err="1" smtClean="0"/>
              <a:t>Müftülüğü</a:t>
            </a:r>
            <a:r>
              <a:rPr lang="en-US" dirty="0" smtClean="0"/>
              <a:t>)</a:t>
            </a:r>
          </a:p>
          <a:p>
            <a:r>
              <a:rPr lang="en-US" dirty="0" err="1" smtClean="0">
                <a:effectLst/>
              </a:rPr>
              <a:t>Güney</a:t>
            </a:r>
            <a:r>
              <a:rPr lang="en-US" dirty="0" smtClean="0">
                <a:effectLst/>
              </a:rPr>
              <a:t> </a:t>
            </a:r>
            <a:r>
              <a:rPr lang="en-US" dirty="0" err="1" smtClean="0">
                <a:effectLst/>
              </a:rPr>
              <a:t>Kafkasya</a:t>
            </a:r>
            <a:r>
              <a:rPr lang="en-US" dirty="0" smtClean="0">
                <a:effectLst/>
              </a:rPr>
              <a:t> </a:t>
            </a:r>
            <a:r>
              <a:rPr lang="en-US" dirty="0" err="1" smtClean="0">
                <a:effectLst/>
              </a:rPr>
              <a:t>Müslümanları</a:t>
            </a:r>
            <a:r>
              <a:rPr lang="en-US" dirty="0" smtClean="0">
                <a:effectLst/>
              </a:rPr>
              <a:t> </a:t>
            </a:r>
            <a:r>
              <a:rPr lang="en-US" dirty="0" err="1" smtClean="0">
                <a:effectLst/>
              </a:rPr>
              <a:t>için</a:t>
            </a:r>
            <a:r>
              <a:rPr lang="en-US" dirty="0" smtClean="0">
                <a:effectLst/>
              </a:rPr>
              <a:t> </a:t>
            </a:r>
            <a:r>
              <a:rPr lang="en-US" dirty="0" err="1" smtClean="0">
                <a:effectLst/>
              </a:rPr>
              <a:t>Güney</a:t>
            </a:r>
            <a:r>
              <a:rPr lang="en-US" dirty="0" smtClean="0">
                <a:effectLst/>
              </a:rPr>
              <a:t> </a:t>
            </a:r>
            <a:r>
              <a:rPr lang="en-US" dirty="0" err="1" smtClean="0">
                <a:effectLst/>
              </a:rPr>
              <a:t>Kafkasya</a:t>
            </a:r>
            <a:r>
              <a:rPr lang="en-US" dirty="0" smtClean="0">
                <a:effectLst/>
              </a:rPr>
              <a:t> </a:t>
            </a:r>
            <a:r>
              <a:rPr lang="en-US" dirty="0" err="1" smtClean="0">
                <a:effectLst/>
              </a:rPr>
              <a:t>Müslümanları</a:t>
            </a:r>
            <a:r>
              <a:rPr lang="en-US" dirty="0" smtClean="0">
                <a:effectLst/>
              </a:rPr>
              <a:t> </a:t>
            </a:r>
            <a:r>
              <a:rPr lang="en-US" dirty="0" err="1" smtClean="0">
                <a:effectLst/>
              </a:rPr>
              <a:t>Dini</a:t>
            </a:r>
            <a:r>
              <a:rPr lang="en-US" dirty="0" smtClean="0">
                <a:effectLst/>
              </a:rPr>
              <a:t> </a:t>
            </a:r>
            <a:r>
              <a:rPr lang="en-US" dirty="0" err="1" smtClean="0">
                <a:effectLst/>
              </a:rPr>
              <a:t>İdaresi</a:t>
            </a:r>
            <a:r>
              <a:rPr lang="en-US" dirty="0" smtClean="0">
                <a:effectLst/>
              </a:rPr>
              <a:t>/</a:t>
            </a:r>
            <a:r>
              <a:rPr lang="en-US" dirty="0" err="1" smtClean="0">
                <a:effectLst/>
              </a:rPr>
              <a:t>Şeyhulislamlığı</a:t>
            </a:r>
            <a:r>
              <a:rPr lang="en-US" dirty="0" smtClean="0">
                <a:effectLst/>
              </a:rPr>
              <a:t> (</a:t>
            </a:r>
            <a:r>
              <a:rPr lang="en-US" dirty="0" err="1" smtClean="0">
                <a:effectLst/>
              </a:rPr>
              <a:t>Bakü</a:t>
            </a:r>
            <a:r>
              <a:rPr lang="en-US" dirty="0" smtClean="0">
                <a:effectLst/>
              </a:rPr>
              <a:t>)</a:t>
            </a:r>
          </a:p>
          <a:p>
            <a:endParaRPr lang="en-US" dirty="0" smtClean="0">
              <a:effectLst/>
            </a:endParaRPr>
          </a:p>
          <a:p>
            <a:r>
              <a:rPr lang="tr-TR" dirty="0" smtClean="0"/>
              <a:t>Taşkent Diniye Nezareti 1943’te şu bildiriyi yayınlamıştır:</a:t>
            </a:r>
          </a:p>
          <a:p>
            <a:r>
              <a:rPr lang="tr-TR" i="1" dirty="0" smtClean="0"/>
              <a:t>"</a:t>
            </a:r>
            <a:r>
              <a:rPr lang="tr-TR" i="1" dirty="0"/>
              <a:t>Özbekistan, Tacikistan, Türkmenistan, Kırgızistan ve Kazakistan </a:t>
            </a:r>
            <a:r>
              <a:rPr lang="tr-TR" i="1" dirty="0" err="1"/>
              <a:t>müslümanlarının</a:t>
            </a:r>
            <a:r>
              <a:rPr lang="tr-TR" i="1" dirty="0"/>
              <a:t> temsilcileri olarak bizler bütün </a:t>
            </a:r>
            <a:r>
              <a:rPr lang="tr-TR" i="1" dirty="0" err="1"/>
              <a:t>müslümanlar</a:t>
            </a:r>
            <a:r>
              <a:rPr lang="tr-TR" i="1" dirty="0"/>
              <a:t> adına, sizlere sesleniyoruz. Ey aziz oğullar ve kardeşler! Ülkemizin bütün halkları ile omuz omuza verip onu, istilacı Nazilere karşı korumak için aslanlar gibi mücadele edin. Düşman Nazileri yok edin, gezegenimizde bir tane kalmayıncaya kadar onlarla savaşın. Sovyet topraklarının her karışını savunun. Saflarınızı demir gibi güçlendirin. Allah’ın, askerlerimize yardım etmesi ve düşman karşısında hızla zaferi müyesser kılması için bütün müminleri duaya çağırıyoruz."</a:t>
            </a:r>
            <a:r>
              <a:rPr lang="en-US" dirty="0" smtClean="0">
                <a:effectLst/>
              </a:rPr>
              <a:t> </a:t>
            </a:r>
          </a:p>
          <a:p>
            <a:pPr hangingPunct="0"/>
            <a:r>
              <a:rPr lang="tr-TR" dirty="0"/>
              <a:t>Orta Asya </a:t>
            </a:r>
            <a:r>
              <a:rPr lang="tr-TR" dirty="0" err="1"/>
              <a:t>müslümanları</a:t>
            </a:r>
            <a:r>
              <a:rPr lang="tr-TR" dirty="0"/>
              <a:t> da cepheye maddî yardım toplamak için çok çaba harcamışlardır. O yıllarda müftü </a:t>
            </a:r>
            <a:r>
              <a:rPr lang="tr-TR" dirty="0" err="1"/>
              <a:t>İşan</a:t>
            </a:r>
            <a:r>
              <a:rPr lang="tr-TR" dirty="0"/>
              <a:t> Babahan b. </a:t>
            </a:r>
            <a:r>
              <a:rPr lang="tr-TR" dirty="0" err="1"/>
              <a:t>Abdülmecidhan</a:t>
            </a:r>
            <a:r>
              <a:rPr lang="tr-TR" dirty="0"/>
              <a:t> yaptığı vaazlarda halkı vatan savunmasına çağırmıştır. 1944’te Orta Asya’da Savunma Sandıkları kurularak kampanyalarla aynî ve nakdî yardımlar toplanmıştır. </a:t>
            </a:r>
            <a:r>
              <a:rPr lang="tr-TR" dirty="0" err="1"/>
              <a:t>Dîniye</a:t>
            </a:r>
            <a:r>
              <a:rPr lang="tr-TR" dirty="0"/>
              <a:t> </a:t>
            </a:r>
            <a:r>
              <a:rPr lang="tr-TR" dirty="0" err="1"/>
              <a:t>Nezâreti</a:t>
            </a:r>
            <a:r>
              <a:rPr lang="tr-TR" dirty="0"/>
              <a:t> toplanan yardımları Moskova'daki Devlet Savunma Komitesi'ne gönderirken, Stalin’e takdim ettiği mektupta ona şöyle seslenmiştir: </a:t>
            </a:r>
            <a:r>
              <a:rPr lang="tr-TR" i="1" dirty="0"/>
              <a:t>"Orta Asya ve Kazakistan Müslümanları </a:t>
            </a:r>
            <a:r>
              <a:rPr lang="tr-TR" i="1" dirty="0" err="1"/>
              <a:t>Dîniye</a:t>
            </a:r>
            <a:r>
              <a:rPr lang="tr-TR" i="1" dirty="0"/>
              <a:t> </a:t>
            </a:r>
            <a:r>
              <a:rPr lang="tr-TR" i="1" dirty="0" err="1"/>
              <a:t>Nezâreti</a:t>
            </a:r>
            <a:r>
              <a:rPr lang="tr-TR" i="1" dirty="0"/>
              <a:t> Allah </a:t>
            </a:r>
            <a:r>
              <a:rPr lang="tr-TR" i="1" dirty="0" err="1"/>
              <a:t>Azze</a:t>
            </a:r>
            <a:r>
              <a:rPr lang="tr-TR" i="1" dirty="0"/>
              <a:t> ve </a:t>
            </a:r>
            <a:r>
              <a:rPr lang="tr-TR" i="1" dirty="0" err="1"/>
              <a:t>Celle'ye</a:t>
            </a:r>
            <a:r>
              <a:rPr lang="tr-TR" i="1" dirty="0"/>
              <a:t> ömrünüzün uzun olması ve Kızıl Ordunun düşman üzerinde zafer kazanması için dua ediyor.” </a:t>
            </a:r>
            <a:r>
              <a:rPr lang="tr-TR" dirty="0"/>
              <a:t>Bu sandıklarda</a:t>
            </a:r>
            <a:r>
              <a:rPr lang="tr-TR" i="1" dirty="0"/>
              <a:t> </a:t>
            </a:r>
            <a:r>
              <a:rPr lang="tr-TR" dirty="0"/>
              <a:t>toplanan yardımlar 1.280.000 ruble nakit para ile, 117.000 ruble (senet) kredi, 63 ton tahıl ve 90.000 baş karasığır idi. Stalin buna cevaben, yazdığı mektupta bölge </a:t>
            </a:r>
            <a:r>
              <a:rPr lang="tr-TR" dirty="0" err="1"/>
              <a:t>müslümanlarına</a:t>
            </a:r>
            <a:r>
              <a:rPr lang="tr-TR" dirty="0"/>
              <a:t> minnettarlığını bildirmiştir</a:t>
            </a:r>
            <a:r>
              <a:rPr lang="tr-TR" dirty="0" smtClean="0"/>
              <a:t>.</a:t>
            </a:r>
            <a:endParaRPr lang="en-US" dirty="0"/>
          </a:p>
        </p:txBody>
      </p:sp>
    </p:spTree>
    <p:extLst>
      <p:ext uri="{BB962C8B-B14F-4D97-AF65-F5344CB8AC3E}">
        <p14:creationId xmlns:p14="http://schemas.microsoft.com/office/powerpoint/2010/main" val="3600578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4742"/>
            <a:ext cx="8229600" cy="997940"/>
          </a:xfrm>
        </p:spPr>
        <p:txBody>
          <a:bodyPr>
            <a:normAutofit fontScale="90000"/>
          </a:bodyPr>
          <a:lstStyle/>
          <a:p>
            <a:r>
              <a:rPr lang="en-US" sz="3200" b="1" dirty="0" err="1" smtClean="0">
                <a:solidFill>
                  <a:srgbClr val="FF0000"/>
                </a:solidFill>
              </a:rPr>
              <a:t>Orta</a:t>
            </a:r>
            <a:r>
              <a:rPr lang="en-US" sz="3200" b="1" dirty="0" smtClean="0">
                <a:solidFill>
                  <a:srgbClr val="FF0000"/>
                </a:solidFill>
              </a:rPr>
              <a:t> </a:t>
            </a:r>
            <a:r>
              <a:rPr lang="en-US" sz="3200" b="1" dirty="0" err="1" smtClean="0">
                <a:solidFill>
                  <a:srgbClr val="FF0000"/>
                </a:solidFill>
              </a:rPr>
              <a:t>Asya</a:t>
            </a:r>
            <a:r>
              <a:rPr lang="en-US" sz="3200" b="1" dirty="0" smtClean="0">
                <a:solidFill>
                  <a:srgbClr val="FF0000"/>
                </a:solidFill>
              </a:rPr>
              <a:t> </a:t>
            </a:r>
            <a:r>
              <a:rPr lang="en-US" sz="3200" b="1" dirty="0" err="1" smtClean="0">
                <a:solidFill>
                  <a:srgbClr val="FF0000"/>
                </a:solidFill>
              </a:rPr>
              <a:t>ve</a:t>
            </a:r>
            <a:r>
              <a:rPr lang="en-US" sz="3200" b="1" dirty="0" smtClean="0">
                <a:solidFill>
                  <a:srgbClr val="FF0000"/>
                </a:solidFill>
              </a:rPr>
              <a:t> </a:t>
            </a:r>
            <a:r>
              <a:rPr lang="en-US" sz="3200" b="1" dirty="0" err="1" smtClean="0">
                <a:solidFill>
                  <a:srgbClr val="FF0000"/>
                </a:solidFill>
              </a:rPr>
              <a:t>Kazakistan</a:t>
            </a:r>
            <a:r>
              <a:rPr lang="en-US" sz="3200" b="1" dirty="0" smtClean="0">
                <a:solidFill>
                  <a:srgbClr val="FF0000"/>
                </a:solidFill>
              </a:rPr>
              <a:t> </a:t>
            </a:r>
            <a:r>
              <a:rPr lang="en-US" sz="3200" b="1" dirty="0" err="1" smtClean="0">
                <a:solidFill>
                  <a:srgbClr val="FF0000"/>
                </a:solidFill>
              </a:rPr>
              <a:t>Müslümanları</a:t>
            </a:r>
            <a:r>
              <a:rPr lang="en-US" sz="3200" b="1" dirty="0" smtClean="0">
                <a:solidFill>
                  <a:srgbClr val="FF0000"/>
                </a:solidFill>
              </a:rPr>
              <a:t> </a:t>
            </a:r>
            <a:r>
              <a:rPr lang="en-US" sz="3200" b="1" dirty="0" err="1" smtClean="0">
                <a:solidFill>
                  <a:srgbClr val="FF0000"/>
                </a:solidFill>
              </a:rPr>
              <a:t>Dini</a:t>
            </a:r>
            <a:r>
              <a:rPr lang="en-US" sz="3200" b="1" dirty="0" smtClean="0">
                <a:solidFill>
                  <a:srgbClr val="FF0000"/>
                </a:solidFill>
              </a:rPr>
              <a:t> </a:t>
            </a:r>
            <a:r>
              <a:rPr lang="en-US" sz="3200" b="1" dirty="0" err="1" smtClean="0">
                <a:solidFill>
                  <a:srgbClr val="FF0000"/>
                </a:solidFill>
              </a:rPr>
              <a:t>İdaresi’nin</a:t>
            </a:r>
            <a:r>
              <a:rPr lang="en-US" sz="3200" b="1" dirty="0" smtClean="0">
                <a:solidFill>
                  <a:srgbClr val="FF0000"/>
                </a:solidFill>
              </a:rPr>
              <a:t> </a:t>
            </a:r>
            <a:r>
              <a:rPr lang="en-US" sz="3200" b="1" dirty="0" err="1" smtClean="0">
                <a:solidFill>
                  <a:srgbClr val="FF0000"/>
                </a:solidFill>
              </a:rPr>
              <a:t>Sovyet</a:t>
            </a:r>
            <a:r>
              <a:rPr lang="en-US" sz="3200" b="1" dirty="0" smtClean="0">
                <a:solidFill>
                  <a:srgbClr val="FF0000"/>
                </a:solidFill>
              </a:rPr>
              <a:t> </a:t>
            </a:r>
            <a:r>
              <a:rPr lang="en-US" sz="3200" b="1" dirty="0" err="1" smtClean="0">
                <a:solidFill>
                  <a:srgbClr val="FF0000"/>
                </a:solidFill>
              </a:rPr>
              <a:t>Rejimine</a:t>
            </a:r>
            <a:r>
              <a:rPr lang="en-US" sz="3200" b="1" dirty="0" smtClean="0">
                <a:solidFill>
                  <a:srgbClr val="FF0000"/>
                </a:solidFill>
              </a:rPr>
              <a:t> </a:t>
            </a:r>
            <a:r>
              <a:rPr lang="en-US" sz="3200" b="1" dirty="0" err="1" smtClean="0">
                <a:solidFill>
                  <a:srgbClr val="FF0000"/>
                </a:solidFill>
              </a:rPr>
              <a:t>Desteği</a:t>
            </a:r>
            <a:endParaRPr lang="en-US" sz="3200" b="1" dirty="0">
              <a:solidFill>
                <a:srgbClr val="FF0000"/>
              </a:solidFill>
            </a:endParaRPr>
          </a:p>
        </p:txBody>
      </p:sp>
      <p:sp>
        <p:nvSpPr>
          <p:cNvPr id="3" name="Content Placeholder 2"/>
          <p:cNvSpPr>
            <a:spLocks noGrp="1"/>
          </p:cNvSpPr>
          <p:nvPr>
            <p:ph idx="1"/>
          </p:nvPr>
        </p:nvSpPr>
        <p:spPr>
          <a:xfrm>
            <a:off x="181433" y="1122682"/>
            <a:ext cx="8799559" cy="5624751"/>
          </a:xfrm>
        </p:spPr>
        <p:txBody>
          <a:bodyPr>
            <a:normAutofit fontScale="62500" lnSpcReduction="20000"/>
          </a:bodyPr>
          <a:lstStyle/>
          <a:p>
            <a:r>
              <a:rPr lang="tr-TR" dirty="0" smtClean="0"/>
              <a:t>Taşkent Diniye Nezareti 1943’te şu bildiriyi yayınlamıştır:</a:t>
            </a:r>
          </a:p>
          <a:p>
            <a:r>
              <a:rPr lang="tr-TR" i="1" dirty="0" smtClean="0"/>
              <a:t>"Özbekistan, Tacikistan, Türkmenistan, Kırgızistan ve Kazakistan </a:t>
            </a:r>
            <a:r>
              <a:rPr lang="tr-TR" i="1" dirty="0" err="1" smtClean="0"/>
              <a:t>müslümanlarının</a:t>
            </a:r>
            <a:r>
              <a:rPr lang="tr-TR" i="1" dirty="0" smtClean="0"/>
              <a:t> temsilcileri olarak bizler bütün </a:t>
            </a:r>
            <a:r>
              <a:rPr lang="tr-TR" i="1" dirty="0" err="1" smtClean="0"/>
              <a:t>müslümanlar</a:t>
            </a:r>
            <a:r>
              <a:rPr lang="tr-TR" i="1" dirty="0" smtClean="0"/>
              <a:t> adına, sizlere sesleniyoruz. Ey aziz oğullar ve kardeşler! Ülkemizin bütün halkları ile omuz omuza verip onu, istilacı Nazilere karşı korumak için aslanlar gibi mücadele edin. Düşman Nazileri yok edin, gezegenimizde bir tane kalmayıncaya kadar onlarla savaşın. Sovyet topraklarının her karışını savunun. Saflarınızı demir gibi güçlendirin. Allah’ın, askerlerimize yardım etmesi ve düşman karşısında hızla zaferi müyesser kılması için bütün müminleri duaya çağırıyoruz."</a:t>
            </a:r>
            <a:r>
              <a:rPr lang="en-US" dirty="0" smtClean="0">
                <a:effectLst/>
              </a:rPr>
              <a:t> </a:t>
            </a:r>
          </a:p>
          <a:p>
            <a:pPr hangingPunct="0"/>
            <a:r>
              <a:rPr lang="tr-TR" dirty="0" smtClean="0"/>
              <a:t>Orta Asya </a:t>
            </a:r>
            <a:r>
              <a:rPr lang="tr-TR" dirty="0" err="1" smtClean="0"/>
              <a:t>müslümanları</a:t>
            </a:r>
            <a:r>
              <a:rPr lang="tr-TR" dirty="0" smtClean="0"/>
              <a:t> da cepheye maddî yardım toplamak için çok çaba harcamışlardır. O yıllarda müftü </a:t>
            </a:r>
            <a:r>
              <a:rPr lang="tr-TR" dirty="0" err="1" smtClean="0"/>
              <a:t>İşan</a:t>
            </a:r>
            <a:r>
              <a:rPr lang="tr-TR" dirty="0" smtClean="0"/>
              <a:t> Babahan b. </a:t>
            </a:r>
            <a:r>
              <a:rPr lang="tr-TR" dirty="0" err="1" smtClean="0"/>
              <a:t>Abdülmecidhan</a:t>
            </a:r>
            <a:r>
              <a:rPr lang="tr-TR" dirty="0" smtClean="0"/>
              <a:t> yaptığı vaazlarda halkı vatan savunmasına çağırmıştır. 1944’te Orta Asya’da Savunma Sandıkları kurularak kampanyalarla aynî ve nakdî yardımlar toplanmıştır. </a:t>
            </a:r>
            <a:r>
              <a:rPr lang="tr-TR" dirty="0" err="1" smtClean="0"/>
              <a:t>Dîniye</a:t>
            </a:r>
            <a:r>
              <a:rPr lang="tr-TR" dirty="0" smtClean="0"/>
              <a:t> </a:t>
            </a:r>
            <a:r>
              <a:rPr lang="tr-TR" dirty="0" err="1" smtClean="0"/>
              <a:t>Nezâreti</a:t>
            </a:r>
            <a:r>
              <a:rPr lang="tr-TR" dirty="0" smtClean="0"/>
              <a:t> toplanan yardımları Moskova'daki Devlet Savunma Komitesi'ne gönderirken, Stalin’e takdim ettiği mektupta ona şöyle seslenmiştir: </a:t>
            </a:r>
          </a:p>
          <a:p>
            <a:pPr hangingPunct="0"/>
            <a:r>
              <a:rPr lang="tr-TR" i="1" dirty="0" smtClean="0"/>
              <a:t>"Orta Asya ve Kazakistan Müslümanları </a:t>
            </a:r>
            <a:r>
              <a:rPr lang="tr-TR" i="1" dirty="0" err="1" smtClean="0"/>
              <a:t>Dîniye</a:t>
            </a:r>
            <a:r>
              <a:rPr lang="tr-TR" i="1" dirty="0" smtClean="0"/>
              <a:t> </a:t>
            </a:r>
            <a:r>
              <a:rPr lang="tr-TR" i="1" dirty="0" err="1" smtClean="0"/>
              <a:t>Nezâreti</a:t>
            </a:r>
            <a:r>
              <a:rPr lang="tr-TR" i="1" dirty="0" smtClean="0"/>
              <a:t> Allah </a:t>
            </a:r>
            <a:r>
              <a:rPr lang="tr-TR" i="1" dirty="0" err="1" smtClean="0"/>
              <a:t>Azze</a:t>
            </a:r>
            <a:r>
              <a:rPr lang="tr-TR" i="1" dirty="0" smtClean="0"/>
              <a:t> ve </a:t>
            </a:r>
            <a:r>
              <a:rPr lang="tr-TR" i="1" dirty="0" err="1" smtClean="0"/>
              <a:t>Celle'ye</a:t>
            </a:r>
            <a:r>
              <a:rPr lang="tr-TR" i="1" dirty="0" smtClean="0"/>
              <a:t> ömrünüzün uzun olması ve Kızıl Ordunun düşman üzerinde zafer kazanması için dua ediyor.” </a:t>
            </a:r>
          </a:p>
          <a:p>
            <a:pPr hangingPunct="0"/>
            <a:r>
              <a:rPr lang="tr-TR" dirty="0" smtClean="0"/>
              <a:t>Bu sandıklarda</a:t>
            </a:r>
            <a:r>
              <a:rPr lang="tr-TR" i="1" dirty="0" smtClean="0"/>
              <a:t> </a:t>
            </a:r>
            <a:r>
              <a:rPr lang="tr-TR" dirty="0" smtClean="0"/>
              <a:t>toplanan yardımlar 1.280.000 ruble nakit para ile, 117.000 ruble (senet) kredi, 63 ton tahıl ve 90.000 baş karasığır idi. Stalin buna cevaben, yazdığı mektupta bölge </a:t>
            </a:r>
            <a:r>
              <a:rPr lang="tr-TR" dirty="0" err="1" smtClean="0"/>
              <a:t>müslümanlarına</a:t>
            </a:r>
            <a:r>
              <a:rPr lang="tr-TR" dirty="0" smtClean="0"/>
              <a:t> minnettarlığını bildirmiştir.</a:t>
            </a:r>
            <a:endParaRPr lang="en-US" dirty="0" smtClean="0"/>
          </a:p>
          <a:p>
            <a:endParaRPr lang="en-US" dirty="0"/>
          </a:p>
        </p:txBody>
      </p:sp>
    </p:spTree>
    <p:extLst>
      <p:ext uri="{BB962C8B-B14F-4D97-AF65-F5344CB8AC3E}">
        <p14:creationId xmlns:p14="http://schemas.microsoft.com/office/powerpoint/2010/main" val="698071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396" y="274638"/>
            <a:ext cx="8833578" cy="1143000"/>
          </a:xfrm>
        </p:spPr>
        <p:txBody>
          <a:bodyPr>
            <a:normAutofit/>
          </a:bodyPr>
          <a:lstStyle/>
          <a:p>
            <a:endParaRPr lang="en-US" sz="3200" b="1" dirty="0">
              <a:solidFill>
                <a:srgbClr val="FF0000"/>
              </a:solidFill>
            </a:endParaRPr>
          </a:p>
        </p:txBody>
      </p:sp>
      <p:sp>
        <p:nvSpPr>
          <p:cNvPr id="3" name="Content Placeholder 2"/>
          <p:cNvSpPr>
            <a:spLocks noGrp="1"/>
          </p:cNvSpPr>
          <p:nvPr>
            <p:ph idx="1"/>
          </p:nvPr>
        </p:nvSpPr>
        <p:spPr>
          <a:xfrm>
            <a:off x="113396" y="1600200"/>
            <a:ext cx="8833578" cy="5033831"/>
          </a:xfrm>
        </p:spPr>
        <p:txBody>
          <a:bodyPr>
            <a:normAutofit/>
          </a:bodyPr>
          <a:lstStyle/>
          <a:p>
            <a:pPr marL="0" indent="0">
              <a:buNone/>
            </a:pPr>
            <a:r>
              <a:rPr lang="en-US" b="1" dirty="0" err="1">
                <a:solidFill>
                  <a:srgbClr val="FF0000"/>
                </a:solidFill>
              </a:rPr>
              <a:t>Orta</a:t>
            </a:r>
            <a:r>
              <a:rPr lang="en-US" b="1" dirty="0">
                <a:solidFill>
                  <a:srgbClr val="FF0000"/>
                </a:solidFill>
              </a:rPr>
              <a:t> </a:t>
            </a:r>
            <a:r>
              <a:rPr lang="en-US" b="1" dirty="0" err="1">
                <a:solidFill>
                  <a:srgbClr val="FF0000"/>
                </a:solidFill>
              </a:rPr>
              <a:t>Asya</a:t>
            </a:r>
            <a:r>
              <a:rPr lang="en-US" b="1" dirty="0">
                <a:solidFill>
                  <a:srgbClr val="FF0000"/>
                </a:solidFill>
              </a:rPr>
              <a:t> </a:t>
            </a:r>
            <a:r>
              <a:rPr lang="en-US" b="1" dirty="0" err="1">
                <a:solidFill>
                  <a:srgbClr val="FF0000"/>
                </a:solidFill>
              </a:rPr>
              <a:t>ve</a:t>
            </a:r>
            <a:r>
              <a:rPr lang="en-US" b="1" dirty="0">
                <a:solidFill>
                  <a:srgbClr val="FF0000"/>
                </a:solidFill>
              </a:rPr>
              <a:t> </a:t>
            </a:r>
            <a:r>
              <a:rPr lang="en-US" b="1" dirty="0" err="1">
                <a:solidFill>
                  <a:srgbClr val="FF0000"/>
                </a:solidFill>
              </a:rPr>
              <a:t>Kazakistan</a:t>
            </a:r>
            <a:r>
              <a:rPr lang="en-US" b="1" dirty="0">
                <a:solidFill>
                  <a:srgbClr val="FF0000"/>
                </a:solidFill>
              </a:rPr>
              <a:t> </a:t>
            </a:r>
            <a:r>
              <a:rPr lang="en-US" b="1" dirty="0" err="1">
                <a:solidFill>
                  <a:srgbClr val="FF0000"/>
                </a:solidFill>
              </a:rPr>
              <a:t>Müslümanları</a:t>
            </a:r>
            <a:r>
              <a:rPr lang="en-US" b="1" dirty="0">
                <a:solidFill>
                  <a:srgbClr val="FF0000"/>
                </a:solidFill>
              </a:rPr>
              <a:t> </a:t>
            </a:r>
            <a:r>
              <a:rPr lang="en-US" b="1" dirty="0" err="1">
                <a:solidFill>
                  <a:srgbClr val="FF0000"/>
                </a:solidFill>
              </a:rPr>
              <a:t>Dini</a:t>
            </a:r>
            <a:r>
              <a:rPr lang="en-US" b="1" dirty="0">
                <a:solidFill>
                  <a:srgbClr val="FF0000"/>
                </a:solidFill>
              </a:rPr>
              <a:t> </a:t>
            </a:r>
            <a:r>
              <a:rPr lang="en-US" b="1" dirty="0" err="1">
                <a:solidFill>
                  <a:srgbClr val="FF0000"/>
                </a:solidFill>
              </a:rPr>
              <a:t>İdaresi’nin</a:t>
            </a:r>
            <a:r>
              <a:rPr lang="en-US" b="1" dirty="0">
                <a:solidFill>
                  <a:srgbClr val="FF0000"/>
                </a:solidFill>
              </a:rPr>
              <a:t> </a:t>
            </a:r>
            <a:r>
              <a:rPr lang="en-US" b="1" dirty="0" err="1">
                <a:solidFill>
                  <a:srgbClr val="FF0000"/>
                </a:solidFill>
              </a:rPr>
              <a:t>Kuruluş</a:t>
            </a:r>
            <a:r>
              <a:rPr lang="en-US" b="1" dirty="0">
                <a:solidFill>
                  <a:srgbClr val="FF0000"/>
                </a:solidFill>
              </a:rPr>
              <a:t> </a:t>
            </a:r>
            <a:r>
              <a:rPr lang="en-US" b="1">
                <a:solidFill>
                  <a:srgbClr val="FF0000"/>
                </a:solidFill>
              </a:rPr>
              <a:t>Amaçları</a:t>
            </a:r>
            <a:endParaRPr lang="en-US" dirty="0"/>
          </a:p>
        </p:txBody>
      </p:sp>
    </p:spTree>
    <p:extLst>
      <p:ext uri="{BB962C8B-B14F-4D97-AF65-F5344CB8AC3E}">
        <p14:creationId xmlns:p14="http://schemas.microsoft.com/office/powerpoint/2010/main" val="143834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t>Özbekistan, Tacikistan, Türkmenistan, Kırgızistan ve Kazakistan </a:t>
            </a:r>
            <a:r>
              <a:rPr lang="tr-TR" i="1" dirty="0" err="1"/>
              <a:t>SSC’deki</a:t>
            </a:r>
            <a:r>
              <a:rPr lang="tr-TR" i="1" dirty="0"/>
              <a:t> </a:t>
            </a:r>
            <a:r>
              <a:rPr lang="tr-TR" i="1" dirty="0" err="1"/>
              <a:t>müslüman</a:t>
            </a:r>
            <a:r>
              <a:rPr lang="tr-TR" i="1" dirty="0"/>
              <a:t> dindarların</a:t>
            </a:r>
            <a:r>
              <a:rPr lang="tr-TR" b="1" i="1" dirty="0"/>
              <a:t> iman ve ibadetlerine</a:t>
            </a:r>
            <a:r>
              <a:rPr lang="tr-TR" i="1" dirty="0"/>
              <a:t> ait dinî meselelerle ilgilenmek, </a:t>
            </a:r>
            <a:r>
              <a:rPr lang="tr-TR" b="1" i="1" dirty="0"/>
              <a:t>dindarlara İslam dininin esaslarını anlatma yolu ile tebliğ etmektir.</a:t>
            </a:r>
            <a:r>
              <a:rPr lang="tr-TR" i="1" dirty="0"/>
              <a:t> </a:t>
            </a:r>
            <a:endParaRPr lang="en-US" dirty="0"/>
          </a:p>
          <a:p>
            <a:endParaRPr lang="tr-TR" dirty="0"/>
          </a:p>
        </p:txBody>
      </p:sp>
    </p:spTree>
    <p:extLst>
      <p:ext uri="{BB962C8B-B14F-4D97-AF65-F5344CB8AC3E}">
        <p14:creationId xmlns:p14="http://schemas.microsoft.com/office/powerpoint/2010/main" val="1687992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i="1" dirty="0"/>
              <a:t>Bununla beraber Orta Asya ve Kazakistan </a:t>
            </a:r>
            <a:r>
              <a:rPr lang="tr-TR" b="1" i="1" dirty="0"/>
              <a:t>halklarını, hem kendi aralarında hem de Sovyetler </a:t>
            </a:r>
            <a:r>
              <a:rPr lang="tr-TR" b="1" i="1" dirty="0" err="1"/>
              <a:t>Birliği'ninde</a:t>
            </a:r>
            <a:r>
              <a:rPr lang="tr-TR" b="1" i="1" dirty="0"/>
              <a:t> bulunan bütün halklar ile kardeşçe dost olmaya, dindarları doğru çalışmaya, hakkaniyet ve adalete davet eder. Onları, birbirlerine kardeşçe yardım verme, büyüklere hürmet, gençlere sevgi gösterme, kendi vatanına ve onun önderlerine son derecede sadakatli olma yönünde terbiye eder.”</a:t>
            </a:r>
            <a:r>
              <a:rPr lang="en-US" dirty="0"/>
              <a:t> </a:t>
            </a:r>
            <a:r>
              <a:rPr lang="en-GB" dirty="0" err="1"/>
              <a:t>Nizam</a:t>
            </a:r>
            <a:r>
              <a:rPr lang="en-GB" dirty="0"/>
              <a:t>, </a:t>
            </a:r>
            <a:r>
              <a:rPr lang="en-GB" dirty="0" err="1"/>
              <a:t>madde</a:t>
            </a:r>
            <a:r>
              <a:rPr lang="en-GB" dirty="0"/>
              <a:t>, 7.</a:t>
            </a:r>
            <a:endParaRPr lang="en-US" dirty="0"/>
          </a:p>
          <a:p>
            <a:endParaRPr lang="tr-TR" dirty="0"/>
          </a:p>
        </p:txBody>
      </p:sp>
    </p:spTree>
    <p:extLst>
      <p:ext uri="{BB962C8B-B14F-4D97-AF65-F5344CB8AC3E}">
        <p14:creationId xmlns:p14="http://schemas.microsoft.com/office/powerpoint/2010/main" val="1973941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TotalTime>
  <Words>944</Words>
  <Application>Microsoft Office PowerPoint</Application>
  <PresentationFormat>Ekran Gösterisi (4:3)</PresentationFormat>
  <Paragraphs>37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Theme</vt:lpstr>
      <vt:lpstr>Türk Dünyasında Dini Yapılanma</vt:lpstr>
      <vt:lpstr>Çarlık Rusya Dönemi Dini İdareler</vt:lpstr>
      <vt:lpstr>Sovyet Dönemi Türkistan Dini İdaresi 1923-1918</vt:lpstr>
      <vt:lpstr>II. Dünya Savaşı ve Sonrası</vt:lpstr>
      <vt:lpstr>Orta Asya ve Kazakistan Müslümanları Dini İdaresi’nin Sovyet Rejimine Desteği</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Dünyasında Dini Yapılanma</dc:title>
  <dc:creator>Seyfettin Ersahin</dc:creator>
  <cp:lastModifiedBy>canan</cp:lastModifiedBy>
  <cp:revision>6</cp:revision>
  <dcterms:created xsi:type="dcterms:W3CDTF">2017-04-23T19:12:09Z</dcterms:created>
  <dcterms:modified xsi:type="dcterms:W3CDTF">2018-02-12T19:50:44Z</dcterms:modified>
</cp:coreProperties>
</file>