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86" r:id="rId19"/>
    <p:sldId id="277" r:id="rId20"/>
    <p:sldId id="279" r:id="rId21"/>
    <p:sldId id="280" r:id="rId22"/>
    <p:sldId id="278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300" r:id="rId33"/>
    <p:sldId id="299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1" r:id="rId4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87" autoAdjust="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5E745-E623-40E4-9E4D-81736D35356C}" type="datetimeFigureOut">
              <a:rPr lang="tr-TR" smtClean="0"/>
              <a:pPr/>
              <a:t>17.12.2017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9206-6480-486C-A8CD-F97B744FEF7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9206-6480-486C-A8CD-F97B744FEF75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09724C2-510B-47E4-B45C-7A6856FDE9A5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2E15-B559-4BAE-BC87-CBAD19E342F9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54E1-8E0C-424B-92B4-B8A9AA5C989D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0247874-E51F-4C6B-8F4B-03456A39252C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C8D34DB-6D0A-44B4-B0F4-472F4E372AEF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42C9-CF2F-485D-94EF-0CC2A0E8A37B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E144B-436B-4A1D-BA99-1397B75D59DD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CB4A08C-4070-4746-B980-EC950D9F2244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675-3CE0-4901-AE43-BA1C376F47D6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213E0C-3334-439F-9873-AB6F9EF5EB4C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2D18D3-0D49-4B7A-9135-040B31BF1D1D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32C429-42F9-4897-BB19-83334A570EFE}" type="datetime1">
              <a:rPr lang="tr-TR" smtClean="0"/>
              <a:pPr/>
              <a:t>17.12.2017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857356" y="1500174"/>
            <a:ext cx="7286644" cy="150019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tr-TR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JFM 403</a:t>
            </a:r>
            <a:br>
              <a:rPr lang="tr-TR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JEOFİZİKTE VERİ ANALİZİ ve SUNUMU DERSİ</a:t>
            </a:r>
            <a:br>
              <a:rPr lang="tr-TR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DÖNEM ÖDEVİ</a:t>
            </a:r>
            <a:endParaRPr lang="tr-TR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ankara üniversitesi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80"/>
            <a:ext cx="3357554" cy="335755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857488" y="285728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ANKARA ÜNİVERSİTESİ </a:t>
            </a:r>
            <a:br>
              <a:rPr lang="tr-TR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MÜHENDİSLİK FAKÜLTESİ </a:t>
            </a:r>
            <a:br>
              <a:rPr lang="tr-TR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JEOFİZİK MÜHENDİSLİĞİ</a:t>
            </a:r>
            <a:endParaRPr lang="tr-TR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286248" y="6215082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Times New Roman" pitchFamily="18" charset="0"/>
                <a:cs typeface="Times New Roman" pitchFamily="18" charset="0"/>
              </a:rPr>
              <a:t>Gökhan Eren KARAKULAK -13290367</a:t>
            </a:r>
            <a:endParaRPr lang="tr-T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86116" y="3857628"/>
            <a:ext cx="617265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SİSMİK YANSIMA</a:t>
            </a:r>
            <a:endParaRPr lang="tr-TR" sz="4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İlgili res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62622"/>
            <a:ext cx="2500330" cy="3532212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5" name="Picture 6" descr="İlgili 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143240"/>
            <a:ext cx="7429520" cy="371476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642910" y="3571876"/>
            <a:ext cx="1643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tr-TR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Vibro</a:t>
            </a:r>
            <a:endParaRPr lang="tr-TR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928662" y="1071546"/>
            <a:ext cx="164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Dinamit</a:t>
            </a:r>
          </a:p>
          <a:p>
            <a:endParaRPr lang="tr-TR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071546"/>
            <a:ext cx="2946687" cy="390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DİNAMİT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0" y="1142984"/>
            <a:ext cx="6215106" cy="5214974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tr-TR" dirty="0" smtClean="0"/>
              <a:t>		Sismik uygulamalarda kullanılan dinamit 30-40 cm boyunda 3-5 cm çapında plastik muhafazalar içinde dinamit çubukları şeklindedir ve özellikle çok yüksek patlama hızına sahiptir. Dinamit çubukları birbirlerine vidalanarak birleştirilebilir ve istenilen miktarda dinamitin aynı anda patlatılması sağlanır.</a:t>
            </a:r>
          </a:p>
          <a:p>
            <a:endParaRPr lang="tr-TR" dirty="0" smtClean="0"/>
          </a:p>
          <a:p>
            <a:pPr>
              <a:buFontTx/>
              <a:buNone/>
            </a:pPr>
            <a:r>
              <a:rPr lang="tr-TR" dirty="0" smtClean="0"/>
              <a:t>	•Minimum fazlı sismik sinyal oluşturur.</a:t>
            </a:r>
          </a:p>
          <a:p>
            <a:pPr>
              <a:buFontTx/>
              <a:buNone/>
            </a:pPr>
            <a:r>
              <a:rPr lang="tr-TR" dirty="0" smtClean="0"/>
              <a:t>	•Frekans içeriği kontrol edilemeyen   kontrolsüz bir enerji kaynağıdır.</a:t>
            </a:r>
          </a:p>
          <a:p>
            <a:pPr>
              <a:buFontTx/>
              <a:buNone/>
            </a:pPr>
            <a:r>
              <a:rPr lang="tr-TR" dirty="0" smtClean="0"/>
              <a:t>	•Yüksek bir patlama hızına sahiptir(5800-6300m/s).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10" name="9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VİDEO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VİDEO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VİBRO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1000108"/>
            <a:ext cx="8358246" cy="31432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tr-TR" sz="2800" dirty="0" smtClean="0"/>
              <a:t>		Titreşimli bir sismik kaynaktır. </a:t>
            </a:r>
            <a:r>
              <a:rPr lang="tr-TR" sz="2800" dirty="0" err="1" smtClean="0"/>
              <a:t>Vibronun</a:t>
            </a:r>
            <a:r>
              <a:rPr lang="tr-TR" sz="2800" dirty="0" smtClean="0"/>
              <a:t> oluşturduğu sinyal frekansın zamanla doğrusal veya üstel bir değişim şeklinde tariflenir. </a:t>
            </a:r>
          </a:p>
          <a:p>
            <a:pPr>
              <a:lnSpc>
                <a:spcPct val="120000"/>
              </a:lnSpc>
            </a:pPr>
            <a:r>
              <a:rPr lang="tr-TR" sz="2800" dirty="0" smtClean="0"/>
              <a:t>  Sıfır fazlı sismik sinyal oluşturur.</a:t>
            </a:r>
          </a:p>
          <a:p>
            <a:pPr>
              <a:lnSpc>
                <a:spcPct val="120000"/>
              </a:lnSpc>
            </a:pPr>
            <a:r>
              <a:rPr lang="tr-TR" sz="2800" dirty="0" smtClean="0"/>
              <a:t>  Frekans içeriği kontrol edilebilir,kontrollü bir enerji kaynağıdır.</a:t>
            </a:r>
          </a:p>
          <a:p>
            <a:pPr>
              <a:lnSpc>
                <a:spcPct val="120000"/>
              </a:lnSpc>
            </a:pPr>
            <a:r>
              <a:rPr lang="tr-TR" sz="2800" dirty="0" smtClean="0"/>
              <a:t>  Maliyetleri düşük ve Verimliliği yüksek bir kaynaktır.</a:t>
            </a:r>
          </a:p>
          <a:p>
            <a:pPr>
              <a:lnSpc>
                <a:spcPct val="120000"/>
              </a:lnSpc>
            </a:pPr>
            <a:r>
              <a:rPr lang="tr-TR" sz="2800" dirty="0" smtClean="0"/>
              <a:t>  Atış noktasında 1 den fazla atış yapılarak sinyal/gürültü oranı artırılır.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/>
          </a:p>
        </p:txBody>
      </p:sp>
      <p:pic>
        <p:nvPicPr>
          <p:cNvPr id="5" name="7 Res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17781"/>
            <a:ext cx="9144000" cy="234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VİDEO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dirty="0" smtClean="0"/>
              <a:t>2-ALICILAR ve VERİ AKTARIMI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2143116"/>
            <a:ext cx="7451580" cy="4071966"/>
          </a:xfrm>
          <a:noFill/>
        </p:spPr>
      </p:pic>
      <p:sp>
        <p:nvSpPr>
          <p:cNvPr id="6" name="5 Dikdörtgen"/>
          <p:cNvSpPr/>
          <p:nvPr/>
        </p:nvSpPr>
        <p:spPr>
          <a:xfrm>
            <a:off x="2214546" y="1285860"/>
            <a:ext cx="3974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Jeofon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; partikül hızını ölçer.</a:t>
            </a:r>
            <a:endParaRPr lang="tr-TR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Gökhan\Desktop\JVAS ÖDEV\Adsız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7786742" cy="5263875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3643306" y="307181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Kayıt Kamyonu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1714480" y="371475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Fiber Optik </a:t>
            </a:r>
          </a:p>
          <a:p>
            <a:pPr algn="ctr"/>
            <a:r>
              <a:rPr lang="tr-TR" dirty="0" smtClean="0"/>
              <a:t>Kablo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dirty="0" smtClean="0"/>
              <a:t>3-KAYIT CİHAZLARI</a:t>
            </a:r>
            <a:endParaRPr lang="tr-TR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923" y="1500174"/>
            <a:ext cx="9159923" cy="51435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tr-TR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SİSMİK YANSIMA METODUNDA VERİ İŞLEM</a:t>
            </a:r>
            <a:endParaRPr lang="tr-T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6472254" cy="5643602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Veri Okuma ve Format Dönüşümü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İz Silme / Ayıklama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Genlik Kazanç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Sismik Gürültü Süzgeçleme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err="1" smtClean="0">
                <a:solidFill>
                  <a:srgbClr val="FF0000"/>
                </a:solidFill>
              </a:rPr>
              <a:t>Dekonvolüsyon</a:t>
            </a:r>
            <a:endParaRPr lang="tr-TR" b="1" dirty="0" smtClean="0">
              <a:solidFill>
                <a:srgbClr val="FF0000"/>
              </a:solidFill>
            </a:endParaRP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Hız Analizi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Statik Düzeltme</a:t>
            </a:r>
          </a:p>
          <a:p>
            <a:pPr algn="ctr">
              <a:lnSpc>
                <a:spcPct val="2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</a:rPr>
              <a:t>Sismik Göç (</a:t>
            </a:r>
            <a:r>
              <a:rPr lang="tr-TR" b="1" dirty="0" err="1" smtClean="0">
                <a:solidFill>
                  <a:srgbClr val="FF0000"/>
                </a:solidFill>
              </a:rPr>
              <a:t>Migrasyon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5" name="4 Aşağı Ok"/>
          <p:cNvSpPr/>
          <p:nvPr/>
        </p:nvSpPr>
        <p:spPr>
          <a:xfrm>
            <a:off x="3571868" y="1714488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Aşağı Ok"/>
          <p:cNvSpPr/>
          <p:nvPr/>
        </p:nvSpPr>
        <p:spPr>
          <a:xfrm>
            <a:off x="3571868" y="2357430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Aşağı Ok"/>
          <p:cNvSpPr/>
          <p:nvPr/>
        </p:nvSpPr>
        <p:spPr>
          <a:xfrm>
            <a:off x="3571868" y="3000372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Aşağı Ok"/>
          <p:cNvSpPr/>
          <p:nvPr/>
        </p:nvSpPr>
        <p:spPr>
          <a:xfrm>
            <a:off x="3571868" y="3714752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Aşağı Ok"/>
          <p:cNvSpPr/>
          <p:nvPr/>
        </p:nvSpPr>
        <p:spPr>
          <a:xfrm>
            <a:off x="3571868" y="4357694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Aşağı Ok"/>
          <p:cNvSpPr/>
          <p:nvPr/>
        </p:nvSpPr>
        <p:spPr>
          <a:xfrm>
            <a:off x="3571868" y="5000636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Aşağı Ok"/>
          <p:cNvSpPr/>
          <p:nvPr/>
        </p:nvSpPr>
        <p:spPr>
          <a:xfrm>
            <a:off x="3571868" y="5715016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Sağ Ayraç"/>
          <p:cNvSpPr/>
          <p:nvPr/>
        </p:nvSpPr>
        <p:spPr>
          <a:xfrm>
            <a:off x="5857884" y="1142984"/>
            <a:ext cx="500066" cy="52149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>
            <a:off x="6500826" y="2643182"/>
            <a:ext cx="1928826" cy="211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 smtClean="0"/>
              <a:t>SİSMİK YANSIMADA</a:t>
            </a:r>
          </a:p>
          <a:p>
            <a:pPr algn="ctr">
              <a:lnSpc>
                <a:spcPct val="150000"/>
              </a:lnSpc>
            </a:pPr>
            <a:r>
              <a:rPr lang="tr-TR" dirty="0" smtClean="0"/>
              <a:t>TEMEL </a:t>
            </a:r>
          </a:p>
          <a:p>
            <a:pPr algn="ctr">
              <a:lnSpc>
                <a:spcPct val="150000"/>
              </a:lnSpc>
            </a:pPr>
            <a:r>
              <a:rPr lang="tr-TR" dirty="0" smtClean="0"/>
              <a:t>VERİ İŞLEM </a:t>
            </a:r>
          </a:p>
          <a:p>
            <a:pPr algn="ctr">
              <a:lnSpc>
                <a:spcPct val="150000"/>
              </a:lnSpc>
            </a:pPr>
            <a:r>
              <a:rPr lang="tr-TR" dirty="0" smtClean="0"/>
              <a:t>ADIMLARI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içindekiler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4001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1- Sismik Yöntemler</a:t>
            </a:r>
          </a:p>
          <a:p>
            <a:pPr lvl="1">
              <a:buNone/>
            </a:pPr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a-Sismik Kırılma</a:t>
            </a:r>
          </a:p>
          <a:p>
            <a:pPr lvl="1">
              <a:buNone/>
            </a:pPr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b-Sismik Yansıma</a:t>
            </a:r>
          </a:p>
          <a:p>
            <a:pPr lvl="1">
              <a:buNone/>
            </a:pPr>
            <a:endParaRPr lang="tr-TR" dirty="0" smtClean="0"/>
          </a:p>
          <a:p>
            <a:pPr lvl="1">
              <a:buNone/>
            </a:pPr>
            <a:endParaRPr lang="tr-TR" dirty="0" smtClean="0"/>
          </a:p>
          <a:p>
            <a:pPr lvl="1"/>
            <a:endParaRPr lang="tr-TR" dirty="0" smtClean="0"/>
          </a:p>
          <a:p>
            <a:pPr lvl="1"/>
            <a:endParaRPr lang="tr-TR" dirty="0" smtClean="0"/>
          </a:p>
          <a:p>
            <a:pPr lvl="1"/>
            <a:endParaRPr lang="tr-TR" dirty="0" smtClean="0"/>
          </a:p>
          <a:p>
            <a:pPr lvl="1"/>
            <a:endParaRPr lang="tr-TR" dirty="0" smtClean="0"/>
          </a:p>
          <a:p>
            <a:pPr lvl="1"/>
            <a:endParaRPr lang="tr-TR" dirty="0"/>
          </a:p>
          <a:p>
            <a:pPr lvl="1"/>
            <a:endParaRPr lang="tr-TR" dirty="0" smtClean="0"/>
          </a:p>
          <a:p>
            <a:pPr lvl="1"/>
            <a:endParaRPr lang="tr-TR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571472" y="2928934"/>
            <a:ext cx="67151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2- Sismik Yansımada;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   a- VERİ TOPLAMA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	KAYNAK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	ALICILAR ve VERİ AKTARIMI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	KAYIT CİHAZLARI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   b- VERİ İŞLEM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	Sismik Gürültüler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   c- VERİ SUNUMU ve YORUMU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	2B &amp; 3B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3- Örnek Sismik Yansıma Çalışmaları</a:t>
            </a:r>
          </a:p>
          <a:p>
            <a:r>
              <a:rPr lang="tr-TR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tr-TR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57959"/>
            <a:ext cx="8501122" cy="61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00B050"/>
                </a:solidFill>
              </a:rPr>
              <a:t>SİSMİK GÜRÜLTÜLER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6215074" y="4549676"/>
            <a:ext cx="2428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A: Hava Dalgası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B: Direkt Dalga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C: Yüzey Dalgası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E: Kırılma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F: Geri saçılmış yüzey  dalgaları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G: Çevre gürültüleri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68770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Başlık"/>
          <p:cNvSpPr>
            <a:spLocks noGrp="1"/>
          </p:cNvSpPr>
          <p:nvPr>
            <p:ph type="title"/>
          </p:nvPr>
        </p:nvSpPr>
        <p:spPr>
          <a:xfrm>
            <a:off x="571472" y="142852"/>
            <a:ext cx="7467600" cy="511156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>
                <a:solidFill>
                  <a:srgbClr val="00B050"/>
                </a:solidFill>
              </a:rPr>
              <a:t>KAYIT ÜZERİNDE SİSMİK GÜRÜLTÜLER</a:t>
            </a:r>
            <a:endParaRPr lang="tr-TR" sz="2400" b="1" dirty="0">
              <a:solidFill>
                <a:srgbClr val="00B050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5857884" y="714356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Çevre Gürültüsü</a:t>
            </a:r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" name="9 Aşağı Ok"/>
          <p:cNvSpPr/>
          <p:nvPr/>
        </p:nvSpPr>
        <p:spPr>
          <a:xfrm>
            <a:off x="6429388" y="1285860"/>
            <a:ext cx="500066" cy="2143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5286380" y="6357958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Araç Gürültüsü</a:t>
            </a:r>
            <a:endParaRPr lang="tr-TR" sz="1600" b="1" dirty="0">
              <a:solidFill>
                <a:srgbClr val="FF0000"/>
              </a:solidFill>
            </a:endParaRPr>
          </a:p>
        </p:txBody>
      </p:sp>
      <p:cxnSp>
        <p:nvCxnSpPr>
          <p:cNvPr id="16" name="15 Düz Ok Bağlayıcısı"/>
          <p:cNvCxnSpPr/>
          <p:nvPr/>
        </p:nvCxnSpPr>
        <p:spPr>
          <a:xfrm flipV="1">
            <a:off x="7215206" y="6286520"/>
            <a:ext cx="285752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Ok Bağlayıcısı"/>
          <p:cNvCxnSpPr/>
          <p:nvPr/>
        </p:nvCxnSpPr>
        <p:spPr>
          <a:xfrm flipV="1">
            <a:off x="7286644" y="6286520"/>
            <a:ext cx="571504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Metin kutusu"/>
          <p:cNvSpPr txBox="1"/>
          <p:nvPr/>
        </p:nvSpPr>
        <p:spPr>
          <a:xfrm>
            <a:off x="3357554" y="714356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Atış Kaynaklı Gürültüler</a:t>
            </a:r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23" name="22 Aşağı Ok"/>
          <p:cNvSpPr/>
          <p:nvPr/>
        </p:nvSpPr>
        <p:spPr>
          <a:xfrm>
            <a:off x="4214810" y="1285860"/>
            <a:ext cx="500066" cy="2143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4" name="23 Metin kutusu"/>
          <p:cNvSpPr txBox="1"/>
          <p:nvPr/>
        </p:nvSpPr>
        <p:spPr>
          <a:xfrm>
            <a:off x="2071670" y="6286520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Hava Dalgası</a:t>
            </a:r>
            <a:endParaRPr lang="tr-TR" sz="1600" b="1" dirty="0">
              <a:solidFill>
                <a:srgbClr val="FF0000"/>
              </a:solidFill>
            </a:endParaRPr>
          </a:p>
        </p:txBody>
      </p:sp>
      <p:cxnSp>
        <p:nvCxnSpPr>
          <p:cNvPr id="25" name="24 Düz Ok Bağlayıcısı"/>
          <p:cNvCxnSpPr/>
          <p:nvPr/>
        </p:nvCxnSpPr>
        <p:spPr>
          <a:xfrm>
            <a:off x="1857356" y="6215082"/>
            <a:ext cx="500066" cy="214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Metin kutusu"/>
          <p:cNvSpPr txBox="1"/>
          <p:nvPr/>
        </p:nvSpPr>
        <p:spPr>
          <a:xfrm>
            <a:off x="0" y="5357826"/>
            <a:ext cx="1142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Yüzey</a:t>
            </a:r>
          </a:p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Dalgası</a:t>
            </a:r>
            <a:endParaRPr lang="tr-TR" sz="1600" b="1" dirty="0">
              <a:solidFill>
                <a:srgbClr val="FF0000"/>
              </a:solidFill>
            </a:endParaRPr>
          </a:p>
        </p:txBody>
      </p:sp>
      <p:cxnSp>
        <p:nvCxnSpPr>
          <p:cNvPr id="28" name="27 Düz Ok Bağlayıcısı"/>
          <p:cNvCxnSpPr/>
          <p:nvPr/>
        </p:nvCxnSpPr>
        <p:spPr>
          <a:xfrm flipV="1">
            <a:off x="500034" y="5000636"/>
            <a:ext cx="571504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Metin kutusu"/>
          <p:cNvSpPr txBox="1"/>
          <p:nvPr/>
        </p:nvSpPr>
        <p:spPr>
          <a:xfrm>
            <a:off x="0" y="3786190"/>
            <a:ext cx="128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0000"/>
                </a:solidFill>
              </a:rPr>
              <a:t>Tekrarlı</a:t>
            </a:r>
          </a:p>
          <a:p>
            <a:pPr algn="ctr"/>
            <a:r>
              <a:rPr lang="tr-TR" sz="1400" b="1" dirty="0" smtClean="0">
                <a:solidFill>
                  <a:srgbClr val="FF0000"/>
                </a:solidFill>
              </a:rPr>
              <a:t>Yansımalar</a:t>
            </a:r>
            <a:endParaRPr lang="tr-TR" sz="1400" b="1" dirty="0">
              <a:solidFill>
                <a:srgbClr val="FF0000"/>
              </a:solidFill>
            </a:endParaRPr>
          </a:p>
        </p:txBody>
      </p:sp>
      <p:cxnSp>
        <p:nvCxnSpPr>
          <p:cNvPr id="31" name="30 Düz Ok Bağlayıcısı"/>
          <p:cNvCxnSpPr/>
          <p:nvPr/>
        </p:nvCxnSpPr>
        <p:spPr>
          <a:xfrm rot="5400000" flipH="1" flipV="1">
            <a:off x="571472" y="3286124"/>
            <a:ext cx="500066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663144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357158" y="142852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İz Silme / Ayıklama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7848521" cy="45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571472" y="28572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r-TR" sz="2400" dirty="0" smtClean="0">
                <a:solidFill>
                  <a:srgbClr val="FF0000"/>
                </a:solidFill>
              </a:rPr>
              <a:t>Genlik Kazanç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67372"/>
            <a:ext cx="7467600" cy="413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571472" y="28572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r-TR" sz="2400" dirty="0" err="1" smtClean="0">
                <a:solidFill>
                  <a:srgbClr val="FF0000"/>
                </a:solidFill>
              </a:rPr>
              <a:t>Dekonvolüsyon</a:t>
            </a:r>
            <a:endParaRPr lang="tr-TR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7467600" cy="436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571472" y="28572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r-TR" sz="2400" dirty="0" smtClean="0">
                <a:solidFill>
                  <a:srgbClr val="FF0000"/>
                </a:solidFill>
              </a:rPr>
              <a:t>Statik Düzeltme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571472" y="28572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r-TR" sz="2400" dirty="0" smtClean="0">
                <a:solidFill>
                  <a:srgbClr val="FF0000"/>
                </a:solidFill>
              </a:rPr>
              <a:t>Sismik Göç (</a:t>
            </a:r>
            <a:r>
              <a:rPr lang="tr-TR" sz="2400" dirty="0" err="1" smtClean="0">
                <a:solidFill>
                  <a:srgbClr val="FF0000"/>
                </a:solidFill>
              </a:rPr>
              <a:t>Migrasyon</a:t>
            </a:r>
            <a:r>
              <a:rPr lang="tr-TR" sz="2400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513785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5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SİSMİK YANSIMA METODUNDA</a:t>
            </a:r>
            <a:b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VERİ SUNUMU ve YORUMU</a:t>
            </a:r>
            <a:endParaRPr lang="tr-TR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46521"/>
            <a:ext cx="7467600" cy="418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dirty="0" smtClean="0"/>
              <a:t>2 Boyutlu sismik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7467600" cy="5545282"/>
          </a:xfrm>
        </p:spPr>
        <p:txBody>
          <a:bodyPr/>
          <a:lstStyle/>
          <a:p>
            <a:endParaRPr lang="tr-TR" dirty="0" smtClean="0"/>
          </a:p>
          <a:p>
            <a:pPr>
              <a:buNone/>
            </a:pPr>
            <a:r>
              <a:rPr lang="tr-TR" dirty="0" smtClean="0"/>
              <a:t>		2 boyutlu sismik yansıma yöntemi uzaklık (x) ve zaman (t) bilgilerini içeren bir yöntemdir. Yeraltını istenilen derinlikte bir profil boyunca, yeraltı katmanlarındaki akustik empedans farklılıklarına göre görüntüleme tekniğidir.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14752"/>
            <a:ext cx="8267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3 Boyutlu sismik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142844" y="785794"/>
            <a:ext cx="9001156" cy="2786082"/>
          </a:xfrm>
        </p:spPr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r>
              <a:rPr lang="tr-TR" dirty="0" smtClean="0"/>
              <a:t>Hidrokarbon aramalarında ilgilenilen yeraltı yapısı 3 boyutludur.İki boyutlu (2B) sismik çalışmalarda yeraltı hız alanının sadece sismik profil boyunca dağılımı elde edilirken3B sismik verisi yorumcuya hem ‘’in-</a:t>
            </a:r>
            <a:r>
              <a:rPr lang="tr-TR" dirty="0" err="1" smtClean="0"/>
              <a:t>line</a:t>
            </a:r>
            <a:r>
              <a:rPr lang="tr-TR" dirty="0" smtClean="0"/>
              <a:t> ve </a:t>
            </a:r>
            <a:r>
              <a:rPr lang="tr-TR" dirty="0" err="1" smtClean="0"/>
              <a:t>cross</a:t>
            </a:r>
            <a:r>
              <a:rPr lang="tr-TR" dirty="0" smtClean="0"/>
              <a:t>-</a:t>
            </a:r>
            <a:r>
              <a:rPr lang="tr-TR" dirty="0" err="1" smtClean="0"/>
              <a:t>line</a:t>
            </a:r>
            <a:r>
              <a:rPr lang="tr-TR" dirty="0" smtClean="0"/>
              <a:t>’’ yönlerinde düşey kesitler sağlar hem de yatay ‘’time </a:t>
            </a:r>
            <a:r>
              <a:rPr lang="tr-TR" dirty="0" err="1" smtClean="0"/>
              <a:t>slices</a:t>
            </a:r>
            <a:r>
              <a:rPr lang="tr-TR" dirty="0" smtClean="0"/>
              <a:t> kesitler sunar. Yatay kesitler, yorumlanmış seviyeler için kontur haritalarının elde edilmesini sağlar.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286124"/>
            <a:ext cx="5143536" cy="341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SİSMİK YÖNTEMLER</a:t>
            </a:r>
            <a:endParaRPr lang="tr-T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85720" y="1142984"/>
            <a:ext cx="8358246" cy="30718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tr-TR" sz="2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Sismik yöntemler yeraltındaki jeolojik tabakaların durumlarını saptamada kullanılan , bir enerji kaynağından yayılan elastik dalgaların, belirli bir düzen çerçevesinde yer içinde yayılması ve alıcılara gelen dalgaların </a:t>
            </a:r>
            <a:r>
              <a:rPr lang="tr-TR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zamana karşı genliklerinin kaydedilmesi 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şeklinde uygulanan bir jeofizik yöntemdir. Yöntemin fizik temeli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Huygens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Fermat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Snell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prensiplerine dayanmaktadır. </a:t>
            </a:r>
          </a:p>
          <a:p>
            <a:endParaRPr lang="tr-TR" dirty="0"/>
          </a:p>
        </p:txBody>
      </p:sp>
      <p:pic>
        <p:nvPicPr>
          <p:cNvPr id="4098" name="Picture 2" descr="İlgili res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12689"/>
            <a:ext cx="4714876" cy="2645311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7467600" cy="43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71612"/>
            <a:ext cx="580993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/>
          </a:p>
        </p:txBody>
      </p:sp>
      <p:pic>
        <p:nvPicPr>
          <p:cNvPr id="4098" name="Picture 2" descr="Seismic surv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21139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r-T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SİSMİK YANSIMA </a:t>
            </a:r>
          </a:p>
          <a:p>
            <a:pPr algn="ctr">
              <a:buNone/>
            </a:pPr>
            <a:r>
              <a:rPr lang="tr-T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ÇALIŞMA ÖRNEKLERİ</a:t>
            </a:r>
            <a:endParaRPr lang="tr-TR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İstanbul hızlı tren çalışması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8507350" cy="299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İstanbul hızlı tren çalışması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/>
          </a:p>
        </p:txBody>
      </p:sp>
      <p:pic>
        <p:nvPicPr>
          <p:cNvPr id="1026" name="Picture 2" descr="seismic reflection method working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928670"/>
            <a:ext cx="4286280" cy="5723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Los Angeles / North </a:t>
            </a:r>
            <a:r>
              <a:rPr lang="tr-TR" dirty="0" err="1" smtClean="0"/>
              <a:t>Haiwee</a:t>
            </a:r>
            <a:r>
              <a:rPr lang="tr-TR" dirty="0" smtClean="0"/>
              <a:t> Barajı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53943" y="1600200"/>
            <a:ext cx="6074114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Elsinore</a:t>
            </a:r>
            <a:r>
              <a:rPr lang="tr-TR" dirty="0" smtClean="0"/>
              <a:t> gölü, California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52226" name="Picture 2" descr="http://www.advancedgeoscience.com/Lin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36578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tr-TR" dirty="0" err="1" smtClean="0"/>
              <a:t>Newark</a:t>
            </a:r>
            <a:r>
              <a:rPr lang="tr-TR" dirty="0" smtClean="0"/>
              <a:t>, California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428736"/>
            <a:ext cx="7467600" cy="504521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/>
          </a:p>
        </p:txBody>
      </p:sp>
      <p:pic>
        <p:nvPicPr>
          <p:cNvPr id="53250" name="Picture 2" descr="http://www.advancedgeoscience.com/Line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35097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Sinkhole</a:t>
            </a:r>
            <a:r>
              <a:rPr lang="tr-TR" dirty="0" smtClean="0"/>
              <a:t> bölgesi / ölü deniz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7212" y="1600200"/>
            <a:ext cx="6487576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tr-TR" dirty="0" smtClean="0"/>
              <a:t>SİSMİK KIRILMA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/>
          </a:p>
        </p:txBody>
      </p:sp>
      <p:pic>
        <p:nvPicPr>
          <p:cNvPr id="3078" name="Picture 6" descr="C:\Users\Gökhan\Desktop\JVAS ÖDEV\Adsız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7579482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42888"/>
            <a:ext cx="85629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KAYNAKÇA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Sismik Yöntemler ve Yorumlamaya Giriş – Dr. Ersin US</a:t>
            </a:r>
          </a:p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Mühendislik Amaçlı Problemlerin Çözümünde Sismik Yansıma Yöntemi – Prof. Dr. Hakan KARSLI</a:t>
            </a:r>
          </a:p>
          <a:p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Atila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SEFUNÇ – Ders Notları</a:t>
            </a:r>
          </a:p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Prof .Dr. Selma KADIOĞLU – Ders Notları</a:t>
            </a:r>
          </a:p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Derman DONDURUR – Deniz Sismiğinde Veri İşlem</a:t>
            </a:r>
          </a:p>
          <a:p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Doç.Dr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. Hüseyin TUR – Ders Notları</a:t>
            </a:r>
          </a:p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Mert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Grit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Ali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Ismet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Kanli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Integrated Seismic Survey for Detecting Landslide Effects on High Speed Rail Line at Istanbul–Turkey</a:t>
            </a:r>
            <a:endParaRPr lang="tr-T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Advanced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Geoscience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şirketinin çalışmaları</a:t>
            </a:r>
          </a:p>
          <a:p>
            <a:endParaRPr lang="tr-TR" sz="1600" dirty="0" smtClean="0"/>
          </a:p>
          <a:p>
            <a:endParaRPr lang="tr-TR" sz="16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tr-TR" dirty="0" smtClean="0"/>
              <a:t>SİSMİK YANSIMA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 descr="İlgili res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7786126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8286808" cy="350046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tr-TR" b="1" dirty="0" smtClean="0"/>
              <a:t>Ekonomik</a:t>
            </a:r>
            <a:r>
              <a:rPr lang="tr-TR" dirty="0" smtClean="0"/>
              <a:t> olarak petrol , doğal gaz , kömür yani hidrokarbon aramalarında</a:t>
            </a:r>
          </a:p>
          <a:p>
            <a:pPr>
              <a:buFont typeface="Wingdings" pitchFamily="2" charset="2"/>
              <a:buChar char="ü"/>
            </a:pPr>
            <a:r>
              <a:rPr lang="tr-TR" b="1" dirty="0" smtClean="0"/>
              <a:t>Mühendislik amaçlı </a:t>
            </a:r>
            <a:r>
              <a:rPr lang="tr-TR" dirty="0" smtClean="0"/>
              <a:t>olarak kıyı tesislerinin denizaltı zemin ve çökel istif şartlarının belirlenmesinde ve liman, karayolu,baraj gibi büyük yapıların inşası ile ilgili temel kaya problemlerinin çözümünde</a:t>
            </a:r>
          </a:p>
          <a:p>
            <a:pPr>
              <a:buFont typeface="Wingdings" pitchFamily="2" charset="2"/>
              <a:buChar char="ü"/>
            </a:pPr>
            <a:r>
              <a:rPr lang="tr-TR" b="1" dirty="0" smtClean="0"/>
              <a:t>Bilimsel amaçlı </a:t>
            </a:r>
            <a:r>
              <a:rPr lang="tr-TR" dirty="0" smtClean="0"/>
              <a:t>olarak kara ve denizde yerkabuğu – tektonik araştırmalarda kullanılmaktadır. 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7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tr-TR" dirty="0" smtClean="0"/>
              <a:t>SİSMİK YANSIMA</a:t>
            </a:r>
            <a:endParaRPr lang="tr-TR" dirty="0"/>
          </a:p>
        </p:txBody>
      </p:sp>
      <p:pic>
        <p:nvPicPr>
          <p:cNvPr id="20482" name="Picture 2" descr="KÖMÜR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18000"/>
            <a:ext cx="2250000" cy="1440000"/>
          </a:xfrm>
          <a:prstGeom prst="rect">
            <a:avLst/>
          </a:prstGeom>
          <a:noFill/>
        </p:spPr>
      </p:pic>
      <p:pic>
        <p:nvPicPr>
          <p:cNvPr id="20484" name="Picture 4" descr="petrol ile ilgili g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5055326"/>
            <a:ext cx="2857488" cy="1802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274638"/>
            <a:ext cx="8215370" cy="1296974"/>
          </a:xfrm>
        </p:spPr>
        <p:txBody>
          <a:bodyPr>
            <a:normAutofit/>
          </a:bodyPr>
          <a:lstStyle/>
          <a:p>
            <a:pPr algn="ctr"/>
            <a: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SİSMİK YANSIMA METODUNDA</a:t>
            </a:r>
            <a:b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VERİ TOPLAMA</a:t>
            </a:r>
            <a:endParaRPr lang="tr-TR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rgbClr val="002060"/>
                </a:solidFill>
              </a:rPr>
              <a:t>KAYNAK</a:t>
            </a: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rgbClr val="002060"/>
                </a:solidFill>
              </a:rPr>
              <a:t>ALICILAR</a:t>
            </a: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rgbClr val="002060"/>
                </a:solidFill>
              </a:rPr>
              <a:t>VERİ AKTARIMI</a:t>
            </a: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rgbClr val="002060"/>
                </a:solidFill>
              </a:rPr>
              <a:t>KAYIT CİHAZLARI 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24578" name="Picture 2" descr="PATLAYICI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71612"/>
            <a:ext cx="1357322" cy="1357322"/>
          </a:xfrm>
          <a:prstGeom prst="rect">
            <a:avLst/>
          </a:prstGeom>
          <a:noFill/>
        </p:spPr>
      </p:pic>
      <p:pic>
        <p:nvPicPr>
          <p:cNvPr id="24580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3" y="2857496"/>
            <a:ext cx="1821699" cy="1214124"/>
          </a:xfrm>
          <a:prstGeom prst="rect">
            <a:avLst/>
          </a:prstGeom>
          <a:noFill/>
        </p:spPr>
      </p:pic>
      <p:pic>
        <p:nvPicPr>
          <p:cNvPr id="24582" name="Picture 6" descr="sercel 508 xt cable ile ilgili görsel sonu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071942"/>
            <a:ext cx="1714512" cy="1285884"/>
          </a:xfrm>
          <a:prstGeom prst="rect">
            <a:avLst/>
          </a:prstGeom>
          <a:noFill/>
        </p:spPr>
      </p:pic>
      <p:pic>
        <p:nvPicPr>
          <p:cNvPr id="24584" name="Picture 8" descr="truck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5143512"/>
            <a:ext cx="2485024" cy="1871438"/>
          </a:xfrm>
          <a:prstGeom prst="rect">
            <a:avLst/>
          </a:prstGeom>
          <a:noFill/>
        </p:spPr>
      </p:pic>
      <p:cxnSp>
        <p:nvCxnSpPr>
          <p:cNvPr id="10" name="9 Düz Ok Bağlayıcısı"/>
          <p:cNvCxnSpPr/>
          <p:nvPr/>
        </p:nvCxnSpPr>
        <p:spPr>
          <a:xfrm>
            <a:off x="2500298" y="2214554"/>
            <a:ext cx="2286016" cy="15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500298" y="3429000"/>
            <a:ext cx="2286016" cy="15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/>
          <p:nvPr/>
        </p:nvCxnSpPr>
        <p:spPr>
          <a:xfrm>
            <a:off x="3357554" y="4714884"/>
            <a:ext cx="1428760" cy="15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12 Düz Ok Bağlayıcısı"/>
          <p:cNvCxnSpPr/>
          <p:nvPr/>
        </p:nvCxnSpPr>
        <p:spPr>
          <a:xfrm>
            <a:off x="3643306" y="5857892"/>
            <a:ext cx="1143008" cy="15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tr-TR" dirty="0" smtClean="0"/>
              <a:t>1-KAYNAK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258204" cy="5402406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		</a:t>
            </a:r>
          </a:p>
          <a:p>
            <a:pPr>
              <a:buNone/>
            </a:pPr>
            <a:r>
              <a:rPr lang="tr-TR" dirty="0" smtClean="0"/>
              <a:t>		Sismik  yöntemlerde kullanılan çeşitli kaynak türleri mevcuttur. Yöntemde bir enerji kaynağında aranan özellikler şunlardır;</a:t>
            </a:r>
          </a:p>
          <a:p>
            <a:pPr>
              <a:buNone/>
            </a:pPr>
            <a:endParaRPr lang="tr-TR" dirty="0" smtClean="0"/>
          </a:p>
          <a:p>
            <a:r>
              <a:rPr lang="tr-TR" i="1" dirty="0" smtClean="0"/>
              <a:t>1. İstenilen derinliğe sismik enerjinin gitmesi,</a:t>
            </a:r>
          </a:p>
          <a:p>
            <a:r>
              <a:rPr lang="tr-TR" i="1" dirty="0" smtClean="0"/>
              <a:t>2. Sinyal/gürültü oranının yüksek olması,</a:t>
            </a:r>
          </a:p>
          <a:p>
            <a:r>
              <a:rPr lang="tr-TR" i="1" dirty="0" smtClean="0"/>
              <a:t>3. Yanal ve düşey ayrım gücünün olması,</a:t>
            </a:r>
          </a:p>
          <a:p>
            <a:r>
              <a:rPr lang="tr-TR" i="1" dirty="0" smtClean="0"/>
              <a:t>4. Çevresel etkenleri azaltması,</a:t>
            </a:r>
          </a:p>
          <a:p>
            <a:r>
              <a:rPr lang="tr-TR" i="1" dirty="0" smtClean="0"/>
              <a:t>5. Güvenilir ve ekonomik olması gerekmektedir.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lyoz ile ilgili g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53087">
            <a:off x="825730" y="968614"/>
            <a:ext cx="2290427" cy="2290427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3786182" y="5214950"/>
            <a:ext cx="2971792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Mini </a:t>
            </a:r>
            <a:r>
              <a:rPr lang="tr-TR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Vibro</a:t>
            </a:r>
            <a:endParaRPr lang="tr-TR" sz="2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tr-TR" sz="2800" dirty="0" smtClean="0"/>
          </a:p>
          <a:p>
            <a:pPr>
              <a:buFont typeface="Wingdings" pitchFamily="2" charset="2"/>
              <a:buChar char="ü"/>
            </a:pPr>
            <a:endParaRPr lang="tr-TR" sz="280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26628" name="Picture 4" descr="İlgili res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3357583" cy="2714644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1071538" y="714356"/>
            <a:ext cx="11430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Balyoz</a:t>
            </a:r>
            <a:endParaRPr lang="tr-TR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4" name="Picture 10" descr="anadolu üniversitesi sismik arama aracı ile ilgili görsel sonuc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14290"/>
            <a:ext cx="4267200" cy="2847976"/>
          </a:xfrm>
          <a:prstGeom prst="rect">
            <a:avLst/>
          </a:prstGeom>
          <a:noFill/>
        </p:spPr>
      </p:pic>
      <p:sp>
        <p:nvSpPr>
          <p:cNvPr id="15" name="14 Metin kutusu"/>
          <p:cNvSpPr txBox="1"/>
          <p:nvPr/>
        </p:nvSpPr>
        <p:spPr>
          <a:xfrm>
            <a:off x="4929190" y="3286124"/>
            <a:ext cx="3214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Ağırlık Düşürme</a:t>
            </a:r>
            <a:endParaRPr lang="tr-TR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Oval"/>
          <p:cNvSpPr/>
          <p:nvPr/>
        </p:nvSpPr>
        <p:spPr>
          <a:xfrm>
            <a:off x="428596" y="2428868"/>
            <a:ext cx="928694" cy="7143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459</TotalTime>
  <Words>433</Words>
  <PresentationFormat>Ekran Gösterisi (4:3)</PresentationFormat>
  <Paragraphs>181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2" baseType="lpstr">
      <vt:lpstr>Cumba</vt:lpstr>
      <vt:lpstr>JFM 403 JEOFİZİKTE VERİ ANALİZİ ve SUNUMU DERSİ DÖNEM ÖDEVİ</vt:lpstr>
      <vt:lpstr>içindekiler</vt:lpstr>
      <vt:lpstr>SİSMİK YÖNTEMLER</vt:lpstr>
      <vt:lpstr>SİSMİK KIRILMA</vt:lpstr>
      <vt:lpstr>SİSMİK YANSIMA</vt:lpstr>
      <vt:lpstr>SİSMİK YANSIMA</vt:lpstr>
      <vt:lpstr>SİSMİK YANSIMA METODUNDA VERİ TOPLAMA</vt:lpstr>
      <vt:lpstr>1-KAYNAK</vt:lpstr>
      <vt:lpstr>Slayt 9</vt:lpstr>
      <vt:lpstr>Slayt 10</vt:lpstr>
      <vt:lpstr>DİNAMİT</vt:lpstr>
      <vt:lpstr>Slayt 12</vt:lpstr>
      <vt:lpstr>Slayt 13</vt:lpstr>
      <vt:lpstr>VİBRO</vt:lpstr>
      <vt:lpstr>Slayt 15</vt:lpstr>
      <vt:lpstr>2-ALICILAR ve VERİ AKTARIMI</vt:lpstr>
      <vt:lpstr>Slayt 17</vt:lpstr>
      <vt:lpstr>3-KAYIT CİHAZLARI</vt:lpstr>
      <vt:lpstr>SİSMİK YANSIMA METODUNDA VERİ İŞLEM</vt:lpstr>
      <vt:lpstr>SİSMİK GÜRÜLTÜLER</vt:lpstr>
      <vt:lpstr>KAYIT ÜZERİNDE SİSMİK GÜRÜLTÜLER</vt:lpstr>
      <vt:lpstr>Slayt 22</vt:lpstr>
      <vt:lpstr>Slayt 23</vt:lpstr>
      <vt:lpstr>Slayt 24</vt:lpstr>
      <vt:lpstr>Slayt 25</vt:lpstr>
      <vt:lpstr>Slayt 26</vt:lpstr>
      <vt:lpstr>SİSMİK YANSIMA METODUNDA VERİ SUNUMU ve YORUMU</vt:lpstr>
      <vt:lpstr>2 Boyutlu sismik</vt:lpstr>
      <vt:lpstr>3 Boyutlu sismik</vt:lpstr>
      <vt:lpstr>Slayt 30</vt:lpstr>
      <vt:lpstr>Slayt 31</vt:lpstr>
      <vt:lpstr>Slayt 32</vt:lpstr>
      <vt:lpstr>Slayt 33</vt:lpstr>
      <vt:lpstr>İstanbul hızlı tren çalışması</vt:lpstr>
      <vt:lpstr>İstanbul hızlı tren çalışması</vt:lpstr>
      <vt:lpstr>Los Angeles / North Haiwee Barajı</vt:lpstr>
      <vt:lpstr>Elsinore gölü, California</vt:lpstr>
      <vt:lpstr>Newark, California</vt:lpstr>
      <vt:lpstr>Sinkhole bölgesi / ölü deniz</vt:lpstr>
      <vt:lpstr>Slayt 40</vt:lpstr>
      <vt:lpstr>KAYNAKÇA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JFM 403 JEOFİZİKTE VERİ ANALİZİ ve SUNUMU DERSİ DÖNEM ÖDEVİ</dc:title>
  <dc:creator>Gökhan</dc:creator>
  <cp:lastModifiedBy>Gökhan</cp:lastModifiedBy>
  <cp:revision>59</cp:revision>
  <dcterms:created xsi:type="dcterms:W3CDTF">2017-12-05T18:55:46Z</dcterms:created>
  <dcterms:modified xsi:type="dcterms:W3CDTF">2017-12-17T19:33:34Z</dcterms:modified>
</cp:coreProperties>
</file>