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50C0-913E-4260-A6C6-8BC8F4B3EDC1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05C-E7AD-4AF0-9471-754FC5737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4172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50C0-913E-4260-A6C6-8BC8F4B3EDC1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05C-E7AD-4AF0-9471-754FC5737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069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50C0-913E-4260-A6C6-8BC8F4B3EDC1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05C-E7AD-4AF0-9471-754FC5737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436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50C0-913E-4260-A6C6-8BC8F4B3EDC1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05C-E7AD-4AF0-9471-754FC5737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343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50C0-913E-4260-A6C6-8BC8F4B3EDC1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05C-E7AD-4AF0-9471-754FC5737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391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50C0-913E-4260-A6C6-8BC8F4B3EDC1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05C-E7AD-4AF0-9471-754FC5737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3777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50C0-913E-4260-A6C6-8BC8F4B3EDC1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05C-E7AD-4AF0-9471-754FC5737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4423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50C0-913E-4260-A6C6-8BC8F4B3EDC1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05C-E7AD-4AF0-9471-754FC5737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1931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50C0-913E-4260-A6C6-8BC8F4B3EDC1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05C-E7AD-4AF0-9471-754FC5737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7451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50C0-913E-4260-A6C6-8BC8F4B3EDC1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05C-E7AD-4AF0-9471-754FC5737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9344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450C0-913E-4260-A6C6-8BC8F4B3EDC1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8A05C-E7AD-4AF0-9471-754FC5737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981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450C0-913E-4260-A6C6-8BC8F4B3EDC1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8A05C-E7AD-4AF0-9471-754FC5737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22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Psikiyatrik hastalıklar</a:t>
            </a:r>
            <a:br>
              <a:rPr lang="tr-TR" dirty="0" smtClean="0"/>
            </a:br>
            <a:r>
              <a:rPr lang="tr-TR" dirty="0" smtClean="0"/>
              <a:t>Tanı/Tedavi İzlem/Koruyucu hizmetler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526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Tedavi/ İzlem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Medikal Tedaviler</a:t>
            </a:r>
          </a:p>
          <a:p>
            <a:r>
              <a:rPr lang="tr-TR" dirty="0" smtClean="0"/>
              <a:t>Somatik Tedaviler</a:t>
            </a:r>
          </a:p>
          <a:p>
            <a:r>
              <a:rPr lang="tr-TR" dirty="0" smtClean="0"/>
              <a:t>Psikoterapiler</a:t>
            </a:r>
          </a:p>
          <a:p>
            <a:r>
              <a:rPr lang="tr-TR" dirty="0" smtClean="0"/>
              <a:t>Sosyal Müdahaleler</a:t>
            </a:r>
          </a:p>
          <a:p>
            <a:r>
              <a:rPr lang="tr-TR" smtClean="0"/>
              <a:t>Koruyucu Çalışmalar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37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5651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Ruh Sağlığı ve Hastalıkları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Ruhsal/Zihinsel hastalıkların tanı-tedavi ve önlenmesine yönelik bilim dalı</a:t>
            </a:r>
          </a:p>
          <a:p>
            <a:r>
              <a:rPr lang="tr-TR" dirty="0" smtClean="0"/>
              <a:t>= Psikiyatri</a:t>
            </a:r>
          </a:p>
          <a:p>
            <a:r>
              <a:rPr lang="tr-TR" i="1" dirty="0" err="1" smtClean="0"/>
              <a:t>Psyche</a:t>
            </a:r>
            <a:r>
              <a:rPr lang="tr-TR" dirty="0" smtClean="0"/>
              <a:t>: Ruh ve </a:t>
            </a:r>
            <a:r>
              <a:rPr lang="tr-TR" i="1" dirty="0" err="1" smtClean="0"/>
              <a:t>İatros</a:t>
            </a:r>
            <a:r>
              <a:rPr lang="tr-TR" i="1" dirty="0" smtClean="0"/>
              <a:t>: </a:t>
            </a:r>
            <a:r>
              <a:rPr lang="tr-TR" dirty="0" smtClean="0"/>
              <a:t>hekimlik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252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Ruhsal ve zihinsel rahatsızlıkları hastalık modeli içinde açıklamaya ve tedavi etmeye yönelik bilim dalıdır</a:t>
            </a:r>
          </a:p>
          <a:p>
            <a:r>
              <a:rPr lang="tr-TR" dirty="0" smtClean="0"/>
              <a:t>Tanı kabaca üç işlemle konur</a:t>
            </a:r>
          </a:p>
          <a:p>
            <a:pPr lvl="1"/>
            <a:r>
              <a:rPr lang="tr-TR" dirty="0" smtClean="0"/>
              <a:t>1-Hastanın öznel yakınmaları-belirtileri, öyküsü</a:t>
            </a:r>
          </a:p>
          <a:p>
            <a:pPr lvl="1"/>
            <a:r>
              <a:rPr lang="tr-TR" dirty="0" smtClean="0"/>
              <a:t>2-Bulguları aramak için muayene</a:t>
            </a:r>
          </a:p>
          <a:p>
            <a:pPr lvl="1"/>
            <a:r>
              <a:rPr lang="tr-TR" dirty="0" smtClean="0"/>
              <a:t>3-Laboratuvar incelemeler</a:t>
            </a:r>
          </a:p>
          <a:p>
            <a:pPr lvl="1"/>
            <a:r>
              <a:rPr lang="tr-TR" dirty="0" smtClean="0"/>
              <a:t>Psikiyatride </a:t>
            </a:r>
            <a:r>
              <a:rPr lang="tr-TR" dirty="0" err="1" smtClean="0"/>
              <a:t>anamnez</a:t>
            </a:r>
            <a:r>
              <a:rPr lang="tr-TR" dirty="0" smtClean="0"/>
              <a:t>( yakınmaların değerlendirilmesi) ağırlıklıdır bilgi ve deneyim de gerektirir( yakınmalar dolaylı olabilir)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5607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EAC734"/>
                </a:solidFill>
              </a:rPr>
              <a:t>Biyopsikososyal</a:t>
            </a:r>
            <a:r>
              <a:rPr lang="tr-TR" b="1" dirty="0" smtClean="0">
                <a:solidFill>
                  <a:srgbClr val="EAC734"/>
                </a:solidFill>
              </a:rPr>
              <a:t> Model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Biyolojik Faktörler</a:t>
            </a:r>
          </a:p>
          <a:p>
            <a:r>
              <a:rPr lang="tr-TR" dirty="0" smtClean="0"/>
              <a:t>Psikolojik Faktörler</a:t>
            </a:r>
          </a:p>
          <a:p>
            <a:r>
              <a:rPr lang="tr-TR" dirty="0" smtClean="0"/>
              <a:t>Sosyal Faktörler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7299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Psikososyal</a:t>
            </a:r>
            <a:r>
              <a:rPr lang="tr-TR" dirty="0" smtClean="0"/>
              <a:t>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Gelişim Kuramları</a:t>
            </a:r>
          </a:p>
          <a:p>
            <a:pPr lvl="1"/>
            <a:r>
              <a:rPr lang="tr-TR" dirty="0" smtClean="0"/>
              <a:t>Freud </a:t>
            </a:r>
          </a:p>
          <a:p>
            <a:pPr lvl="1"/>
            <a:r>
              <a:rPr lang="tr-TR" dirty="0" err="1" smtClean="0"/>
              <a:t>Erikson</a:t>
            </a:r>
            <a:endParaRPr lang="tr-TR" dirty="0" smtClean="0"/>
          </a:p>
          <a:p>
            <a:pPr lvl="1"/>
            <a:r>
              <a:rPr lang="tr-TR" dirty="0" smtClean="0"/>
              <a:t>Ruhsal Aygıt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2412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Etkileri karmaşıktır</a:t>
            </a:r>
          </a:p>
          <a:p>
            <a:r>
              <a:rPr lang="tr-TR" dirty="0" smtClean="0"/>
              <a:t>Kişilerin duyarlılığına göre değişir</a:t>
            </a:r>
          </a:p>
          <a:p>
            <a:r>
              <a:rPr lang="tr-TR" dirty="0" smtClean="0"/>
              <a:t>Bazen bir </a:t>
            </a:r>
            <a:r>
              <a:rPr lang="tr-TR" dirty="0" err="1" smtClean="0"/>
              <a:t>psikososyal</a:t>
            </a:r>
            <a:r>
              <a:rPr lang="tr-TR" dirty="0" smtClean="0"/>
              <a:t> dönemden diğerine geçiş</a:t>
            </a:r>
          </a:p>
          <a:p>
            <a:r>
              <a:rPr lang="tr-TR" dirty="0" smtClean="0"/>
              <a:t>Göç</a:t>
            </a:r>
          </a:p>
          <a:p>
            <a:r>
              <a:rPr lang="tr-TR" dirty="0" smtClean="0"/>
              <a:t>Toplumsal olaylar</a:t>
            </a:r>
          </a:p>
          <a:p>
            <a:r>
              <a:rPr lang="tr-TR" dirty="0" smtClean="0"/>
              <a:t>Aile</a:t>
            </a:r>
          </a:p>
          <a:p>
            <a:r>
              <a:rPr lang="tr-TR" dirty="0" smtClean="0"/>
              <a:t>İşyeri</a:t>
            </a:r>
          </a:p>
          <a:p>
            <a:r>
              <a:rPr lang="tr-TR" dirty="0" smtClean="0"/>
              <a:t>Sosyoekonomik düzey……..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168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SINIFLANDIRMA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Sınıflandırma neden gereklidir?</a:t>
            </a:r>
          </a:p>
          <a:p>
            <a:pPr lvl="1"/>
            <a:r>
              <a:rPr lang="tr-TR" sz="2800" dirty="0" smtClean="0"/>
              <a:t>Ortak bir dil kullanımı</a:t>
            </a:r>
          </a:p>
          <a:p>
            <a:pPr lvl="1"/>
            <a:r>
              <a:rPr lang="tr-TR" sz="2800" dirty="0" smtClean="0"/>
              <a:t>Belirti/bulgu  kümelerinin güvenilir tanımları mevcut</a:t>
            </a:r>
          </a:p>
          <a:p>
            <a:pPr lvl="1"/>
            <a:r>
              <a:rPr lang="tr-TR" sz="2800" dirty="0" smtClean="0"/>
              <a:t>Tanı koymaya yardımcı</a:t>
            </a:r>
          </a:p>
          <a:p>
            <a:pPr lvl="1"/>
            <a:r>
              <a:rPr lang="tr-TR" sz="2800" dirty="0" smtClean="0"/>
              <a:t>Her </a:t>
            </a:r>
            <a:r>
              <a:rPr lang="tr-TR" sz="2800" dirty="0" err="1" smtClean="0"/>
              <a:t>klinisyenin</a:t>
            </a:r>
            <a:r>
              <a:rPr lang="tr-TR" sz="2800" dirty="0" smtClean="0"/>
              <a:t> benzer  belirti kümeleri ile benzer tanıya ulaşmaları </a:t>
            </a:r>
            <a:r>
              <a:rPr lang="tr-TR" sz="2800" dirty="0" err="1" smtClean="0"/>
              <a:t>mümküm</a:t>
            </a:r>
            <a:endParaRPr lang="tr-TR" sz="2800" dirty="0" smtClean="0"/>
          </a:p>
          <a:p>
            <a:pPr lvl="1"/>
            <a:r>
              <a:rPr lang="tr-TR" sz="2800" dirty="0" smtClean="0"/>
              <a:t>Kayıt için faydalı</a:t>
            </a:r>
          </a:p>
          <a:p>
            <a:pPr lvl="1"/>
            <a:r>
              <a:rPr lang="tr-TR" sz="2800" dirty="0" smtClean="0"/>
              <a:t>Araştırmaların geçerli ve güvenilir olmasını sağlar</a:t>
            </a:r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6394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Anamnez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Psikiyatride </a:t>
            </a:r>
            <a:r>
              <a:rPr lang="tr-TR" dirty="0" err="1" smtClean="0"/>
              <a:t>anamnez</a:t>
            </a:r>
            <a:r>
              <a:rPr lang="tr-TR" dirty="0" smtClean="0"/>
              <a:t> ve muayenenin bir amacı tanı koyup tedavi planı oluşturmaksa diğer amaç  ise yapılanların yazılı ve kalıcı kaydını oluşturmaktır</a:t>
            </a:r>
          </a:p>
          <a:p>
            <a:r>
              <a:rPr lang="tr-TR" dirty="0" smtClean="0"/>
              <a:t>Bu kayıt standart ve anlaşılır olmalıdır ki hem hekime sonraki muayeneleri için hatırlatıcı olsun hem de takipte hekim değişse bile devamlılık sağlansın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5554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Muayene </a:t>
            </a:r>
          </a:p>
          <a:p>
            <a:r>
              <a:rPr lang="tr-TR" dirty="0" smtClean="0"/>
              <a:t>Görüntüleme</a:t>
            </a:r>
          </a:p>
          <a:p>
            <a:r>
              <a:rPr lang="tr-TR" dirty="0" smtClean="0"/>
              <a:t>Klinik Testler</a:t>
            </a:r>
          </a:p>
          <a:p>
            <a:r>
              <a:rPr lang="tr-TR" dirty="0" smtClean="0"/>
              <a:t>Psikometri</a:t>
            </a:r>
          </a:p>
          <a:p>
            <a:r>
              <a:rPr lang="tr-TR" dirty="0" smtClean="0"/>
              <a:t>Takip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9305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206</Words>
  <Application>Microsoft Office PowerPoint</Application>
  <PresentationFormat>Geniş ekran</PresentationFormat>
  <Paragraphs>52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Psikiyatrik hastalıklar Tanı/Tedavi İzlem/Koruyucu hizmetler</vt:lpstr>
      <vt:lpstr>Ruh Sağlığı ve Hastalıkları</vt:lpstr>
      <vt:lpstr>PowerPoint Sunusu</vt:lpstr>
      <vt:lpstr>Biyopsikososyal Model</vt:lpstr>
      <vt:lpstr>Psikososyal Faktörler</vt:lpstr>
      <vt:lpstr>Sosyal Faktörler</vt:lpstr>
      <vt:lpstr>SINIFLANDIRMA</vt:lpstr>
      <vt:lpstr>Anamnez</vt:lpstr>
      <vt:lpstr>Tanı</vt:lpstr>
      <vt:lpstr>Tedavi/ İzlem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Psikiyatrik hastalıklar Tanı/Tedavi İzlem/Koruyucu hizmetler</dc:title>
  <dc:creator>SONY</dc:creator>
  <cp:lastModifiedBy>SONY</cp:lastModifiedBy>
  <cp:revision>11</cp:revision>
  <dcterms:created xsi:type="dcterms:W3CDTF">2019-09-08T15:38:56Z</dcterms:created>
  <dcterms:modified xsi:type="dcterms:W3CDTF">2019-09-08T15:48:48Z</dcterms:modified>
</cp:coreProperties>
</file>