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6F5AA3A-D3C7-4B11-8F51-7B633B18EF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4150788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F5AA3A-D3C7-4B11-8F51-7B633B18EF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230936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F5AA3A-D3C7-4B11-8F51-7B633B18EF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410504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F5AA3A-D3C7-4B11-8F51-7B633B18EF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522942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6F5AA3A-D3C7-4B11-8F51-7B633B18EF0A}"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307661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6F5AA3A-D3C7-4B11-8F51-7B633B18EF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3434884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6F5AA3A-D3C7-4B11-8F51-7B633B18EF0A}"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2726122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6F5AA3A-D3C7-4B11-8F51-7B633B18EF0A}"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108038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6F5AA3A-D3C7-4B11-8F51-7B633B18EF0A}"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201693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6F5AA3A-D3C7-4B11-8F51-7B633B18EF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190587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6F5AA3A-D3C7-4B11-8F51-7B633B18EF0A}"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BB947-9941-4B00-B71E-FE97D3440D25}" type="slidenum">
              <a:rPr lang="tr-TR" smtClean="0"/>
              <a:t>‹#›</a:t>
            </a:fld>
            <a:endParaRPr lang="tr-TR"/>
          </a:p>
        </p:txBody>
      </p:sp>
    </p:spTree>
    <p:extLst>
      <p:ext uri="{BB962C8B-B14F-4D97-AF65-F5344CB8AC3E}">
        <p14:creationId xmlns:p14="http://schemas.microsoft.com/office/powerpoint/2010/main" val="51793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5AA3A-D3C7-4B11-8F51-7B633B18EF0A}"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BB947-9941-4B00-B71E-FE97D3440D25}" type="slidenum">
              <a:rPr lang="tr-TR" smtClean="0"/>
              <a:t>‹#›</a:t>
            </a:fld>
            <a:endParaRPr lang="tr-TR"/>
          </a:p>
        </p:txBody>
      </p:sp>
    </p:spTree>
    <p:extLst>
      <p:ext uri="{BB962C8B-B14F-4D97-AF65-F5344CB8AC3E}">
        <p14:creationId xmlns:p14="http://schemas.microsoft.com/office/powerpoint/2010/main" val="4094793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5000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Uzun Dönemde Üretim ve Ölçeğin Verimi Uzun dönem, üretimle ilgili her şeyin değişebileceği bir zaman parçasıdır. Uzun dönemde kullanılan tüm girdiler değiştirilebileceği için azalan verimler kanunu geçerliliğini yitirir. Tüm girdilerin miktarlarının değişmesi ölçek ve ölçeğin verimi kavramlarını karşımıza çıkarır. Dolayısıyla bu sürede firma tesisini genişletebilir, yeni tesis kurabilir, bütün sözleşmelerini yenileyebilir. Bütün girdilerin miktarlarının aynı oranda değişmesi üretim ölçeğinin değişmesidir. Ölçeğin verimi ise bütün girdilerde belli bir oranda değişme olduğunda ürün miktarındaki değişme oranıdır.</a:t>
            </a:r>
            <a:endParaRPr lang="tr-TR" dirty="0"/>
          </a:p>
        </p:txBody>
      </p:sp>
    </p:spTree>
    <p:extLst>
      <p:ext uri="{BB962C8B-B14F-4D97-AF65-F5344CB8AC3E}">
        <p14:creationId xmlns:p14="http://schemas.microsoft.com/office/powerpoint/2010/main" val="3655422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Üretime katılacak girdilerin miktarlarını 2 kat arttırdığımızda üründeki (çıktıdaki) artış oranı girdilerdeki artış oranına eşitse bu duruma ölçeğin sabit </a:t>
            </a:r>
            <a:r>
              <a:rPr lang="tr-TR" dirty="0" err="1" smtClean="0"/>
              <a:t>verimiveya</a:t>
            </a:r>
            <a:r>
              <a:rPr lang="tr-TR" dirty="0" smtClean="0"/>
              <a:t> ölçeğe göre sabit getiri denir. Eğer tüm girdiler belli oranda arttırıldığı zaman üründeki artış oranı girdilerdeki artış oranından büyükse bu duruma ölçeğin artan verimi veya ölçeğe göre artan </a:t>
            </a:r>
            <a:r>
              <a:rPr lang="tr-TR" dirty="0" err="1" smtClean="0"/>
              <a:t>getiridenir</a:t>
            </a:r>
            <a:r>
              <a:rPr lang="tr-TR" dirty="0" smtClean="0"/>
              <a:t>. Eğer tüm girdiler belli oranda arttırıldığı zaman üründeki artış oranı girdilerdeki artış oranından küçükse bu duruma ölçeğin azalan verimi veya ölçeğe göre azalan </a:t>
            </a:r>
            <a:r>
              <a:rPr lang="tr-TR" dirty="0" err="1" smtClean="0"/>
              <a:t>getiridenir</a:t>
            </a:r>
            <a:r>
              <a:rPr lang="tr-TR" dirty="0" smtClean="0"/>
              <a:t>. </a:t>
            </a:r>
            <a:endParaRPr lang="tr-TR" dirty="0"/>
          </a:p>
        </p:txBody>
      </p:sp>
    </p:spTree>
    <p:extLst>
      <p:ext uri="{BB962C8B-B14F-4D97-AF65-F5344CB8AC3E}">
        <p14:creationId xmlns:p14="http://schemas.microsoft.com/office/powerpoint/2010/main" val="2100448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Üretici Dengesi ve Değişen Faktörlerin Optimal Bileşimi Üretimi gerçekleştiren firmalar birden fazla girdi kullanarak belli bir ürün elde ederler. Üretici üretimi gerçekleştirirken amacı kar maksimizasyonunu (karın en </a:t>
            </a:r>
            <a:r>
              <a:rPr lang="tr-TR" dirty="0" err="1" smtClean="0"/>
              <a:t>çoklaştırılması</a:t>
            </a:r>
            <a:r>
              <a:rPr lang="tr-TR" dirty="0" smtClean="0"/>
              <a:t>) sağlamaktır. Bunun için üretimin maliyetini mümkün olan en düşük seviyede tutmalıdır (maliyetin </a:t>
            </a:r>
            <a:r>
              <a:rPr lang="tr-TR" dirty="0" err="1" smtClean="0"/>
              <a:t>minimizasyonu</a:t>
            </a:r>
            <a:r>
              <a:rPr lang="tr-TR" dirty="0" smtClean="0"/>
              <a:t>). Çünkü kar, hasılat ile maliyet arasındaki farktır. Firma girdileri öyle bir araya getirmelidir ki maliyet en düşük olun. Dolayısıyla maliyetin asgari (en düşük) olması için firmanın girdilerin her biri için ödediği son liranın sağladığı ürün miktarı birbirine eşit olmalıdır.</a:t>
            </a:r>
            <a:endParaRPr lang="tr-TR" dirty="0"/>
          </a:p>
        </p:txBody>
      </p:sp>
    </p:spTree>
    <p:extLst>
      <p:ext uri="{BB962C8B-B14F-4D97-AF65-F5344CB8AC3E}">
        <p14:creationId xmlns:p14="http://schemas.microsoft.com/office/powerpoint/2010/main" val="206064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Firma, sermaye ve emek gibi iki faktör kullanarak ekmek ürettiğinde bu girdileri satın almak için bir bedel ödemek zorundadır. Firmanın faktörün bir birimine ödediği bedel o faktörün fiyatıdır. Bir birim daha fazla faktör kullanmanın firmaya getirdiği ise üründe meydana gelen artış veya o faktörün marjinal fiziki ürünüdür. Üretimi en düşük maliyetle gerçekleştirmek demek faktörlere harcanan belli bir para karşılığında mümkün olan en yüksek ürün miktarının elde edilmesidir. </a:t>
            </a:r>
            <a:endParaRPr lang="tr-TR" dirty="0"/>
          </a:p>
        </p:txBody>
      </p:sp>
    </p:spTree>
    <p:extLst>
      <p:ext uri="{BB962C8B-B14F-4D97-AF65-F5344CB8AC3E}">
        <p14:creationId xmlns:p14="http://schemas.microsoft.com/office/powerpoint/2010/main" val="2391554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Üretimin Maliyeti Üreticiler üretimlerini gerçekleştirmek için üretim faktörlerine belli bir bedel ödemek durumundalar. Bu bedel firmanın maliyetlerini oluştururken, faktör sahiplerinin de gelirlerini oluşturur. Üretici olarak firmaların piyasaya ne kadar mal arz edeceklerini, mal ve hizmetlerin fiyatlarıyla maliyetlerinin arasındaki ilişki belirler. Öte yandan firma üretimde kullanacağı girdilerin fiyatlarını belirleme gücüne sahip değildir. Dolayısıyla karını maksimize etmek isteyen firma maliyetini mümkün olduğunca düşük düzeyde tutmaya çalışır. </a:t>
            </a:r>
            <a:endParaRPr lang="tr-TR" dirty="0"/>
          </a:p>
        </p:txBody>
      </p:sp>
    </p:spTree>
    <p:extLst>
      <p:ext uri="{BB962C8B-B14F-4D97-AF65-F5344CB8AC3E}">
        <p14:creationId xmlns:p14="http://schemas.microsoft.com/office/powerpoint/2010/main" val="117429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Çeşitli Maliyet Kavramları Firma açısından önemli bir yeri olan maliyetin muhasebeciler ve ekonomistler açısından ele alınışı farklıdır. Bu farkın temel nedeni, fırsat maliyetleridir. Herhangi bir faaliyetin fırsat maliyeti, o faaliyeti yapmaktan dolayı vazgeçmek zorunda kalınan en yakın alternatifi ifade eder.</a:t>
            </a:r>
            <a:endParaRPr lang="tr-TR" dirty="0"/>
          </a:p>
        </p:txBody>
      </p:sp>
    </p:spTree>
    <p:extLst>
      <p:ext uri="{BB962C8B-B14F-4D97-AF65-F5344CB8AC3E}">
        <p14:creationId xmlns:p14="http://schemas.microsoft.com/office/powerpoint/2010/main" val="1332948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Açık ve Zımni (Örtük) Maliyetler Açık maliyetler üreticiler tarafından üretim faktörlerine ücret, faiz, rant, ya da ara mallarına fiyat şeklinde yapılan ödemeleri içerir. Eğer firma üretim faktörlerini kiralıyor ya da satın alıyorsa, üretim faktörlerine yapacağı bu ödemeleri muhasebe hesaplarına yansıtır. Muhasebe hesaplarına yansıtılan bu maliyetler açık maliyetlerdir. Açık maliyetler muhasebeleştirilen maliyet olarak da isimlendirilir. </a:t>
            </a:r>
            <a:r>
              <a:rPr lang="tr-TR" smtClean="0"/>
              <a:t>Örneğin, bir bilgisayar şirketi üretim yapabilmek için emek kiralamak, enerji satın almak ve bina kiralamak zorundadır.</a:t>
            </a:r>
            <a:endParaRPr lang="tr-TR"/>
          </a:p>
        </p:txBody>
      </p:sp>
    </p:spTree>
    <p:extLst>
      <p:ext uri="{BB962C8B-B14F-4D97-AF65-F5344CB8AC3E}">
        <p14:creationId xmlns:p14="http://schemas.microsoft.com/office/powerpoint/2010/main" val="2953929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526</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2020-10-14T07:53:38Z</dcterms:created>
  <dcterms:modified xsi:type="dcterms:W3CDTF">2020-11-08T15:36:59Z</dcterms:modified>
</cp:coreProperties>
</file>