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105A-92BA-4763-97F6-015872512F5F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3DE5-0E35-41E4-A3D9-D7DF96970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36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105A-92BA-4763-97F6-015872512F5F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3DE5-0E35-41E4-A3D9-D7DF96970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54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105A-92BA-4763-97F6-015872512F5F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3DE5-0E35-41E4-A3D9-D7DF96970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57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105A-92BA-4763-97F6-015872512F5F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3DE5-0E35-41E4-A3D9-D7DF96970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96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105A-92BA-4763-97F6-015872512F5F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3DE5-0E35-41E4-A3D9-D7DF96970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81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105A-92BA-4763-97F6-015872512F5F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3DE5-0E35-41E4-A3D9-D7DF96970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07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105A-92BA-4763-97F6-015872512F5F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3DE5-0E35-41E4-A3D9-D7DF96970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80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105A-92BA-4763-97F6-015872512F5F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3DE5-0E35-41E4-A3D9-D7DF96970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95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105A-92BA-4763-97F6-015872512F5F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3DE5-0E35-41E4-A3D9-D7DF96970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64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105A-92BA-4763-97F6-015872512F5F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3DE5-0E35-41E4-A3D9-D7DF96970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64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105A-92BA-4763-97F6-015872512F5F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3DE5-0E35-41E4-A3D9-D7DF96970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5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2105A-92BA-4763-97F6-015872512F5F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3DE5-0E35-41E4-A3D9-D7DF96970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44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ANT330 BİYOİSTATİSTİK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8. </a:t>
            </a:r>
            <a:r>
              <a:rPr lang="tr-TR" dirty="0" smtClean="0"/>
              <a:t>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13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/>
              <a:t>McNemar</a:t>
            </a:r>
            <a:r>
              <a:rPr lang="tr-TR" dirty="0" smtClean="0"/>
              <a:t> – </a:t>
            </a:r>
            <a:r>
              <a:rPr lang="tr-TR" dirty="0" err="1" smtClean="0"/>
              <a:t>Fisher</a:t>
            </a:r>
            <a:r>
              <a:rPr lang="tr-TR" dirty="0" smtClean="0"/>
              <a:t> </a:t>
            </a:r>
            <a:r>
              <a:rPr lang="tr-TR" dirty="0" err="1" smtClean="0"/>
              <a:t>testlerii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Alternatif </a:t>
            </a:r>
          </a:p>
          <a:p>
            <a:r>
              <a:rPr lang="tr-TR" dirty="0" smtClean="0"/>
              <a:t>Veriler ki-kare testinin gerekliliklerini karşılamadığında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32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68375"/>
            <a:ext cx="748665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altLang="ja-JP" dirty="0" smtClean="0">
                <a:latin typeface="Consolas" pitchFamily="49" charset="0"/>
                <a:cs typeface="Andalus" pitchFamily="18" charset="-78"/>
                <a:sym typeface="Symbol" pitchFamily="18" charset="2"/>
              </a:rPr>
              <a:t>Ki-kare testi </a:t>
            </a:r>
            <a:r>
              <a:rPr lang="tr-TR" altLang="ja-JP" baseline="30000" dirty="0" smtClean="0">
                <a:latin typeface="Consolas" pitchFamily="49" charset="0"/>
                <a:cs typeface="Andalus" pitchFamily="18" charset="-78"/>
              </a:rPr>
              <a:t>2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7560840" cy="4525963"/>
          </a:xfrm>
        </p:spPr>
        <p:txBody>
          <a:bodyPr>
            <a:normAutofit lnSpcReduction="10000"/>
          </a:bodyPr>
          <a:lstStyle/>
          <a:p>
            <a:r>
              <a:rPr lang="tr-TR" altLang="ja-JP" dirty="0" smtClean="0">
                <a:cs typeface="HG明朝B"/>
              </a:rPr>
              <a:t>Parametrik olmayan testlerin uygulama koşulları:</a:t>
            </a:r>
          </a:p>
          <a:p>
            <a:pPr lvl="1"/>
            <a:r>
              <a:rPr lang="tr-TR" altLang="ja-JP" dirty="0" smtClean="0">
                <a:cs typeface="HG明朝B"/>
              </a:rPr>
              <a:t>Veriler </a:t>
            </a:r>
            <a:r>
              <a:rPr lang="tr-TR" altLang="ja-JP" dirty="0" err="1" smtClean="0">
                <a:cs typeface="HG明朝B"/>
              </a:rPr>
              <a:t>isimsel</a:t>
            </a:r>
            <a:r>
              <a:rPr lang="tr-TR" altLang="ja-JP" dirty="0" smtClean="0">
                <a:cs typeface="HG明朝B"/>
              </a:rPr>
              <a:t>/sıralı ölçekle elde edilmişse</a:t>
            </a:r>
          </a:p>
          <a:p>
            <a:pPr lvl="1"/>
            <a:r>
              <a:rPr lang="tr-TR" altLang="ja-JP" dirty="0" smtClean="0">
                <a:cs typeface="HG明朝B"/>
              </a:rPr>
              <a:t>Aralıklı/orantılı ölçekli veriler kategorize/gruplandırılmışsa</a:t>
            </a:r>
          </a:p>
          <a:p>
            <a:pPr lvl="1"/>
            <a:endParaRPr lang="tr-TR" altLang="ja-JP" dirty="0" smtClean="0">
              <a:cs typeface="HG明朝B"/>
            </a:endParaRPr>
          </a:p>
          <a:p>
            <a:r>
              <a:rPr lang="tr-TR" altLang="ja-JP" dirty="0" smtClean="0">
                <a:cs typeface="HG明朝B"/>
              </a:rPr>
              <a:t>Ki Kare testleri</a:t>
            </a:r>
          </a:p>
          <a:p>
            <a:pPr lvl="1"/>
            <a:r>
              <a:rPr lang="tr-TR" altLang="ja-JP" dirty="0" smtClean="0">
                <a:cs typeface="HG明朝B"/>
              </a:rPr>
              <a:t>Ki Kare uygunluk testi</a:t>
            </a:r>
          </a:p>
          <a:p>
            <a:pPr lvl="2"/>
            <a:r>
              <a:rPr lang="tr-TR" altLang="ja-JP" dirty="0" smtClean="0">
                <a:cs typeface="HG明朝B"/>
              </a:rPr>
              <a:t>Frekans dağılımları belli yada herhangi bir dağılıma uygunluğunu test için</a:t>
            </a:r>
          </a:p>
          <a:p>
            <a:pPr lvl="1"/>
            <a:r>
              <a:rPr lang="tr-TR" altLang="ja-JP" dirty="0" smtClean="0">
                <a:cs typeface="HG明朝B"/>
              </a:rPr>
              <a:t>Ki Kare bağımsızlık testi</a:t>
            </a:r>
          </a:p>
          <a:p>
            <a:pPr lvl="2"/>
            <a:r>
              <a:rPr lang="tr-TR" altLang="ja-JP" dirty="0" smtClean="0">
                <a:cs typeface="HG明朝B"/>
              </a:rPr>
              <a:t>Çapraz tablo şeklinde verilen iki değişkenin birbirlerine bağımlığını araştırmak için</a:t>
            </a:r>
            <a:endParaRPr lang="tr-TR" altLang="ja-JP" dirty="0" smtClean="0">
              <a:cs typeface="HG明朝B"/>
            </a:endParaRPr>
          </a:p>
        </p:txBody>
      </p:sp>
    </p:spTree>
    <p:extLst>
      <p:ext uri="{BB962C8B-B14F-4D97-AF65-F5344CB8AC3E}">
        <p14:creationId xmlns:p14="http://schemas.microsoft.com/office/powerpoint/2010/main" val="41220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altLang="ja-JP" dirty="0" smtClean="0">
                <a:latin typeface="Consolas" pitchFamily="49" charset="0"/>
                <a:cs typeface="Andalus" pitchFamily="18" charset="-78"/>
                <a:sym typeface="Symbol" pitchFamily="18" charset="2"/>
              </a:rPr>
              <a:t>Ki-kare testi </a:t>
            </a:r>
            <a:r>
              <a:rPr lang="tr-TR" altLang="ja-JP" baseline="30000" dirty="0" smtClean="0">
                <a:latin typeface="Consolas" pitchFamily="49" charset="0"/>
                <a:cs typeface="Andalus" pitchFamily="18" charset="-78"/>
              </a:rPr>
              <a:t>2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2205324"/>
              </p:ext>
            </p:extLst>
          </p:nvPr>
        </p:nvGraphicFramePr>
        <p:xfrm>
          <a:off x="5508104" y="2780928"/>
          <a:ext cx="3376645" cy="132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enklem" r:id="rId3" imgW="1168400" imgH="457200" progId="Equation.3">
                  <p:embed/>
                </p:oleObj>
              </mc:Choice>
              <mc:Fallback>
                <p:oleObj name="Denklem" r:id="rId3" imgW="11684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780928"/>
                        <a:ext cx="3376645" cy="1321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038600" cy="4525963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tr-TR" altLang="ja-JP" sz="2000" dirty="0" err="1" smtClean="0">
                <a:cs typeface="Andalus" pitchFamily="18" charset="-78"/>
              </a:rPr>
              <a:t>Null</a:t>
            </a:r>
            <a:r>
              <a:rPr lang="tr-TR" altLang="ja-JP" sz="2000" dirty="0" smtClean="0">
                <a:cs typeface="Andalus" pitchFamily="18" charset="-78"/>
              </a:rPr>
              <a:t> hipotezi doğru ise gözlemlenen sayıyla beklenen sayıyı karşılaştırır.</a:t>
            </a:r>
          </a:p>
          <a:p>
            <a:pPr>
              <a:spcBef>
                <a:spcPct val="40000"/>
              </a:spcBef>
            </a:pPr>
            <a:r>
              <a:rPr lang="tr-TR" altLang="ja-JP" sz="2000" dirty="0" smtClean="0"/>
              <a:t>Gözlemlenen sayı ne</a:t>
            </a:r>
            <a:r>
              <a:rPr lang="ja-JP" altLang="tr-TR" sz="2000" dirty="0" smtClean="0"/>
              <a:t>　</a:t>
            </a:r>
            <a:r>
              <a:rPr lang="tr-TR" altLang="ja-JP" sz="2000" dirty="0" smtClean="0"/>
              <a:t>kadar beklenen sayıya yaklaşırsa </a:t>
            </a:r>
            <a:r>
              <a:rPr lang="tr-TR" altLang="ja-JP" sz="2000" dirty="0" err="1" smtClean="0"/>
              <a:t>null</a:t>
            </a:r>
            <a:r>
              <a:rPr lang="tr-TR" altLang="ja-JP" sz="2000" dirty="0" smtClean="0"/>
              <a:t> hipotezinin doğru olma olasılığı o kadar fazladır</a:t>
            </a:r>
          </a:p>
          <a:p>
            <a:pPr lvl="1"/>
            <a:r>
              <a:rPr lang="tr-TR" altLang="ja-JP" sz="2000" dirty="0" smtClean="0"/>
              <a:t>Beklenen sayıyla arasındaki farkın karesi ile ölçülür.</a:t>
            </a:r>
          </a:p>
          <a:p>
            <a:pPr lvl="2"/>
            <a:r>
              <a:rPr lang="tr-TR" altLang="ja-JP" dirty="0" smtClean="0"/>
              <a:t>Büyük değerler reddedilir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96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825625"/>
            <a:ext cx="5665787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3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650875"/>
            <a:ext cx="729615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8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752475"/>
            <a:ext cx="60769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9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152650"/>
            <a:ext cx="58007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2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629059" cy="432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8" y="476672"/>
            <a:ext cx="80595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82</Words>
  <Application>Microsoft Office PowerPoint</Application>
  <PresentationFormat>Ekran Gösterisi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3" baseType="lpstr">
      <vt:lpstr>Ofis Teması</vt:lpstr>
      <vt:lpstr>Microsoft Equation 3.0</vt:lpstr>
      <vt:lpstr>ANT330 BİYOİSTATİSTİK</vt:lpstr>
      <vt:lpstr>Ki-kare testi 2</vt:lpstr>
      <vt:lpstr>Ki-kare testi 2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McNemar – Fisher testlerii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ANT330 BİYOİSTATİSTİK</dc:title>
  <dc:creator>SONY</dc:creator>
  <cp:lastModifiedBy>SONY</cp:lastModifiedBy>
  <cp:revision>11</cp:revision>
  <dcterms:created xsi:type="dcterms:W3CDTF">2020-05-08T09:20:29Z</dcterms:created>
  <dcterms:modified xsi:type="dcterms:W3CDTF">2020-05-08T10:01:12Z</dcterms:modified>
</cp:coreProperties>
</file>