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/>
    <p:restoredTop sz="94648"/>
  </p:normalViewPr>
  <p:slideViewPr>
    <p:cSldViewPr snapToGrid="0" snapToObjects="1">
      <p:cViewPr>
        <p:scale>
          <a:sx n="92" d="100"/>
          <a:sy n="92" d="100"/>
        </p:scale>
        <p:origin x="-64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Relationship Id="rId3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Sağlık bilimleri fakültesi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Hukukun Temel Kavramları 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2" y="313560"/>
            <a:ext cx="2081671" cy="2081671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9785" y="313560"/>
            <a:ext cx="2145227" cy="208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753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93830"/>
            <a:ext cx="8534400" cy="1507067"/>
          </a:xfrm>
        </p:spPr>
        <p:txBody>
          <a:bodyPr/>
          <a:lstStyle/>
          <a:p>
            <a:r>
              <a:rPr lang="tr-TR" dirty="0" smtClean="0"/>
              <a:t>x</a:t>
            </a:r>
            <a:r>
              <a:rPr lang="tr-TR" dirty="0" smtClean="0"/>
              <a:t>. Bölüm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6620" y="2551922"/>
            <a:ext cx="8534400" cy="3615267"/>
          </a:xfrm>
        </p:spPr>
        <p:txBody>
          <a:bodyPr/>
          <a:lstStyle/>
          <a:p>
            <a:pPr marL="0" indent="0" defTabSz="914400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tr-TR" dirty="0" smtClean="0"/>
              <a:t>HUKUKİ İŞLEM-HUKUKİ SORUMLULUĞUN KAYNAKLARI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76625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37846"/>
            <a:ext cx="8534400" cy="1507067"/>
          </a:xfrm>
        </p:spPr>
        <p:txBody>
          <a:bodyPr/>
          <a:lstStyle/>
          <a:p>
            <a:r>
              <a:rPr lang="tr-TR" dirty="0" smtClean="0"/>
              <a:t>HUKUKİ İŞLEM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141376"/>
            <a:ext cx="8534400" cy="3615267"/>
          </a:xfrm>
        </p:spPr>
        <p:txBody>
          <a:bodyPr>
            <a:normAutofit/>
          </a:bodyPr>
          <a:lstStyle/>
          <a:p>
            <a:r>
              <a:rPr lang="tr-TR" dirty="0"/>
              <a:t>Hukuki </a:t>
            </a:r>
            <a:r>
              <a:rPr lang="tr-TR" dirty="0" smtClean="0"/>
              <a:t>işlemler, kişilerin </a:t>
            </a:r>
            <a:r>
              <a:rPr lang="tr-TR" dirty="0"/>
              <a:t>hukuki </a:t>
            </a:r>
            <a:r>
              <a:rPr lang="tr-TR" dirty="0" smtClean="0"/>
              <a:t>sonuç̧ doğurmaya yönelik </a:t>
            </a:r>
            <a:r>
              <a:rPr lang="tr-TR" dirty="0"/>
              <a:t>irade </a:t>
            </a:r>
            <a:r>
              <a:rPr lang="tr-TR" dirty="0" smtClean="0"/>
              <a:t>açıklamalarıdır. </a:t>
            </a:r>
            <a:r>
              <a:rPr lang="tr-TR" dirty="0"/>
              <a:t>Daha </a:t>
            </a:r>
            <a:r>
              <a:rPr lang="tr-TR" dirty="0" smtClean="0"/>
              <a:t>geniş̧ </a:t>
            </a:r>
            <a:r>
              <a:rPr lang="tr-TR" dirty="0"/>
              <a:t>bir ifadeyle, hukuki </a:t>
            </a:r>
            <a:r>
              <a:rPr lang="tr-TR" dirty="0" smtClean="0"/>
              <a:t>işlemler, </a:t>
            </a:r>
            <a:r>
              <a:rPr lang="tr-TR" dirty="0"/>
              <a:t>bir veya birden fazla </a:t>
            </a:r>
            <a:r>
              <a:rPr lang="tr-TR" dirty="0" smtClean="0"/>
              <a:t>kişinin, </a:t>
            </a:r>
            <a:r>
              <a:rPr lang="tr-TR" dirty="0"/>
              <a:t>hukuk </a:t>
            </a:r>
            <a:r>
              <a:rPr lang="tr-TR" dirty="0" smtClean="0"/>
              <a:t>düzeninin çizdiği </a:t>
            </a:r>
            <a:r>
              <a:rPr lang="tr-TR" dirty="0"/>
              <a:t>sınırlar </a:t>
            </a:r>
            <a:r>
              <a:rPr lang="tr-TR" dirty="0" smtClean="0"/>
              <a:t>içinde </a:t>
            </a:r>
            <a:r>
              <a:rPr lang="tr-TR" dirty="0"/>
              <a:t>hukuki </a:t>
            </a:r>
            <a:r>
              <a:rPr lang="tr-TR" dirty="0" smtClean="0"/>
              <a:t>sonuç̧ doğurmaya yönelik </a:t>
            </a:r>
            <a:r>
              <a:rPr lang="tr-TR" dirty="0"/>
              <a:t>irade </a:t>
            </a:r>
            <a:r>
              <a:rPr lang="tr-TR" dirty="0" smtClean="0"/>
              <a:t>açıklamalarıdır. </a:t>
            </a:r>
            <a:endParaRPr lang="tr-TR" dirty="0"/>
          </a:p>
          <a:p>
            <a:r>
              <a:rPr lang="tr-TR" dirty="0"/>
              <a:t>Hukuki </a:t>
            </a:r>
            <a:r>
              <a:rPr lang="tr-TR" dirty="0" smtClean="0"/>
              <a:t>işlem </a:t>
            </a:r>
            <a:r>
              <a:rPr lang="tr-TR" dirty="0"/>
              <a:t>kavramı, hukuki eylem kavramından farklıdır. Hukuki eylemde de irade </a:t>
            </a:r>
            <a:r>
              <a:rPr lang="tr-TR" dirty="0" smtClean="0"/>
              <a:t>açıklaması </a:t>
            </a:r>
            <a:r>
              <a:rPr lang="tr-TR" dirty="0"/>
              <a:t>vardır. Ancak bu iradenin hukuki bir </a:t>
            </a:r>
            <a:r>
              <a:rPr lang="tr-TR" dirty="0" smtClean="0"/>
              <a:t>sonuç̧ doğurmaya yönelmiş̧ </a:t>
            </a:r>
            <a:r>
              <a:rPr lang="tr-TR" dirty="0"/>
              <a:t>olması gerekmez. </a:t>
            </a:r>
            <a:r>
              <a:rPr lang="tr-TR" dirty="0" smtClean="0"/>
              <a:t>Örneğin, ikametgâhın değiştirilmesi </a:t>
            </a:r>
            <a:r>
              <a:rPr lang="tr-TR" dirty="0"/>
              <a:t>bir hukuki eylemdir. Hukuksal eylem aynı zamanda hukuki bir </a:t>
            </a:r>
            <a:r>
              <a:rPr lang="tr-TR" dirty="0" smtClean="0"/>
              <a:t>sonuç̧ </a:t>
            </a:r>
            <a:r>
              <a:rPr lang="tr-TR" dirty="0"/>
              <a:t>da </a:t>
            </a:r>
            <a:r>
              <a:rPr lang="tr-TR" dirty="0" smtClean="0"/>
              <a:t>doğurabilir. </a:t>
            </a:r>
            <a:r>
              <a:rPr lang="tr-TR" dirty="0"/>
              <a:t>Ancak bu zorunlu </a:t>
            </a:r>
            <a:r>
              <a:rPr lang="tr-TR" dirty="0" smtClean="0"/>
              <a:t>değildir. </a:t>
            </a:r>
            <a:r>
              <a:rPr lang="tr-TR" dirty="0"/>
              <a:t>Buna </a:t>
            </a:r>
            <a:r>
              <a:rPr lang="tr-TR" dirty="0" smtClean="0"/>
              <a:t>karşılık, </a:t>
            </a:r>
            <a:r>
              <a:rPr lang="tr-TR" dirty="0"/>
              <a:t>hukuksal </a:t>
            </a:r>
            <a:r>
              <a:rPr lang="tr-TR" dirty="0" smtClean="0"/>
              <a:t>işlemde </a:t>
            </a:r>
            <a:r>
              <a:rPr lang="tr-TR" dirty="0"/>
              <a:t>hukuki sonucun </a:t>
            </a:r>
            <a:r>
              <a:rPr lang="tr-TR" dirty="0" smtClean="0"/>
              <a:t>arzulanmış̧ </a:t>
            </a:r>
            <a:r>
              <a:rPr lang="tr-TR" dirty="0"/>
              <a:t>olması </a:t>
            </a:r>
            <a:r>
              <a:rPr lang="tr-TR" dirty="0" smtClean="0"/>
              <a:t>şarttır.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9415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37846"/>
            <a:ext cx="8534400" cy="1507067"/>
          </a:xfrm>
        </p:spPr>
        <p:txBody>
          <a:bodyPr/>
          <a:lstStyle/>
          <a:p>
            <a:r>
              <a:rPr lang="tr-TR" dirty="0" smtClean="0"/>
              <a:t>Hukuki işlemin unsurları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253343"/>
            <a:ext cx="8534400" cy="3615267"/>
          </a:xfrm>
        </p:spPr>
        <p:txBody>
          <a:bodyPr/>
          <a:lstStyle/>
          <a:p>
            <a:r>
              <a:rPr lang="tr-TR" dirty="0" smtClean="0"/>
              <a:t>Kurucu Unsurlar</a:t>
            </a:r>
            <a:endParaRPr lang="tr-TR" dirty="0"/>
          </a:p>
          <a:p>
            <a:r>
              <a:rPr lang="tr-TR" dirty="0" smtClean="0"/>
              <a:t>Geçerlik Unsurları</a:t>
            </a:r>
            <a:endParaRPr lang="tr-TR" dirty="0"/>
          </a:p>
          <a:p>
            <a:r>
              <a:rPr lang="tr-TR" dirty="0" smtClean="0"/>
              <a:t>Etkinlik Unsurları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4469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81863"/>
            <a:ext cx="8534400" cy="1507067"/>
          </a:xfrm>
        </p:spPr>
        <p:txBody>
          <a:bodyPr/>
          <a:lstStyle/>
          <a:p>
            <a:r>
              <a:rPr lang="tr-TR" dirty="0" smtClean="0"/>
              <a:t>Hukuki işlemin kurucu unsurları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09327"/>
            <a:ext cx="8534400" cy="3615267"/>
          </a:xfrm>
        </p:spPr>
        <p:txBody>
          <a:bodyPr>
            <a:normAutofit fontScale="70000" lnSpcReduction="20000"/>
          </a:bodyPr>
          <a:lstStyle/>
          <a:p>
            <a:r>
              <a:rPr lang="tr-TR" dirty="0"/>
              <a:t>Hukuki </a:t>
            </a:r>
            <a:r>
              <a:rPr lang="tr-TR" dirty="0" smtClean="0"/>
              <a:t>işlemin </a:t>
            </a:r>
            <a:r>
              <a:rPr lang="tr-TR" dirty="0"/>
              <a:t>iki kurucu unsuru vardır. Bunlar, irade </a:t>
            </a:r>
            <a:r>
              <a:rPr lang="tr-TR" dirty="0" smtClean="0"/>
              <a:t>açıklaması </a:t>
            </a:r>
            <a:r>
              <a:rPr lang="tr-TR" dirty="0"/>
              <a:t>ve iradenin </a:t>
            </a:r>
            <a:r>
              <a:rPr lang="tr-TR" dirty="0" smtClean="0"/>
              <a:t>yönelmiş̧ olduğu </a:t>
            </a:r>
            <a:r>
              <a:rPr lang="tr-TR" dirty="0"/>
              <a:t>hukuki </a:t>
            </a:r>
            <a:r>
              <a:rPr lang="tr-TR" dirty="0" smtClean="0"/>
              <a:t>sonuçtur. </a:t>
            </a:r>
            <a:endParaRPr lang="tr-TR" dirty="0"/>
          </a:p>
          <a:p>
            <a:r>
              <a:rPr lang="tr-TR" dirty="0"/>
              <a:t>(1) </a:t>
            </a:r>
            <a:r>
              <a:rPr lang="tr-TR" dirty="0" smtClean="0"/>
              <a:t>İrade Açıklaması: İrade açıklaması, </a:t>
            </a:r>
            <a:r>
              <a:rPr lang="tr-TR" dirty="0"/>
              <a:t>bir </a:t>
            </a:r>
            <a:r>
              <a:rPr lang="tr-TR" dirty="0" smtClean="0"/>
              <a:t>kişinin </a:t>
            </a:r>
            <a:r>
              <a:rPr lang="tr-TR" dirty="0"/>
              <a:t>bir hakkı veya bir hukuki </a:t>
            </a:r>
            <a:r>
              <a:rPr lang="tr-TR" dirty="0" smtClean="0"/>
              <a:t>ilişkiyi </a:t>
            </a:r>
            <a:r>
              <a:rPr lang="tr-TR" dirty="0"/>
              <a:t>kurma, </a:t>
            </a:r>
            <a:r>
              <a:rPr lang="tr-TR" dirty="0" smtClean="0"/>
              <a:t>değiştirme </a:t>
            </a:r>
            <a:r>
              <a:rPr lang="tr-TR" dirty="0"/>
              <a:t>veya ortadan kaldırmaya </a:t>
            </a:r>
            <a:r>
              <a:rPr lang="tr-TR" dirty="0" smtClean="0"/>
              <a:t>yönelik </a:t>
            </a:r>
            <a:r>
              <a:rPr lang="tr-TR" dirty="0"/>
              <a:t>iradesini </a:t>
            </a:r>
            <a:r>
              <a:rPr lang="tr-TR" dirty="0" smtClean="0"/>
              <a:t>dış̧ dünyaya açıklaması </a:t>
            </a:r>
            <a:r>
              <a:rPr lang="tr-TR" dirty="0"/>
              <a:t>veya bildirmesidir. </a:t>
            </a:r>
            <a:r>
              <a:rPr lang="tr-TR" dirty="0" smtClean="0"/>
              <a:t>İrade açıklaması, açık </a:t>
            </a:r>
            <a:r>
              <a:rPr lang="tr-TR" dirty="0"/>
              <a:t>(sarih) </a:t>
            </a:r>
            <a:r>
              <a:rPr lang="tr-TR" dirty="0" smtClean="0"/>
              <a:t>olabileceği </a:t>
            </a:r>
            <a:r>
              <a:rPr lang="tr-TR" dirty="0"/>
              <a:t>gibi, </a:t>
            </a:r>
            <a:r>
              <a:rPr lang="tr-TR" dirty="0" smtClean="0"/>
              <a:t>üstü kapalı </a:t>
            </a:r>
            <a:r>
              <a:rPr lang="tr-TR" dirty="0"/>
              <a:t>(zımni) da olabilir. Bir kimse iradesini, </a:t>
            </a:r>
            <a:r>
              <a:rPr lang="tr-TR" dirty="0" smtClean="0"/>
              <a:t>şüpheye </a:t>
            </a:r>
            <a:r>
              <a:rPr lang="tr-TR" dirty="0"/>
              <a:t>mahal vermeyecek bir </a:t>
            </a:r>
            <a:r>
              <a:rPr lang="tr-TR" dirty="0" smtClean="0"/>
              <a:t>biçimde sözle, </a:t>
            </a:r>
            <a:r>
              <a:rPr lang="tr-TR" dirty="0"/>
              <a:t>yazıyla yahut bir hareketle </a:t>
            </a:r>
            <a:r>
              <a:rPr lang="tr-TR" dirty="0" smtClean="0"/>
              <a:t>açıklarsa açık </a:t>
            </a:r>
            <a:r>
              <a:rPr lang="tr-TR" dirty="0"/>
              <a:t>irade beyanında </a:t>
            </a:r>
            <a:r>
              <a:rPr lang="tr-TR" dirty="0" smtClean="0"/>
              <a:t>söz </a:t>
            </a:r>
            <a:r>
              <a:rPr lang="tr-TR" dirty="0"/>
              <a:t>edilir. Buna </a:t>
            </a:r>
            <a:r>
              <a:rPr lang="tr-TR" dirty="0" smtClean="0"/>
              <a:t>karşılık, </a:t>
            </a:r>
            <a:r>
              <a:rPr lang="tr-TR" dirty="0"/>
              <a:t>irade beyanı </a:t>
            </a:r>
            <a:r>
              <a:rPr lang="tr-TR" dirty="0" smtClean="0"/>
              <a:t>kişinin </a:t>
            </a:r>
            <a:r>
              <a:rPr lang="tr-TR" dirty="0"/>
              <a:t>hareket tarzından, genel </a:t>
            </a:r>
            <a:r>
              <a:rPr lang="tr-TR" dirty="0" smtClean="0"/>
              <a:t>davranışından çıkarılabiliyorsa </a:t>
            </a:r>
            <a:r>
              <a:rPr lang="tr-TR" dirty="0"/>
              <a:t>kapalı (zımni) irade beyanından bahsedilir. </a:t>
            </a:r>
            <a:r>
              <a:rPr lang="tr-TR" dirty="0" smtClean="0"/>
              <a:t>Örneğin, sipariş̧ vermediği </a:t>
            </a:r>
            <a:r>
              <a:rPr lang="tr-TR" dirty="0"/>
              <a:t>halde kendisine gelen kitabı </a:t>
            </a:r>
            <a:r>
              <a:rPr lang="tr-TR" dirty="0" smtClean="0"/>
              <a:t>açıp </a:t>
            </a:r>
            <a:r>
              <a:rPr lang="tr-TR" dirty="0"/>
              <a:t>okuyan, </a:t>
            </a:r>
            <a:r>
              <a:rPr lang="tr-TR" dirty="0" smtClean="0"/>
              <a:t>önemli yerlerini çizen kişinin </a:t>
            </a:r>
            <a:r>
              <a:rPr lang="tr-TR" dirty="0"/>
              <a:t>bu </a:t>
            </a:r>
            <a:r>
              <a:rPr lang="tr-TR" dirty="0" smtClean="0"/>
              <a:t>davranışı </a:t>
            </a:r>
            <a:r>
              <a:rPr lang="tr-TR" dirty="0"/>
              <a:t>kitabı kabul </a:t>
            </a:r>
            <a:r>
              <a:rPr lang="tr-TR" dirty="0" smtClean="0"/>
              <a:t>ettiği </a:t>
            </a:r>
            <a:r>
              <a:rPr lang="tr-TR" dirty="0"/>
              <a:t>anlamına gelir. </a:t>
            </a:r>
          </a:p>
          <a:p>
            <a:r>
              <a:rPr lang="tr-TR" dirty="0"/>
              <a:t>(2) </a:t>
            </a:r>
            <a:r>
              <a:rPr lang="tr-TR" dirty="0" smtClean="0"/>
              <a:t>İradenin Yönelmiş̧ Olduğu </a:t>
            </a:r>
            <a:r>
              <a:rPr lang="tr-TR" dirty="0"/>
              <a:t>Hukuki </a:t>
            </a:r>
            <a:r>
              <a:rPr lang="tr-TR" dirty="0" smtClean="0"/>
              <a:t>Sonuç̧</a:t>
            </a:r>
            <a:r>
              <a:rPr lang="tr-TR" dirty="0"/>
              <a:t>: </a:t>
            </a:r>
            <a:r>
              <a:rPr lang="tr-TR" dirty="0" smtClean="0"/>
              <a:t>İrade </a:t>
            </a:r>
            <a:r>
              <a:rPr lang="tr-TR" dirty="0"/>
              <a:t>beyanı </a:t>
            </a:r>
            <a:r>
              <a:rPr lang="tr-TR" dirty="0" smtClean="0"/>
              <a:t>sözlü̈ olabileceği </a:t>
            </a:r>
            <a:r>
              <a:rPr lang="tr-TR" dirty="0"/>
              <a:t>gibi yazılı da olabilir. </a:t>
            </a:r>
            <a:r>
              <a:rPr lang="tr-TR" dirty="0" smtClean="0"/>
              <a:t>Diğer </a:t>
            </a:r>
            <a:r>
              <a:rPr lang="tr-TR" dirty="0"/>
              <a:t>bir </a:t>
            </a:r>
            <a:r>
              <a:rPr lang="tr-TR" dirty="0" smtClean="0"/>
              <a:t>deyişle, </a:t>
            </a:r>
            <a:r>
              <a:rPr lang="tr-TR" dirty="0"/>
              <a:t>hukuki bir sonuca </a:t>
            </a:r>
            <a:r>
              <a:rPr lang="tr-TR" dirty="0" smtClean="0"/>
              <a:t>yönelmiş̧ </a:t>
            </a:r>
            <a:r>
              <a:rPr lang="tr-TR" dirty="0"/>
              <a:t>olan irade beyanının </a:t>
            </a:r>
            <a:r>
              <a:rPr lang="tr-TR" dirty="0" smtClean="0"/>
              <a:t>sonuç̧ doğurabilmesi için </a:t>
            </a:r>
            <a:r>
              <a:rPr lang="tr-TR" dirty="0"/>
              <a:t>onun belli bir </a:t>
            </a:r>
            <a:r>
              <a:rPr lang="tr-TR" dirty="0" smtClean="0"/>
              <a:t>şekle bürünmüş̧ </a:t>
            </a:r>
            <a:r>
              <a:rPr lang="tr-TR" dirty="0"/>
              <a:t>olması kural olarak </a:t>
            </a:r>
            <a:r>
              <a:rPr lang="tr-TR" dirty="0" smtClean="0"/>
              <a:t>şart değildir. </a:t>
            </a:r>
            <a:r>
              <a:rPr lang="tr-TR" dirty="0"/>
              <a:t>Ancak, bazı hukuki </a:t>
            </a:r>
            <a:r>
              <a:rPr lang="tr-TR" dirty="0" smtClean="0"/>
              <a:t>işlemlerin sonuç̧ doğurabilmesi için </a:t>
            </a:r>
            <a:r>
              <a:rPr lang="tr-TR" dirty="0"/>
              <a:t>irade </a:t>
            </a:r>
            <a:r>
              <a:rPr lang="tr-TR" dirty="0" smtClean="0"/>
              <a:t>açıklamasının </a:t>
            </a:r>
            <a:r>
              <a:rPr lang="tr-TR" dirty="0"/>
              <a:t>belli </a:t>
            </a:r>
            <a:r>
              <a:rPr lang="tr-TR" dirty="0" smtClean="0"/>
              <a:t>şekillerde </a:t>
            </a:r>
            <a:r>
              <a:rPr lang="tr-TR" dirty="0"/>
              <a:t>yapılması gerekir. </a:t>
            </a:r>
            <a:r>
              <a:rPr lang="tr-TR" dirty="0" smtClean="0"/>
              <a:t>Örneğin, taşınmaz </a:t>
            </a:r>
            <a:r>
              <a:rPr lang="tr-TR" dirty="0"/>
              <a:t>satımına </a:t>
            </a:r>
            <a:r>
              <a:rPr lang="tr-TR" dirty="0" smtClean="0"/>
              <a:t>ilişkin </a:t>
            </a:r>
            <a:r>
              <a:rPr lang="tr-TR" dirty="0"/>
              <a:t>irade beyanının resmi </a:t>
            </a:r>
            <a:r>
              <a:rPr lang="tr-TR" dirty="0" smtClean="0"/>
              <a:t>şekilde </a:t>
            </a:r>
            <a:r>
              <a:rPr lang="tr-TR" dirty="0"/>
              <a:t>tespit </a:t>
            </a:r>
            <a:r>
              <a:rPr lang="tr-TR" dirty="0" smtClean="0"/>
              <a:t>edilmiş̧ </a:t>
            </a:r>
            <a:r>
              <a:rPr lang="tr-TR" dirty="0"/>
              <a:t>olması gerekir. </a:t>
            </a:r>
          </a:p>
        </p:txBody>
      </p:sp>
    </p:spTree>
    <p:extLst>
      <p:ext uri="{BB962C8B-B14F-4D97-AF65-F5344CB8AC3E}">
        <p14:creationId xmlns:p14="http://schemas.microsoft.com/office/powerpoint/2010/main" val="421409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566495"/>
            <a:ext cx="8534400" cy="1507067"/>
          </a:xfrm>
        </p:spPr>
        <p:txBody>
          <a:bodyPr/>
          <a:lstStyle/>
          <a:p>
            <a:r>
              <a:rPr lang="tr-TR" dirty="0" smtClean="0"/>
              <a:t>Hukuki işlemin geçerlilik unsurları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459182"/>
            <a:ext cx="8534400" cy="3615267"/>
          </a:xfrm>
        </p:spPr>
        <p:txBody>
          <a:bodyPr/>
          <a:lstStyle/>
          <a:p>
            <a:r>
              <a:rPr lang="tr-TR" dirty="0" smtClean="0"/>
              <a:t>Ehliyet</a:t>
            </a:r>
          </a:p>
          <a:p>
            <a:r>
              <a:rPr lang="tr-TR" dirty="0" smtClean="0"/>
              <a:t>Emredici hükümlere aykırı olmama</a:t>
            </a:r>
          </a:p>
          <a:p>
            <a:r>
              <a:rPr lang="tr-TR" dirty="0" smtClean="0"/>
              <a:t>Hukuka ahlaka adaba aykırı olmama</a:t>
            </a:r>
          </a:p>
        </p:txBody>
      </p:sp>
    </p:spTree>
    <p:extLst>
      <p:ext uri="{BB962C8B-B14F-4D97-AF65-F5344CB8AC3E}">
        <p14:creationId xmlns:p14="http://schemas.microsoft.com/office/powerpoint/2010/main" val="861575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97223"/>
            <a:ext cx="8534400" cy="1507067"/>
          </a:xfrm>
        </p:spPr>
        <p:txBody>
          <a:bodyPr/>
          <a:lstStyle/>
          <a:p>
            <a:r>
              <a:rPr lang="tr-TR" dirty="0" smtClean="0"/>
              <a:t>Hukuki işlemin etkinlik unsurları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403764"/>
            <a:ext cx="8534400" cy="3615267"/>
          </a:xfrm>
        </p:spPr>
        <p:txBody>
          <a:bodyPr/>
          <a:lstStyle/>
          <a:p>
            <a:r>
              <a:rPr lang="tr-TR" dirty="0" smtClean="0"/>
              <a:t>Ör. Yasal temsilcinin rızası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1432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03260"/>
            <a:ext cx="8534400" cy="1507067"/>
          </a:xfrm>
        </p:spPr>
        <p:txBody>
          <a:bodyPr/>
          <a:lstStyle/>
          <a:p>
            <a:r>
              <a:rPr lang="tr-TR" dirty="0" smtClean="0"/>
              <a:t>Hukuki işlem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3406" y="2279073"/>
            <a:ext cx="8534400" cy="3615267"/>
          </a:xfrm>
        </p:spPr>
        <p:txBody>
          <a:bodyPr/>
          <a:lstStyle/>
          <a:p>
            <a:r>
              <a:rPr lang="tr-TR" dirty="0"/>
              <a:t>Tek </a:t>
            </a:r>
            <a:r>
              <a:rPr lang="tr-TR" dirty="0" smtClean="0"/>
              <a:t>Taraflı- Çok </a:t>
            </a:r>
            <a:r>
              <a:rPr lang="tr-TR" dirty="0"/>
              <a:t>Taraflı Hukuki </a:t>
            </a:r>
            <a:r>
              <a:rPr lang="tr-TR" dirty="0" smtClean="0"/>
              <a:t>İşlemler</a:t>
            </a:r>
          </a:p>
          <a:p>
            <a:r>
              <a:rPr lang="tr-TR" dirty="0" err="1" smtClean="0"/>
              <a:t>Sağlararası</a:t>
            </a:r>
            <a:r>
              <a:rPr lang="tr-TR" dirty="0" smtClean="0"/>
              <a:t>- Ölüme Bağlı İşlemler</a:t>
            </a:r>
          </a:p>
          <a:p>
            <a:r>
              <a:rPr lang="tr-TR" dirty="0" smtClean="0"/>
              <a:t>İvazlı- İvazsız İşlemler </a:t>
            </a:r>
          </a:p>
          <a:p>
            <a:r>
              <a:rPr lang="tr-TR" dirty="0" smtClean="0"/>
              <a:t>Sebebe Bağlı </a:t>
            </a:r>
            <a:r>
              <a:rPr lang="tr-TR" dirty="0"/>
              <a:t>Olan ve Sebebe </a:t>
            </a:r>
            <a:r>
              <a:rPr lang="tr-TR" dirty="0" err="1"/>
              <a:t>Bağlı</a:t>
            </a:r>
            <a:r>
              <a:rPr lang="tr-TR" dirty="0"/>
              <a:t> Olmayan </a:t>
            </a:r>
            <a:r>
              <a:rPr lang="tr-TR" dirty="0" smtClean="0"/>
              <a:t>İşlemler </a:t>
            </a:r>
            <a:endParaRPr lang="tr-TR" dirty="0"/>
          </a:p>
          <a:p>
            <a:r>
              <a:rPr lang="tr-TR" smtClean="0"/>
              <a:t>Taahhüt- Tasarruf İşlemleri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7304855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Dilim</Template>
  <TotalTime>14</TotalTime>
  <Words>400</Words>
  <Application>Microsoft Macintosh PowerPoint</Application>
  <PresentationFormat>Geniş Ekran</PresentationFormat>
  <Paragraphs>27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Century Gothic</vt:lpstr>
      <vt:lpstr>Wingdings 3</vt:lpstr>
      <vt:lpstr>Dilim</vt:lpstr>
      <vt:lpstr>Sağlık bilimleri fakültesi</vt:lpstr>
      <vt:lpstr>x. Bölüm</vt:lpstr>
      <vt:lpstr>HUKUKİ İŞLEM </vt:lpstr>
      <vt:lpstr>Hukuki işlemin unsurları</vt:lpstr>
      <vt:lpstr>Hukuki işlemin kurucu unsurları </vt:lpstr>
      <vt:lpstr>Hukuki işlemin geçerlilik unsurları</vt:lpstr>
      <vt:lpstr>Hukuki işlemin etkinlik unsurları</vt:lpstr>
      <vt:lpstr>Hukuki işlem türleri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bilimleri fakültesi</dc:title>
  <dc:creator>Tuğçe ORAL</dc:creator>
  <cp:lastModifiedBy>Tuğçe ORAL</cp:lastModifiedBy>
  <cp:revision>2</cp:revision>
  <dcterms:created xsi:type="dcterms:W3CDTF">2018-09-23T14:52:14Z</dcterms:created>
  <dcterms:modified xsi:type="dcterms:W3CDTF">2018-09-23T15:06:28Z</dcterms:modified>
</cp:coreProperties>
</file>