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637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74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90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2055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3338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644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14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147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73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905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70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48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18F-FDG PET Yanlış Negatiflik Sebepleri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5000"/>
              </a:lnSpc>
            </a:pPr>
            <a:r>
              <a:rPr lang="tr-TR" altLang="tr-TR" dirty="0">
                <a:latin typeface="Times New Roman" panose="02020603050405020304" pitchFamily="18" charset="0"/>
              </a:rPr>
              <a:t>1 cm’den küçük ve düşük </a:t>
            </a:r>
            <a:r>
              <a:rPr lang="tr-TR" altLang="tr-TR" dirty="0" err="1">
                <a:latin typeface="Times New Roman" panose="02020603050405020304" pitchFamily="18" charset="0"/>
              </a:rPr>
              <a:t>grade’li</a:t>
            </a:r>
            <a:r>
              <a:rPr lang="tr-TR" altLang="tr-TR" dirty="0">
                <a:latin typeface="Times New Roman" panose="02020603050405020304" pitchFamily="18" charset="0"/>
              </a:rPr>
              <a:t> </a:t>
            </a:r>
            <a:r>
              <a:rPr lang="tr-TR" altLang="tr-TR" dirty="0" smtClean="0">
                <a:latin typeface="Times New Roman" panose="02020603050405020304" pitchFamily="18" charset="0"/>
              </a:rPr>
              <a:t>tümörler (</a:t>
            </a:r>
            <a:r>
              <a:rPr lang="tr-TR" altLang="tr-TR" dirty="0" err="1" smtClean="0">
                <a:latin typeface="Times New Roman" panose="02020603050405020304" pitchFamily="18" charset="0"/>
              </a:rPr>
              <a:t>karsinoidler</a:t>
            </a:r>
            <a:r>
              <a:rPr lang="tr-TR" altLang="tr-TR" dirty="0" smtClean="0">
                <a:latin typeface="Times New Roman" panose="02020603050405020304" pitchFamily="18" charset="0"/>
              </a:rPr>
              <a:t>)</a:t>
            </a:r>
            <a:endParaRPr lang="tr-TR" altLang="tr-TR" dirty="0">
              <a:latin typeface="Times New Roman" panose="02020603050405020304" pitchFamily="18" charset="0"/>
            </a:endParaRPr>
          </a:p>
          <a:p>
            <a:pPr>
              <a:lnSpc>
                <a:spcPct val="105000"/>
              </a:lnSpc>
            </a:pPr>
            <a:r>
              <a:rPr lang="tr-TR" altLang="tr-TR" dirty="0" smtClean="0">
                <a:latin typeface="Times New Roman" panose="02020603050405020304" pitchFamily="18" charset="0"/>
              </a:rPr>
              <a:t>Nekroz</a:t>
            </a:r>
          </a:p>
          <a:p>
            <a:pPr>
              <a:lnSpc>
                <a:spcPct val="105000"/>
              </a:lnSpc>
            </a:pPr>
            <a:r>
              <a:rPr lang="tr-TR" altLang="tr-TR" dirty="0" err="1" smtClean="0">
                <a:latin typeface="Times New Roman" panose="02020603050405020304" pitchFamily="18" charset="0"/>
              </a:rPr>
              <a:t>Bronkoalveolar</a:t>
            </a:r>
            <a:r>
              <a:rPr lang="tr-TR" altLang="tr-TR" dirty="0" smtClean="0">
                <a:latin typeface="Times New Roman" panose="02020603050405020304" pitchFamily="18" charset="0"/>
              </a:rPr>
              <a:t> veya </a:t>
            </a:r>
            <a:r>
              <a:rPr lang="tr-TR" altLang="tr-TR" dirty="0" err="1" smtClean="0">
                <a:latin typeface="Times New Roman" panose="02020603050405020304" pitchFamily="18" charset="0"/>
              </a:rPr>
              <a:t>müsinöz</a:t>
            </a:r>
            <a:r>
              <a:rPr lang="tr-TR" altLang="tr-TR" dirty="0" smtClean="0">
                <a:latin typeface="Times New Roman" panose="02020603050405020304" pitchFamily="18" charset="0"/>
              </a:rPr>
              <a:t> kanserler gibi alt tipler</a:t>
            </a:r>
            <a:endParaRPr lang="tr-TR" altLang="tr-TR" dirty="0">
              <a:latin typeface="Times New Roman" panose="02020603050405020304" pitchFamily="18" charset="0"/>
            </a:endParaRPr>
          </a:p>
          <a:p>
            <a:pPr>
              <a:lnSpc>
                <a:spcPct val="105000"/>
              </a:lnSpc>
            </a:pPr>
            <a:r>
              <a:rPr lang="tr-TR" altLang="tr-TR" dirty="0">
                <a:latin typeface="Times New Roman" panose="02020603050405020304" pitchFamily="18" charset="0"/>
              </a:rPr>
              <a:t>Düşük </a:t>
            </a:r>
            <a:r>
              <a:rPr lang="tr-TR" altLang="tr-TR" dirty="0" err="1">
                <a:latin typeface="Times New Roman" panose="02020603050405020304" pitchFamily="18" charset="0"/>
              </a:rPr>
              <a:t>metabolik</a:t>
            </a:r>
            <a:r>
              <a:rPr lang="tr-TR" altLang="tr-TR" dirty="0">
                <a:latin typeface="Times New Roman" panose="02020603050405020304" pitchFamily="18" charset="0"/>
              </a:rPr>
              <a:t> aktivite </a:t>
            </a:r>
          </a:p>
          <a:p>
            <a:pPr>
              <a:lnSpc>
                <a:spcPct val="105000"/>
              </a:lnSpc>
            </a:pPr>
            <a:r>
              <a:rPr lang="tr-TR" altLang="tr-TR" dirty="0" err="1">
                <a:latin typeface="Times New Roman" panose="02020603050405020304" pitchFamily="18" charset="0"/>
              </a:rPr>
              <a:t>Sitostatik</a:t>
            </a:r>
            <a:r>
              <a:rPr lang="tr-TR" altLang="tr-TR" dirty="0">
                <a:latin typeface="Times New Roman" panose="02020603050405020304" pitchFamily="18" charset="0"/>
              </a:rPr>
              <a:t> tedavi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8893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946150" y="457962"/>
            <a:ext cx="10299700" cy="649288"/>
          </a:xfrm>
        </p:spPr>
        <p:txBody>
          <a:bodyPr>
            <a:noAutofit/>
          </a:bodyPr>
          <a:lstStyle/>
          <a:p>
            <a:pPr eaLnBrk="1" hangingPunct="1"/>
            <a:r>
              <a:rPr lang="tr-TR" altLang="tr-TR" dirty="0" err="1"/>
              <a:t>Soliter</a:t>
            </a:r>
            <a:r>
              <a:rPr lang="tr-TR" altLang="tr-TR" dirty="0"/>
              <a:t> </a:t>
            </a:r>
            <a:r>
              <a:rPr lang="tr-TR" altLang="tr-TR" dirty="0" err="1"/>
              <a:t>pulmoner</a:t>
            </a:r>
            <a:r>
              <a:rPr lang="tr-TR" altLang="tr-TR" dirty="0"/>
              <a:t> nodüllerde PET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1" y="1411289"/>
            <a:ext cx="10571163" cy="3025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1800">
                <a:latin typeface="Times New Roman" panose="02020603050405020304" pitchFamily="18" charset="0"/>
              </a:rPr>
              <a:t>Ayırıcı tanıda, evrelemede önemli yer tutmaktadır.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>
                <a:latin typeface="Times New Roman" panose="02020603050405020304" pitchFamily="18" charset="0"/>
              </a:rPr>
              <a:t>Radyolojik olarak indeterminant kabul edilen lezyonlarda %88 başarı oranı bildirilmektedir.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>
                <a:latin typeface="Times New Roman" panose="02020603050405020304" pitchFamily="18" charset="0"/>
              </a:rPr>
              <a:t>Malign nodül değerlendirmesinde sensitivitesi %98’dir.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>
                <a:latin typeface="Times New Roman" panose="02020603050405020304" pitchFamily="18" charset="0"/>
              </a:rPr>
              <a:t>SUV max&gt;2.5 olan olgularda sensitivite %97, spesifisite %82 ve başarı %92 olarak hesaplanmış.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>
                <a:latin typeface="Times New Roman" panose="02020603050405020304" pitchFamily="18" charset="0"/>
              </a:rPr>
              <a:t>Sensitivite %90-100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>
                <a:latin typeface="Times New Roman" panose="02020603050405020304" pitchFamily="18" charset="0"/>
              </a:rPr>
              <a:t>Spesifisite %69-95</a:t>
            </a:r>
          </a:p>
          <a:p>
            <a:pPr eaLnBrk="1" hangingPunct="1">
              <a:lnSpc>
                <a:spcPct val="80000"/>
              </a:lnSpc>
            </a:pPr>
            <a:endParaRPr lang="tr-TR" altLang="tr-TR" sz="1800">
              <a:latin typeface="Times New Roman" panose="02020603050405020304" pitchFamily="18" charset="0"/>
            </a:endParaRPr>
          </a:p>
        </p:txBody>
      </p:sp>
      <p:pic>
        <p:nvPicPr>
          <p:cNvPr id="1843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3760788"/>
            <a:ext cx="11880850" cy="309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125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83</Words>
  <Application>Microsoft Office PowerPoint</Application>
  <PresentationFormat>Geniş ekran</PresentationFormat>
  <Paragraphs>13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Teması</vt:lpstr>
      <vt:lpstr>18F-FDG PET Yanlış Negatiflik Sebepleri</vt:lpstr>
      <vt:lpstr>Soliter pulmoner nodüllerde PET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Pozitron Emisyon Tomografi</dc:title>
  <dc:creator>Erkan İBİŞ</dc:creator>
  <cp:lastModifiedBy>Erkan İBİŞ</cp:lastModifiedBy>
  <cp:revision>5</cp:revision>
  <dcterms:created xsi:type="dcterms:W3CDTF">2023-11-07T09:05:36Z</dcterms:created>
  <dcterms:modified xsi:type="dcterms:W3CDTF">2023-11-07T09:07:35Z</dcterms:modified>
</cp:coreProperties>
</file>