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7" r:id="rId3"/>
    <p:sldId id="264" r:id="rId4"/>
    <p:sldId id="266" r:id="rId5"/>
    <p:sldId id="265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104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A1FA1-76CE-40A4-8054-22758021FBA7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68E5A-CF8B-488A-A837-6A6ADC86BD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433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168E5A-CF8B-488A-A837-6A6ADC86BD11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6291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168E5A-CF8B-488A-A837-6A6ADC86BD11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940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168E5A-CF8B-488A-A837-6A6ADC86BD11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661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50F670-587C-4B42-A48D-5BCBCF978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32548AD-5698-457F-BBD6-A4DB54A69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471E82B-1C94-4738-8471-EF2FA2B11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E1D55-BE0F-40AB-99E1-055F6E52842D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95CF6E2-0842-40A5-87D8-9EC72749B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D5E82CD-AE3F-4CC5-B478-3C426698E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4D2-B8A6-43D7-AB73-6767831B39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316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34D3CB0-D036-49FA-B8E9-91FA843A3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B3F2D5B-4956-41A6-878C-F43D356342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6C9866-B983-4853-AA91-1D4A4E9ED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E1D55-BE0F-40AB-99E1-055F6E52842D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6DFDDC6-59E1-491D-BF2C-8811C8B44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38508E-367B-476C-B816-3D6E34A98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4D2-B8A6-43D7-AB73-6767831B39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6101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4FDA1CB-8FE2-4A6F-A197-FE81EB9C1C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8A6F0F4-BF23-45FF-98F1-9AE82114BF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E7F6BA5-B445-4ACA-A391-4E31DCAB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E1D55-BE0F-40AB-99E1-055F6E52842D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62A58DE-3198-49B1-9D16-A056030A3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35A1DD6-5E03-495B-A075-D443696DA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4D2-B8A6-43D7-AB73-6767831B39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409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1064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67771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1899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7877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8501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2893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55876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1164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0DBBB99-F064-4E44-A762-317E76AB2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BC3346-F08D-44D0-BE6F-728DD21DD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5A0C1F7-A874-470D-BF00-8C8AB6930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E1D55-BE0F-40AB-99E1-055F6E52842D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A8F0D90-9678-4835-80F8-390AFC973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3CAA648-6D40-4078-A203-28296172A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4D2-B8A6-43D7-AB73-6767831B39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42082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59923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42965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10800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27694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91245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14943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81148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7542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94B477-4C4F-47B9-8BE6-9ABBFCBE3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942823C-0559-4995-B721-99EF101CF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4CDC9AA-F374-4B8D-8FFC-C2C418D62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E1D55-BE0F-40AB-99E1-055F6E52842D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A1A9280-3914-4B3F-839E-A541F9D96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973BC2-841C-40A5-949B-432777869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4D2-B8A6-43D7-AB73-6767831B39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362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1A9540-C15A-4C9B-9462-7FCE89249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43A78E-8F2E-4E65-BD6A-1A4458EA7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00C7B91-8ADF-4A1A-9BF5-CDA0AABA84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5736792-DE07-49FB-9950-1DF8D17EE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E1D55-BE0F-40AB-99E1-055F6E52842D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AFCC8DD-D8C8-437B-9488-A590BB02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235A5D7-DAC0-4EDB-B1A5-A3F9C6F65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4D2-B8A6-43D7-AB73-6767831B39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6404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7684689-BA6A-4E91-956D-98E3FC7C6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B7FF7AA-2E58-47E6-A1F7-7DD6282B7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5AF9674-7899-4596-9780-A66304194E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AA61189-0B35-48F3-A380-F87121B1D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3667EE7-E926-46A7-918E-11E4790E68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78257B5-F5BC-4C55-9F2D-8DF22092B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E1D55-BE0F-40AB-99E1-055F6E52842D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2747153-99ED-4571-AD01-1F5EF31F4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A4F2831-1E15-4342-8555-952EDB4C2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4D2-B8A6-43D7-AB73-6767831B39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3467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4FF87DC-4373-41A9-B4DB-B0B99AF22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A1D674A-9D51-4A1C-BCCB-58DD9251E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E1D55-BE0F-40AB-99E1-055F6E52842D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3825098-FB15-49D6-9A54-A583E2D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7B48D15-CB3C-42FD-BCFB-AA9113B0B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4D2-B8A6-43D7-AB73-6767831B39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5610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73D4C41-7F99-45CD-B9A0-E46A5B497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E1D55-BE0F-40AB-99E1-055F6E52842D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FBB3C57-287A-4D54-824F-E5F4CB5E4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8A21AB8-E9AB-4320-BE4A-5BF8F6F7C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4D2-B8A6-43D7-AB73-6767831B39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542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05F27B-2F4A-4F83-884C-C84318B98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EB07C2-795B-487F-8EB0-DB5A49DB2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CBA82A1-59DE-4B12-BA8D-A983C1AEDB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E12D8CA-3608-4BB2-B170-DF6FFCE5B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E1D55-BE0F-40AB-99E1-055F6E52842D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2876C08-EAC4-46DF-A722-1AA01A948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888C306-1642-4EFB-A9E7-C6EB82627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4D2-B8A6-43D7-AB73-6767831B39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6999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0D195A-F0F8-4917-8E79-7C15159FE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939A480-1C47-4645-804F-E9BFD7D3CD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42C1402-232D-4A71-86F5-F157106C57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4FE5218-0D94-462B-B8AB-63321DC1F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E1D55-BE0F-40AB-99E1-055F6E52842D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4B1A15-1A69-4C94-8C68-B2D598004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FE86EFC-E14A-4385-B07A-6C71FAF4A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D64D2-B8A6-43D7-AB73-6767831B39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350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63D8371-BCF3-44F3-AFB5-50B16C737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609CE79-E473-47BD-90C3-2B10D563B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C7B1F20-189B-4BA3-A72E-ED4E28CE53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E1D55-BE0F-40AB-99E1-055F6E52842D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5E453E-B235-4518-97D0-2A81BD2827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A98CDF4-FF8D-44D7-B905-E8A6A8AA2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D64D2-B8A6-43D7-AB73-6767831B39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653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6344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607" y="87732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latin typeface="Batang" panose="02030600000101010101" pitchFamily="18" charset="-127"/>
                <a:ea typeface="Batang" panose="02030600000101010101" pitchFamily="18" charset="-127"/>
              </a:rPr>
              <a:t>SOS407 – Kadın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0566" y="2456268"/>
            <a:ext cx="8915400" cy="377762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endParaRPr lang="tr-TR" sz="32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Prof. Dr. Nilay ÇABUK KAYA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Ankara Üniversitesi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Dil ve Tarih-Coğrafya Fakültesi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Sosyoloji Bölümü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E-mail: cabukkaya@gmail.com</a:t>
            </a:r>
          </a:p>
          <a:p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8596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Aile Yaşamı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Postmodern</a:t>
            </a: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 feministler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 göre, kadının öteki konumu, toplum tarafından dayatılan değerlere, kurallara ve pratiklere eleştirel yaklaşmasını sağlar.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Kadınlar aile ve evlilik içerisindeki konumlarının farkında olsalar bile, bu konumu değiştirecek toplumsal, ekonomik, siyasal ve kültürel koşullar sağlanamadığı sürece ezilmişlikleri devam edecektir.</a:t>
            </a:r>
          </a:p>
        </p:txBody>
      </p:sp>
    </p:spTree>
    <p:extLst>
      <p:ext uri="{BB962C8B-B14F-4D97-AF65-F5344CB8AC3E}">
        <p14:creationId xmlns:p14="http://schemas.microsoft.com/office/powerpoint/2010/main" val="312538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Aile Yaşamı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Çocuk doğurma ve annelik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Feminist söylemin temelinde annelik ve yeniden üretim tartışmaları bulunmaktadır.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Birinci ve ikinci dalga feminist söylemde esas olan, kürtaj hakkı ve anneliğin kamusal olarak tanınmasıdır.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Annelik, bir yandan kadınlığı birleştiren bir unsur olarak ele alınır, bir yandan da kadına karşı ayrımcılığı pekiştirdiği ve eşitliği bozduğu düşünülür.</a:t>
            </a:r>
          </a:p>
        </p:txBody>
      </p:sp>
    </p:spTree>
    <p:extLst>
      <p:ext uri="{BB962C8B-B14F-4D97-AF65-F5344CB8AC3E}">
        <p14:creationId xmlns:p14="http://schemas.microsoft.com/office/powerpoint/2010/main" val="1120139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Aile Yaşamı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Boşanma</a:t>
            </a:r>
          </a:p>
          <a:p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Delphy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(1999)’e göre evlilik bir kurumsa boşanma da bir kurumdur ve organik olarak evlilik kurumuna bağlıdır.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Boşanma, evliliğin kurumsal yapısını açığa çıkarır ve potansiyel gücünü harekete geçirir. Böylece evlilik kurumunu açıklamakla kalmaz, evliliğin bazı özelliklerinin boşandıktan sonra da devam ettiği görüşür.</a:t>
            </a:r>
          </a:p>
        </p:txBody>
      </p:sp>
    </p:spTree>
    <p:extLst>
      <p:ext uri="{BB962C8B-B14F-4D97-AF65-F5344CB8AC3E}">
        <p14:creationId xmlns:p14="http://schemas.microsoft.com/office/powerpoint/2010/main" val="319361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Aile Yaşamı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Aile ve evlilik ilişkilerinde kentsel ve kırsal farklılaşma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Genel olarak değerlendirildiğinde kırsal kesimde yaşayan aileler geniş ailedir.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Köylerde aile yerine hane kelimesinin kullanılmasının nedeni geniş aile özelliklerinin devam etmesidir, oysa hane içinde birden fazla aile bulunabilir.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ilişkileri açısından bakıldığında haneler, erkek çocukların yaşamları üzerinden varlığını sürdürür.</a:t>
            </a:r>
          </a:p>
        </p:txBody>
      </p:sp>
    </p:spTree>
    <p:extLst>
      <p:ext uri="{BB962C8B-B14F-4D97-AF65-F5344CB8AC3E}">
        <p14:creationId xmlns:p14="http://schemas.microsoft.com/office/powerpoint/2010/main" val="2379000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Aile Yaşamı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Aile ve evlilik ilişkilerinde kentsel ve kırsal farklılaşma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Kentteki aile biçimleri her ne kadar çalışma yaşamı ve ebeveynlerin ağırlıklı olarak köyde kalmaları ya da köye dönmeleri nedeniyle çekirdek aile olsa da geleneksel akrabalık ve aile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ilişkileridevam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eder.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Kentli orta sınıf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ailelelerse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gecekondulu ailelere göre geleneksel ilişkilerden kopmuştur.</a:t>
            </a:r>
          </a:p>
        </p:txBody>
      </p:sp>
    </p:spTree>
    <p:extLst>
      <p:ext uri="{BB962C8B-B14F-4D97-AF65-F5344CB8AC3E}">
        <p14:creationId xmlns:p14="http://schemas.microsoft.com/office/powerpoint/2010/main" val="2508339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Aile Yaşamı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Ailenin «evrensel» bir kurum olduğunu iddia eden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Murdock’a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göre aile, «ortak ikamet, ekonomik işbirliği ve yeniden üretim» ile karakterize edilen bir toplumsal gruptur.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Oysa bu ekonomik işbirliği ve yeniden üretimde, toplumsal cinsiyete dayalı bir eşitsizlik vardır.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Bu eşitsizlik, işlevlerin toplumsal cinsiyete dayalı işbölümü içerisindeki dağılımında ortaya çıkar.</a:t>
            </a:r>
          </a:p>
        </p:txBody>
      </p:sp>
    </p:spTree>
    <p:extLst>
      <p:ext uri="{BB962C8B-B14F-4D97-AF65-F5344CB8AC3E}">
        <p14:creationId xmlns:p14="http://schemas.microsoft.com/office/powerpoint/2010/main" val="324642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Aile Yaşamı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Parsons’ın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yapısalcı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işlevselci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kuramına göre ailenin iki temel işlevi bulunur: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tr-TR" sz="2400" i="1" dirty="0">
                <a:latin typeface="Batang" panose="02030600000101010101" pitchFamily="18" charset="-127"/>
                <a:ea typeface="Batang" panose="02030600000101010101" pitchFamily="18" charset="-127"/>
              </a:rPr>
              <a:t>Birincil sosyalizasyon: 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birey, hem toplumun kültürünü içselleştirir, hem de kişilik yapısı oluşur.</a:t>
            </a:r>
          </a:p>
          <a:p>
            <a:r>
              <a:rPr lang="tr-TR" sz="2400" i="1" dirty="0">
                <a:latin typeface="Batang" panose="02030600000101010101" pitchFamily="18" charset="-127"/>
                <a:ea typeface="Batang" panose="02030600000101010101" pitchFamily="18" charset="-127"/>
              </a:rPr>
              <a:t>Yetişkinlerin kişiliklerinin sabitlenmesi: 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eşler birbirlerine duygusal destek alıp vererek sürekli yenilenirler ve kişiliklerini sabitlerler.</a:t>
            </a:r>
          </a:p>
        </p:txBody>
      </p:sp>
    </p:spTree>
    <p:extLst>
      <p:ext uri="{BB962C8B-B14F-4D97-AF65-F5344CB8AC3E}">
        <p14:creationId xmlns:p14="http://schemas.microsoft.com/office/powerpoint/2010/main" val="3672589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Aile Yaşamı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600" dirty="0">
                <a:latin typeface="Batang" panose="02030600000101010101" pitchFamily="18" charset="-127"/>
                <a:ea typeface="Batang" panose="02030600000101010101" pitchFamily="18" charset="-127"/>
              </a:rPr>
              <a:t>Geleneksel kuramların kadını ve farklılaşan toplumsal cinsiyet ilişkilerini göz ardı ederek ailenin sürekliliğine odaklanması, aileye ve evliliğe feminist eleştiriyi gerektirir.</a:t>
            </a:r>
          </a:p>
          <a:p>
            <a:r>
              <a:rPr lang="tr-TR" sz="2600" dirty="0" err="1">
                <a:latin typeface="Batang" panose="02030600000101010101" pitchFamily="18" charset="-127"/>
                <a:ea typeface="Batang" panose="02030600000101010101" pitchFamily="18" charset="-127"/>
              </a:rPr>
              <a:t>Femnist</a:t>
            </a:r>
            <a:r>
              <a:rPr lang="tr-TR" sz="2600" dirty="0">
                <a:latin typeface="Batang" panose="02030600000101010101" pitchFamily="18" charset="-127"/>
                <a:ea typeface="Batang" panose="02030600000101010101" pitchFamily="18" charset="-127"/>
              </a:rPr>
              <a:t> görüşler, evliliğin kadınlar üzerindeki olumlu etkilerinden çok, olumsuz etkilerine yoğunlaşır.</a:t>
            </a:r>
          </a:p>
        </p:txBody>
      </p:sp>
    </p:spTree>
    <p:extLst>
      <p:ext uri="{BB962C8B-B14F-4D97-AF65-F5344CB8AC3E}">
        <p14:creationId xmlns:p14="http://schemas.microsoft.com/office/powerpoint/2010/main" val="1543074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Aile Yaşamı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600" b="1" dirty="0">
                <a:latin typeface="Batang" panose="02030600000101010101" pitchFamily="18" charset="-127"/>
                <a:ea typeface="Batang" panose="02030600000101010101" pitchFamily="18" charset="-127"/>
              </a:rPr>
              <a:t>Marksist feminist yaklaşım</a:t>
            </a:r>
            <a:r>
              <a:rPr lang="tr-TR" sz="2600" dirty="0">
                <a:latin typeface="Batang" panose="02030600000101010101" pitchFamily="18" charset="-127"/>
                <a:ea typeface="Batang" panose="02030600000101010101" pitchFamily="18" charset="-127"/>
              </a:rPr>
              <a:t>, kadının aile ve evlilik içerisinde sömürüldüğü düşüncesine sahiptir.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Kadının ev içi emeği, karşılığı ödenmeyen ücretsiz emektir.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Üretim araçlarının mülkiyetine sahip olanlar için oldukça karlı bir durum ortaya çıkar: kadın ev-içi emeğiyle erkeğin ücretinin düşük olarak ödenmesine neden olur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 yalnızca evin içerisindeki işleri yapmakla kalmaz, kocasına duygusal ve cinsel olarak sonsuz destek olur</a:t>
            </a:r>
          </a:p>
        </p:txBody>
      </p:sp>
    </p:spTree>
    <p:extLst>
      <p:ext uri="{BB962C8B-B14F-4D97-AF65-F5344CB8AC3E}">
        <p14:creationId xmlns:p14="http://schemas.microsoft.com/office/powerpoint/2010/main" val="4236781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Aile Yaşamı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Radikal feminist </a:t>
            </a:r>
            <a:r>
              <a:rPr lang="tr-TR" sz="2400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yaklaşım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’a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göre ataerkillik, çağdaş toplumlarda kadınların erkeklere bağımlılığının temellerini oluşturur.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Evlilik ve ailede var olan ataerkil sistemin ekonomik temelleri vardır, bu temeli de ev içi emek oluşturur.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Ücretli emek piyasası da ataerkil ve kadını alta sıralayan kurallar çerçevesinde yönetildiği için kadın ev içi emeği aracılığıyla eve kapatılır.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Kadınlar ücret karşılığı dışarıda çalışsalar bile «aile yükümlülüklerini» yerine getirmek zorundadır.</a:t>
            </a:r>
          </a:p>
        </p:txBody>
      </p:sp>
    </p:spTree>
    <p:extLst>
      <p:ext uri="{BB962C8B-B14F-4D97-AF65-F5344CB8AC3E}">
        <p14:creationId xmlns:p14="http://schemas.microsoft.com/office/powerpoint/2010/main" val="671037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Aile Yaşamı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Liberal </a:t>
            </a:r>
            <a:r>
              <a:rPr lang="tr-TR" sz="2400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Feminizm’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e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göre önemli yapısal değişiklikler yapılmadığı sürece kadınların kariyerle evliliği ve anneliği birleştirmesini olanaksız bulmaktadır.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Kadının aile sorumluluğunu önemli sayan liberal feministlere göre, toplumsal cinsiyet eşitsizliğinin sona ermesi, ancak siyasal yapılarda meydana gelen değişikliklerle mümkündür</a:t>
            </a:r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4782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Aile Yaşamı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Psikanalitik</a:t>
            </a: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 feministler, 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eşitsizliğinin temelinde erken dönem çocukluk deneyimlerinin yattığını iddia ederler.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Psikanalist feminizm, kadınların ezilmesinin temellerinin psikolojiye bağlaması, erkeklerin neden ailede kadınlardan daha üstün olduğu konularını açıklamakta yetersiz kalması nedeniyle eleştirilir.</a:t>
            </a:r>
          </a:p>
        </p:txBody>
      </p:sp>
    </p:spTree>
    <p:extLst>
      <p:ext uri="{BB962C8B-B14F-4D97-AF65-F5344CB8AC3E}">
        <p14:creationId xmlns:p14="http://schemas.microsoft.com/office/powerpoint/2010/main" val="593375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Aile Yaşamı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Varoluşçu feminizm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 göre erkekler «ben» olarak, kadınlarsa «öteki» olarak kavramsallaştırılır.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De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Beauvoir’e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göre evlilik bir çeşit köleliktir. Eş rolü, kadının özgürlüğünü sınırlayarak, kişisel gelişimine engel olur.</a:t>
            </a:r>
          </a:p>
        </p:txBody>
      </p:sp>
    </p:spTree>
    <p:extLst>
      <p:ext uri="{BB962C8B-B14F-4D97-AF65-F5344CB8AC3E}">
        <p14:creationId xmlns:p14="http://schemas.microsoft.com/office/powerpoint/2010/main" val="1586733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730</Words>
  <Application>Microsoft Office PowerPoint</Application>
  <PresentationFormat>Geniş ekran</PresentationFormat>
  <Paragraphs>61</Paragraphs>
  <Slides>14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22" baseType="lpstr">
      <vt:lpstr>Batang</vt:lpstr>
      <vt:lpstr>Arial</vt:lpstr>
      <vt:lpstr>Calibri</vt:lpstr>
      <vt:lpstr>Calibri Light</vt:lpstr>
      <vt:lpstr>Century Gothic</vt:lpstr>
      <vt:lpstr>Wingdings 3</vt:lpstr>
      <vt:lpstr>Office Teması</vt:lpstr>
      <vt:lpstr>Duman</vt:lpstr>
      <vt:lpstr>SOS407 – Kadın Çalışmaları</vt:lpstr>
      <vt:lpstr>Toplumsal Cinsiyet ve Aile Yaşamı</vt:lpstr>
      <vt:lpstr>Toplumsal Cinsiyet ve Aile Yaşamı</vt:lpstr>
      <vt:lpstr>Toplumsal Cinsiyet ve Aile Yaşamı</vt:lpstr>
      <vt:lpstr>Toplumsal Cinsiyet ve Aile Yaşamı</vt:lpstr>
      <vt:lpstr>Toplumsal Cinsiyet ve Aile Yaşamı</vt:lpstr>
      <vt:lpstr>Toplumsal Cinsiyet ve Aile Yaşamı</vt:lpstr>
      <vt:lpstr>Toplumsal Cinsiyet ve Aile Yaşamı</vt:lpstr>
      <vt:lpstr>Toplumsal Cinsiyet ve Aile Yaşamı</vt:lpstr>
      <vt:lpstr>Toplumsal Cinsiyet ve Aile Yaşamı</vt:lpstr>
      <vt:lpstr>Toplumsal Cinsiyet ve Aile Yaşamı</vt:lpstr>
      <vt:lpstr>Toplumsal Cinsiyet ve Aile Yaşamı</vt:lpstr>
      <vt:lpstr>Toplumsal Cinsiyet ve Aile Yaşamı</vt:lpstr>
      <vt:lpstr>Toplumsal Cinsiyet ve Aile Yaşamı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SOS407 – Kadın Çalışmaları</dc:title>
  <dc:creator>bilgiseyerim</dc:creator>
  <cp:lastModifiedBy>bilgiseyerim</cp:lastModifiedBy>
  <cp:revision>83</cp:revision>
  <dcterms:created xsi:type="dcterms:W3CDTF">2018-04-11T22:09:47Z</dcterms:created>
  <dcterms:modified xsi:type="dcterms:W3CDTF">2018-04-11T23:05:21Z</dcterms:modified>
</cp:coreProperties>
</file>