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7"/>
  </p:notesMasterIdLst>
  <p:sldIdLst>
    <p:sldId id="257" r:id="rId3"/>
    <p:sldId id="264" r:id="rId4"/>
    <p:sldId id="266" r:id="rId5"/>
    <p:sldId id="265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76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9" d="100"/>
          <a:sy n="39" d="100"/>
        </p:scale>
        <p:origin x="104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2A1FA1-76CE-40A4-8054-22758021FBA7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168E5A-CF8B-488A-A837-6A6ADC86BD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78433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68E5A-CF8B-488A-A837-6A6ADC86BD11}" type="slidenum">
              <a:rPr lang="tr-TR" smtClean="0"/>
              <a:t>12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62911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68E5A-CF8B-488A-A837-6A6ADC86BD11}" type="slidenum">
              <a:rPr lang="tr-TR" smtClean="0"/>
              <a:t>13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9400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F168E5A-CF8B-488A-A837-6A6ADC86BD11}" type="slidenum">
              <a:rPr lang="tr-TR" smtClean="0"/>
              <a:t>14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36611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0F50F670-587C-4B42-A48D-5BCBCF978D1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032548AD-5698-457F-BBD6-A4DB54A692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471E82B-1C94-4738-8471-EF2FA2B11C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E1D55-BE0F-40AB-99E1-055F6E52842D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95CF6E2-0842-40A5-87D8-9EC72749B6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D5E82CD-AE3F-4CC5-B478-3C426698E7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64D2-B8A6-43D7-AB73-6767831B39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83164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34D3CB0-D036-49FA-B8E9-91FA843A34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4B3F2D5B-4956-41A6-878C-F43D356342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56C9866-B983-4853-AA91-1D4A4E9EDF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E1D55-BE0F-40AB-99E1-055F6E52842D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6DFDDC6-59E1-491D-BF2C-8811C8B44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738508E-367B-476C-B816-3D6E34A98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64D2-B8A6-43D7-AB73-6767831B39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46101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B4FDA1CB-8FE2-4A6F-A197-FE81EB9C1C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88A6F0F4-BF23-45FF-98F1-9AE82114BF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E7F6BA5-B445-4ACA-A391-4E31DCABDB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E1D55-BE0F-40AB-99E1-055F6E52842D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62A58DE-3198-49B1-9D16-A056030A37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35A1DD6-5E03-495B-A075-D443696DA9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64D2-B8A6-43D7-AB73-6767831B39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84090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910649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567771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18992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978776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285010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82893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6558763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411645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0DBBB99-F064-4E44-A762-317E76AB27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8BC3346-F08D-44D0-BE6F-728DD21DDA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5A0C1F7-A874-470D-BF00-8C8AB69300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E1D55-BE0F-40AB-99E1-055F6E52842D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A8F0D90-9678-4835-80F8-390AFC973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3CAA648-6D40-4078-A203-28296172A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64D2-B8A6-43D7-AB73-6767831B39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420828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dirty="0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359923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642965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4108007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8276944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1912458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149435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8811487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57542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7394B477-4C4F-47B9-8BE6-9ABBFCBE30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942823C-0559-4995-B721-99EF101CFE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4CDC9AA-F374-4B8D-8FFC-C2C418D62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E1D55-BE0F-40AB-99E1-055F6E52842D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0A1A9280-3914-4B3F-839E-A541F9D96B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2973BC2-841C-40A5-949B-4327778699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64D2-B8A6-43D7-AB73-6767831B39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36217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D1A9540-C15A-4C9B-9462-7FCE89249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443A78E-8F2E-4E65-BD6A-1A4458EA78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00C7B91-8ADF-4A1A-9BF5-CDA0AABA84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C5736792-DE07-49FB-9950-1DF8D17EE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E1D55-BE0F-40AB-99E1-055F6E52842D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5AFCC8DD-D8C8-437B-9488-A590BB02A2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235A5D7-DAC0-4EDB-B1A5-A3F9C6F651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64D2-B8A6-43D7-AB73-6767831B39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6404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7684689-BA6A-4E91-956D-98E3FC7C62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B7FF7AA-2E58-47E6-A1F7-7DD6282B7D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C5AF9674-7899-4596-9780-A66304194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9AA61189-0B35-48F3-A380-F87121B1DB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63667EE7-E926-46A7-918E-11E4790E680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B78257B5-F5BC-4C55-9F2D-8DF22092B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E1D55-BE0F-40AB-99E1-055F6E52842D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92747153-99ED-4571-AD01-1F5EF31F44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CA4F2831-1E15-4342-8555-952EDB4C20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64D2-B8A6-43D7-AB73-6767831B39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134672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4FF87DC-4373-41A9-B4DB-B0B99AF22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9A1D674A-9D51-4A1C-BCCB-58DD9251E8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E1D55-BE0F-40AB-99E1-055F6E52842D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73825098-FB15-49D6-9A54-A583E2DED6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07B48D15-CB3C-42FD-BCFB-AA9113B0B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64D2-B8A6-43D7-AB73-6767831B39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45610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573D4C41-7F99-45CD-B9A0-E46A5B497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E1D55-BE0F-40AB-99E1-055F6E52842D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AFBB3C57-287A-4D54-824F-E5F4CB5E4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F8A21AB8-E9AB-4320-BE4A-5BF8F6F7C6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64D2-B8A6-43D7-AB73-6767831B39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54247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BA05F27B-2F4A-4F83-884C-C84318B98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0EB07C2-795B-487F-8EB0-DB5A49DB25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BCBA82A1-59DE-4B12-BA8D-A983C1AEDB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1E12D8CA-3608-4BB2-B170-DF6FFCE5B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E1D55-BE0F-40AB-99E1-055F6E52842D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2876C08-EAC4-46DF-A722-1AA01A948F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3888C306-1642-4EFB-A9E7-C6EB82627C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64D2-B8A6-43D7-AB73-6767831B39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6999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F0D195A-F0F8-4917-8E79-7C15159FE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6939A480-1C47-4645-804F-E9BFD7D3CD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42C1402-232D-4A71-86F5-F157106C57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4FE5218-0D94-462B-B8AB-63321DC1F6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FE1D55-BE0F-40AB-99E1-055F6E52842D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E24B1A15-1A69-4C94-8C68-B2D598004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FE86EFC-E14A-4385-B07A-6C71FAF4A6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D64D2-B8A6-43D7-AB73-6767831B39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3509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163D8371-BCF3-44F3-AFB5-50B16C737C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2609CE79-E473-47BD-90C3-2B10D563B9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C7B1F20-189B-4BA3-A72E-ED4E28CE53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FE1D55-BE0F-40AB-99E1-055F6E52842D}" type="datetimeFigureOut">
              <a:rPr lang="tr-TR" smtClean="0"/>
              <a:t>12.4.2018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B5E453E-B235-4518-97D0-2A81BD2827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A98CDF4-FF8D-44D7-B905-E8A6A8AA2D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D64D2-B8A6-43D7-AB73-6767831B39F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5653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C4DE38-27F7-497F-9F8F-504C06B5BC88}" type="datetimeFigureOut">
              <a:rPr lang="tr-TR" smtClean="0"/>
              <a:t>12.4.2018</a:t>
            </a:fld>
            <a:endParaRPr lang="tr-T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097E513-73C5-42F8-9EB8-DDDCD01169ED}" type="slidenum">
              <a:rPr lang="tr-TR" smtClean="0"/>
              <a:t>‹#›</a:t>
            </a:fld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363447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  <a:alpha val="97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3607" y="877329"/>
            <a:ext cx="8911687" cy="1280890"/>
          </a:xfrm>
        </p:spPr>
        <p:txBody>
          <a:bodyPr>
            <a:normAutofit/>
          </a:bodyPr>
          <a:lstStyle/>
          <a:p>
            <a:pPr algn="ctr"/>
            <a:r>
              <a:rPr lang="tr-TR" sz="4000" b="1" dirty="0">
                <a:latin typeface="Batang" panose="02030600000101010101" pitchFamily="18" charset="-127"/>
                <a:ea typeface="Batang" panose="02030600000101010101" pitchFamily="18" charset="-127"/>
              </a:rPr>
              <a:t>SOS407 – Kadın Çalışmaları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0566" y="2456268"/>
            <a:ext cx="8915400" cy="377762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endParaRPr lang="tr-TR" sz="3200" dirty="0">
              <a:latin typeface="Batang" panose="02030600000101010101" pitchFamily="18" charset="-127"/>
              <a:ea typeface="Batang" panose="02030600000101010101" pitchFamily="18" charset="-127"/>
            </a:endParaRPr>
          </a:p>
          <a:p>
            <a:pPr algn="ctr"/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Prof. Dr. Nilay ÇABUK KAYA</a:t>
            </a:r>
          </a:p>
          <a:p>
            <a:pPr algn="ctr"/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Ankara Üniversitesi</a:t>
            </a:r>
          </a:p>
          <a:p>
            <a:pPr algn="ctr"/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Dil ve Tarih-Coğrafya Fakültesi</a:t>
            </a:r>
          </a:p>
          <a:p>
            <a:pPr algn="ctr"/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Sosyoloji Bölümü</a:t>
            </a:r>
          </a:p>
          <a:p>
            <a:pPr algn="ctr"/>
            <a:r>
              <a:rPr lang="tr-TR" sz="3200" dirty="0">
                <a:latin typeface="Batang" panose="02030600000101010101" pitchFamily="18" charset="-127"/>
                <a:ea typeface="Batang" panose="02030600000101010101" pitchFamily="18" charset="-127"/>
              </a:rPr>
              <a:t>E-mail: cabukkaya@gmail.com</a:t>
            </a:r>
          </a:p>
          <a:p>
            <a:endParaRPr lang="tr-TR" dirty="0"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5685960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Aile Yaşamı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400" b="1" dirty="0" err="1">
                <a:latin typeface="Batang" panose="02030600000101010101" pitchFamily="18" charset="-127"/>
                <a:ea typeface="Batang" panose="02030600000101010101" pitchFamily="18" charset="-127"/>
              </a:rPr>
              <a:t>Postmodern</a:t>
            </a:r>
            <a:r>
              <a:rPr lang="tr-TR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 feministler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e göre, kadının öteki konumu, toplum tarafından dayatılan değerlere, kurallara ve pratiklere eleştirel yaklaşmasını sağlar.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Kadınlar aile ve evlilik içerisindeki konumlarının farkında olsalar bile, bu konumu değiştirecek toplumsal, ekonomik, siyasal ve kültürel koşullar sağlanamadığı sürece ezilmişlikleri devam edecektir.</a:t>
            </a:r>
          </a:p>
        </p:txBody>
      </p:sp>
    </p:spTree>
    <p:extLst>
      <p:ext uri="{BB962C8B-B14F-4D97-AF65-F5344CB8AC3E}">
        <p14:creationId xmlns:p14="http://schemas.microsoft.com/office/powerpoint/2010/main" val="3125388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Aile Yaşamı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Çocuk doğurma ve annelik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Feminist söylemin temelinde annelik ve yeniden üretim tartışmaları bulunmaktadır.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Birinci ve ikinci dalga feminist söylemde esas olan, kürtaj hakkı ve anneliğin kamusal olarak tanınmasıdır.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Annelik, bir yandan kadınlığı birleştiren bir unsur olarak ele alınır, bir yandan da kadına karşı ayrımcılığı pekiştirdiği ve eşitliği bozduğu düşünülür.</a:t>
            </a:r>
          </a:p>
        </p:txBody>
      </p:sp>
    </p:spTree>
    <p:extLst>
      <p:ext uri="{BB962C8B-B14F-4D97-AF65-F5344CB8AC3E}">
        <p14:creationId xmlns:p14="http://schemas.microsoft.com/office/powerpoint/2010/main" val="11201392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Aile Yaşamı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Boşanma</a:t>
            </a:r>
          </a:p>
          <a:p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Delphy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(1999)’e göre evlilik bir kurumsa boşanma da bir kurumdur ve organik olarak evlilik kurumuna bağlıdır.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Boşanma, evliliğin kurumsal yapısını açığa çıkarır ve potansiyel gücünü harekete geçirir. Böylece evlilik kurumunu açıklamakla kalmaz, evliliğin bazı özelliklerinin boşandıktan sonra da devam ettiği görüşür.</a:t>
            </a:r>
          </a:p>
        </p:txBody>
      </p:sp>
    </p:spTree>
    <p:extLst>
      <p:ext uri="{BB962C8B-B14F-4D97-AF65-F5344CB8AC3E}">
        <p14:creationId xmlns:p14="http://schemas.microsoft.com/office/powerpoint/2010/main" val="3193614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Aile Yaşamı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Aile ve evlilik ilişkilerinde kentsel ve kırsal farklılaşma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Genel olarak değerlendirildiğinde kırsal kesimde yaşayan aileler geniş ailedir.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Köylerde aile yerine hane kelimesinin kullanılmasının nedeni geniş aile özelliklerinin devam etmesidir, oysa hane içinde birden fazla aile bulunabilir.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ilişkileri açısından bakıldığında haneler, erkek çocukların yaşamları üzerinden varlığını sürdürür.</a:t>
            </a:r>
          </a:p>
        </p:txBody>
      </p:sp>
    </p:spTree>
    <p:extLst>
      <p:ext uri="{BB962C8B-B14F-4D97-AF65-F5344CB8AC3E}">
        <p14:creationId xmlns:p14="http://schemas.microsoft.com/office/powerpoint/2010/main" val="237900013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Aile Yaşamı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Aile ve evlilik ilişkilerinde kentsel ve kırsal farklılaşma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Kentteki aile biçimleri her ne kadar çalışma yaşamı ve ebeveynlerin ağırlıklı olarak köyde kalmaları ya da köye dönmeleri nedeniyle çekirdek aile olsa da geleneksel akrabalık ve aile </a:t>
            </a:r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ilişkileridevam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eder.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Kentli orta sınıf </a:t>
            </a:r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ailelelerse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gecekondulu ailelere göre geleneksel ilişkilerden kopmuştur.</a:t>
            </a:r>
          </a:p>
        </p:txBody>
      </p:sp>
    </p:spTree>
    <p:extLst>
      <p:ext uri="{BB962C8B-B14F-4D97-AF65-F5344CB8AC3E}">
        <p14:creationId xmlns:p14="http://schemas.microsoft.com/office/powerpoint/2010/main" val="2508339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Aile Yaşamı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Ailenin «evrensel» bir kurum olduğunu iddia eden </a:t>
            </a:r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Murdock’a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göre aile, «ortak ikamet, ekonomik işbirliği ve yeniden üretim» ile karakterize edilen bir toplumsal gruptur.</a:t>
            </a:r>
          </a:p>
          <a:p>
            <a:pPr lvl="1"/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Oysa bu ekonomik işbirliği ve yeniden üretimde, toplumsal cinsiyete dayalı bir eşitsizlik vardır.</a:t>
            </a:r>
          </a:p>
          <a:p>
            <a:pPr lvl="1"/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Bu eşitsizlik, işlevlerin toplumsal cinsiyete dayalı işbölümü içerisindeki dağılımında ortaya çıkar.</a:t>
            </a:r>
          </a:p>
        </p:txBody>
      </p:sp>
    </p:spTree>
    <p:extLst>
      <p:ext uri="{BB962C8B-B14F-4D97-AF65-F5344CB8AC3E}">
        <p14:creationId xmlns:p14="http://schemas.microsoft.com/office/powerpoint/2010/main" val="324642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Aile Yaşamı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Parsons’ın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yapısalcı </a:t>
            </a:r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işlevselci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kuramına göre ailenin iki temel işlevi bulunur: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</a:t>
            </a:r>
            <a:r>
              <a:rPr lang="tr-TR" sz="2400" i="1" dirty="0">
                <a:latin typeface="Batang" panose="02030600000101010101" pitchFamily="18" charset="-127"/>
                <a:ea typeface="Batang" panose="02030600000101010101" pitchFamily="18" charset="-127"/>
              </a:rPr>
              <a:t>Birincil sosyalizasyon: 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birey, hem toplumun kültürünü içselleştirir, hem de kişilik yapısı oluşur.</a:t>
            </a:r>
          </a:p>
          <a:p>
            <a:r>
              <a:rPr lang="tr-TR" sz="2400" i="1" dirty="0">
                <a:latin typeface="Batang" panose="02030600000101010101" pitchFamily="18" charset="-127"/>
                <a:ea typeface="Batang" panose="02030600000101010101" pitchFamily="18" charset="-127"/>
              </a:rPr>
              <a:t>Yetişkinlerin kişiliklerinin sabitlenmesi: 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eşler birbirlerine duygusal destek alıp vererek sürekli yenilenirler ve kişiliklerini sabitlerler.</a:t>
            </a:r>
          </a:p>
        </p:txBody>
      </p:sp>
    </p:spTree>
    <p:extLst>
      <p:ext uri="{BB962C8B-B14F-4D97-AF65-F5344CB8AC3E}">
        <p14:creationId xmlns:p14="http://schemas.microsoft.com/office/powerpoint/2010/main" val="3672589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Aile Yaşamı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600" dirty="0">
                <a:latin typeface="Batang" panose="02030600000101010101" pitchFamily="18" charset="-127"/>
                <a:ea typeface="Batang" panose="02030600000101010101" pitchFamily="18" charset="-127"/>
              </a:rPr>
              <a:t>Geleneksel kuramların kadını ve farklılaşan toplumsal cinsiyet ilişkilerini göz ardı ederek ailenin sürekliliğine odaklanması, aileye ve evliliğe feminist eleştiriyi gerektirir.</a:t>
            </a:r>
          </a:p>
          <a:p>
            <a:r>
              <a:rPr lang="tr-TR" sz="2600" dirty="0" err="1">
                <a:latin typeface="Batang" panose="02030600000101010101" pitchFamily="18" charset="-127"/>
                <a:ea typeface="Batang" panose="02030600000101010101" pitchFamily="18" charset="-127"/>
              </a:rPr>
              <a:t>Femnist</a:t>
            </a:r>
            <a:r>
              <a:rPr lang="tr-TR" sz="2600" dirty="0">
                <a:latin typeface="Batang" panose="02030600000101010101" pitchFamily="18" charset="-127"/>
                <a:ea typeface="Batang" panose="02030600000101010101" pitchFamily="18" charset="-127"/>
              </a:rPr>
              <a:t> görüşler, evliliğin kadınlar üzerindeki olumlu etkilerinden çok, olumsuz etkilerine yoğunlaşır.</a:t>
            </a:r>
          </a:p>
        </p:txBody>
      </p:sp>
    </p:spTree>
    <p:extLst>
      <p:ext uri="{BB962C8B-B14F-4D97-AF65-F5344CB8AC3E}">
        <p14:creationId xmlns:p14="http://schemas.microsoft.com/office/powerpoint/2010/main" val="1543074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Aile Yaşamı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600" b="1" dirty="0">
                <a:latin typeface="Batang" panose="02030600000101010101" pitchFamily="18" charset="-127"/>
                <a:ea typeface="Batang" panose="02030600000101010101" pitchFamily="18" charset="-127"/>
              </a:rPr>
              <a:t>Marksist feminist yaklaşım</a:t>
            </a:r>
            <a:r>
              <a:rPr lang="tr-TR" sz="2600" dirty="0">
                <a:latin typeface="Batang" panose="02030600000101010101" pitchFamily="18" charset="-127"/>
                <a:ea typeface="Batang" panose="02030600000101010101" pitchFamily="18" charset="-127"/>
              </a:rPr>
              <a:t>, kadının aile ve evlilik içerisinde sömürüldüğü düşüncesine sahiptir.</a:t>
            </a:r>
          </a:p>
          <a:p>
            <a:pPr lvl="1"/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Kadının ev içi emeği, karşılığı ödenmeyen ücretsiz emektir.</a:t>
            </a:r>
          </a:p>
          <a:p>
            <a:pPr lvl="1"/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Üretim araçlarının mülkiyetine sahip olanlar için oldukça karlı bir durum ortaya çıkar: kadın ev-içi emeğiyle erkeğin ücretinin düşük olarak ödenmesine neden olur</a:t>
            </a:r>
          </a:p>
          <a:p>
            <a:pPr lvl="1"/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Kadın yalnızca evin içerisindeki işleri yapmakla kalmaz, kocasına duygusal ve cinsel olarak sonsuz destek olur</a:t>
            </a:r>
          </a:p>
        </p:txBody>
      </p:sp>
    </p:spTree>
    <p:extLst>
      <p:ext uri="{BB962C8B-B14F-4D97-AF65-F5344CB8AC3E}">
        <p14:creationId xmlns:p14="http://schemas.microsoft.com/office/powerpoint/2010/main" val="42367815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Aile Yaşamı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Radikal feminist </a:t>
            </a:r>
            <a:r>
              <a:rPr lang="tr-TR" sz="2400" b="1" dirty="0" err="1">
                <a:latin typeface="Batang" panose="02030600000101010101" pitchFamily="18" charset="-127"/>
                <a:ea typeface="Batang" panose="02030600000101010101" pitchFamily="18" charset="-127"/>
              </a:rPr>
              <a:t>yaklaşım</a:t>
            </a:r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’a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göre ataerkillik, çağdaş toplumlarda kadınların erkeklere bağımlılığının temellerini oluşturur.</a:t>
            </a:r>
          </a:p>
          <a:p>
            <a:pPr lvl="1"/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Evlilik ve ailede var olan ataerkil sistemin ekonomik temelleri vardır, bu temeli de ev içi emek oluşturur.</a:t>
            </a:r>
          </a:p>
          <a:p>
            <a:pPr lvl="1"/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Ücretli emek piyasası da ataerkil ve kadını alta sıralayan kurallar çerçevesinde yönetildiği için kadın ev içi emeği aracılığıyla eve kapatılır.</a:t>
            </a:r>
          </a:p>
          <a:p>
            <a:pPr lvl="1"/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Kadınlar ücret karşılığı dışarıda çalışsalar bile «aile yükümlülüklerini» yerine getirmek zorundadır.</a:t>
            </a:r>
          </a:p>
        </p:txBody>
      </p:sp>
    </p:spTree>
    <p:extLst>
      <p:ext uri="{BB962C8B-B14F-4D97-AF65-F5344CB8AC3E}">
        <p14:creationId xmlns:p14="http://schemas.microsoft.com/office/powerpoint/2010/main" val="6710370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Aile Yaşamı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Liberal </a:t>
            </a:r>
            <a:r>
              <a:rPr lang="tr-TR" sz="2400" b="1" dirty="0" err="1">
                <a:latin typeface="Batang" panose="02030600000101010101" pitchFamily="18" charset="-127"/>
                <a:ea typeface="Batang" panose="02030600000101010101" pitchFamily="18" charset="-127"/>
              </a:rPr>
              <a:t>Feminizm’</a:t>
            </a:r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e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göre önemli yapısal değişiklikler yapılmadığı sürece kadınların kariyerle evliliği ve anneliği birleştirmesini olanaksız bulmaktadır.</a:t>
            </a:r>
          </a:p>
          <a:p>
            <a:pPr lvl="1"/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Kadının aile sorumluluğunu önemli sayan liberal feministlere göre, toplumsal cinsiyet eşitsizliğinin sona ermesi, ancak siyasal yapılarda meydana gelen değişikliklerle mümkündür</a:t>
            </a:r>
            <a:r>
              <a:rPr lang="tr-TR" sz="2200" dirty="0">
                <a:latin typeface="Batang" panose="02030600000101010101" pitchFamily="18" charset="-127"/>
                <a:ea typeface="Batang" panose="02030600000101010101" pitchFamily="18" charset="-127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647821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Aile Yaşamı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400" b="1" dirty="0" err="1">
                <a:latin typeface="Batang" panose="02030600000101010101" pitchFamily="18" charset="-127"/>
                <a:ea typeface="Batang" panose="02030600000101010101" pitchFamily="18" charset="-127"/>
              </a:rPr>
              <a:t>Psikanalitik</a:t>
            </a:r>
            <a:r>
              <a:rPr lang="tr-TR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 feministler, 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eşitsizliğinin temelinde erken dönem çocukluk deneyimlerinin yattığını iddia ederler.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Psikanalist feminizm, kadınların ezilmesinin temellerinin psikolojiye bağlaması, erkeklerin neden ailede kadınlardan daha üstün olduğu konularını açıklamakta yetersiz kalması nedeniyle eleştirilir.</a:t>
            </a:r>
          </a:p>
        </p:txBody>
      </p:sp>
    </p:spTree>
    <p:extLst>
      <p:ext uri="{BB962C8B-B14F-4D97-AF65-F5344CB8AC3E}">
        <p14:creationId xmlns:p14="http://schemas.microsoft.com/office/powerpoint/2010/main" val="593375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5BFB8C8-D573-4485-AF7C-2F14FD378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b="1" dirty="0">
                <a:latin typeface="Batang" panose="02030600000101010101" pitchFamily="18" charset="-127"/>
                <a:ea typeface="Batang" panose="02030600000101010101" pitchFamily="18" charset="-127"/>
              </a:rPr>
              <a:t>Toplumsal Cinsiyet ve Aile Yaşamı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455118D2-0DDA-4085-9E7C-FC793092D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36763" y="2119532"/>
            <a:ext cx="9267849" cy="4738468"/>
          </a:xfrm>
        </p:spPr>
        <p:txBody>
          <a:bodyPr>
            <a:normAutofit/>
          </a:bodyPr>
          <a:lstStyle/>
          <a:p>
            <a:r>
              <a:rPr lang="tr-TR" sz="2400" b="1" dirty="0">
                <a:latin typeface="Batang" panose="02030600000101010101" pitchFamily="18" charset="-127"/>
                <a:ea typeface="Batang" panose="02030600000101010101" pitchFamily="18" charset="-127"/>
              </a:rPr>
              <a:t>Varoluşçu feminizm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e göre erkekler «ben» olarak, kadınlarsa «öteki» olarak kavramsallaştırılır.</a:t>
            </a:r>
          </a:p>
          <a:p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De </a:t>
            </a:r>
            <a:r>
              <a:rPr lang="tr-TR" sz="2400" dirty="0" err="1">
                <a:latin typeface="Batang" panose="02030600000101010101" pitchFamily="18" charset="-127"/>
                <a:ea typeface="Batang" panose="02030600000101010101" pitchFamily="18" charset="-127"/>
              </a:rPr>
              <a:t>Beauvoir’e</a:t>
            </a:r>
            <a:r>
              <a:rPr lang="tr-TR" sz="2400" dirty="0">
                <a:latin typeface="Batang" panose="02030600000101010101" pitchFamily="18" charset="-127"/>
                <a:ea typeface="Batang" panose="02030600000101010101" pitchFamily="18" charset="-127"/>
              </a:rPr>
              <a:t> göre evlilik bir çeşit köleliktir. Eş rolü, kadının özgürlüğünü sınırlayarak, kişisel gelişimine engel olur.</a:t>
            </a:r>
          </a:p>
        </p:txBody>
      </p:sp>
    </p:spTree>
    <p:extLst>
      <p:ext uri="{BB962C8B-B14F-4D97-AF65-F5344CB8AC3E}">
        <p14:creationId xmlns:p14="http://schemas.microsoft.com/office/powerpoint/2010/main" val="15867332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3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730</Words>
  <Application>Microsoft Office PowerPoint</Application>
  <PresentationFormat>Geniş ekran</PresentationFormat>
  <Paragraphs>61</Paragraphs>
  <Slides>14</Slides>
  <Notes>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2</vt:i4>
      </vt:variant>
      <vt:variant>
        <vt:lpstr>Slayt Başlıkları</vt:lpstr>
      </vt:variant>
      <vt:variant>
        <vt:i4>14</vt:i4>
      </vt:variant>
    </vt:vector>
  </HeadingPairs>
  <TitlesOfParts>
    <vt:vector size="22" baseType="lpstr">
      <vt:lpstr>Batang</vt:lpstr>
      <vt:lpstr>Arial</vt:lpstr>
      <vt:lpstr>Calibri</vt:lpstr>
      <vt:lpstr>Calibri Light</vt:lpstr>
      <vt:lpstr>Century Gothic</vt:lpstr>
      <vt:lpstr>Wingdings 3</vt:lpstr>
      <vt:lpstr>Office Teması</vt:lpstr>
      <vt:lpstr>Duman</vt:lpstr>
      <vt:lpstr>SOS407 – Kadın Çalışmaları</vt:lpstr>
      <vt:lpstr>Toplumsal Cinsiyet ve Aile Yaşamı</vt:lpstr>
      <vt:lpstr>Toplumsal Cinsiyet ve Aile Yaşamı</vt:lpstr>
      <vt:lpstr>Toplumsal Cinsiyet ve Aile Yaşamı</vt:lpstr>
      <vt:lpstr>Toplumsal Cinsiyet ve Aile Yaşamı</vt:lpstr>
      <vt:lpstr>Toplumsal Cinsiyet ve Aile Yaşamı</vt:lpstr>
      <vt:lpstr>Toplumsal Cinsiyet ve Aile Yaşamı</vt:lpstr>
      <vt:lpstr>Toplumsal Cinsiyet ve Aile Yaşamı</vt:lpstr>
      <vt:lpstr>Toplumsal Cinsiyet ve Aile Yaşamı</vt:lpstr>
      <vt:lpstr>Toplumsal Cinsiyet ve Aile Yaşamı</vt:lpstr>
      <vt:lpstr>Toplumsal Cinsiyet ve Aile Yaşamı</vt:lpstr>
      <vt:lpstr>Toplumsal Cinsiyet ve Aile Yaşamı</vt:lpstr>
      <vt:lpstr>Toplumsal Cinsiyet ve Aile Yaşamı</vt:lpstr>
      <vt:lpstr>Toplumsal Cinsiyet ve Aile Yaşamı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SOS407 – Kadın Çalışmaları</dc:title>
  <dc:creator>bilgiseyerim</dc:creator>
  <cp:lastModifiedBy>bilgiseyerim</cp:lastModifiedBy>
  <cp:revision>83</cp:revision>
  <dcterms:created xsi:type="dcterms:W3CDTF">2018-04-11T22:09:47Z</dcterms:created>
  <dcterms:modified xsi:type="dcterms:W3CDTF">2018-04-11T23:05:21Z</dcterms:modified>
</cp:coreProperties>
</file>