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7" r:id="rId5"/>
    <p:sldId id="263" r:id="rId6"/>
    <p:sldId id="265" r:id="rId7"/>
    <p:sldId id="266" r:id="rId8"/>
    <p:sldId id="262" r:id="rId9"/>
    <p:sldId id="264" r:id="rId10"/>
    <p:sldId id="25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B99AF-AEFB-42CD-9B86-C1F5A8BC0C1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FED50-35B7-4187-BFCE-3052024FAC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09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D2EFC-F0B0-4EE6-AA9A-AAA551CE2B0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5F519-0930-4A1E-9081-5E6C8DA40E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30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860AD-8C1B-4C82-8472-75A08B1916B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B2A0B-B391-4D87-8813-E04E65AF57D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850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CA861-AA79-4AE9-977A-AF76BFEB99F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59654-0F52-402E-9609-E3797C1EF5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49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E08B2-3EFC-41D0-8E76-71AE5F96CF5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A38B1-DD78-464E-AED1-42C5F2DADCA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90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1F02D-14D9-43B6-8935-73F61B17836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925B-75F1-44E8-A1EA-286CCC33EC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32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EBD24-6D8C-4E61-B5F3-D1140702C39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20033-B21A-40A6-A298-2C97F89F33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78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289A-9897-4F4C-AC63-82BD1993C4F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B622A-778F-482C-8EBE-A9D098B9DF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180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19231-FDC4-4D89-87B5-6F90B8E27C2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FEDA-3496-42EF-82F1-384F7333695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35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A380-F5BF-4E55-AB49-CFDE66B63FC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1C9B2-6A8C-44D7-979D-09129E2FC37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08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ABAF6-CFF9-4210-A735-CA59745893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683C-7735-4AC9-A453-459D7C1BC5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15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C4B36-015B-4940-AA78-86535F67428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6E87B1-99D6-40AC-B9DA-2CE7F8DAD3B3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32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en-US" altLang="tr-TR" b="1" dirty="0" smtClean="0"/>
              <a:t>	</a:t>
            </a:r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en-US" altLang="tr-TR" b="1" smtClean="0"/>
              <a:t>TÜRKİYE’DE TOPLUMSAL SORUNLAR</a:t>
            </a:r>
            <a:endParaRPr lang="tr-TR" altLang="tr-TR" b="1" dirty="0" smtClean="0"/>
          </a:p>
          <a:p>
            <a:pPr eaLnBrk="1" hangingPunct="1"/>
            <a:r>
              <a:rPr lang="en-US" altLang="tr-TR" b="1" dirty="0" smtClean="0"/>
              <a:t>ARŞ</a:t>
            </a:r>
            <a:r>
              <a:rPr lang="tr-TR" altLang="tr-TR" b="1" dirty="0" smtClean="0"/>
              <a:t>.</a:t>
            </a:r>
            <a:r>
              <a:rPr lang="en-US" altLang="tr-TR" b="1" dirty="0" smtClean="0"/>
              <a:t> GÖR. </a:t>
            </a:r>
            <a:r>
              <a:rPr lang="tr-TR" altLang="tr-TR" b="1" dirty="0" smtClean="0"/>
              <a:t>DR.</a:t>
            </a:r>
            <a:r>
              <a:rPr lang="en-US" altLang="tr-TR" b="1" dirty="0" smtClean="0"/>
              <a:t> BURCU ÖZDEMİR OCAKLI</a:t>
            </a: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157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Kaynak</a:t>
            </a:r>
            <a:r>
              <a:rPr lang="en-US" altLang="tr-TR" b="1" dirty="0" err="1" smtClean="0"/>
              <a:t>ça</a:t>
            </a:r>
            <a:endParaRPr lang="en-US" altLang="tr-TR" b="1" dirty="0" smtClean="0"/>
          </a:p>
          <a:p>
            <a:pPr lvl="0" algn="l" eaLnBrk="1" hangingPunct="1"/>
            <a:r>
              <a:rPr lang="tr-TR" altLang="tr-TR" dirty="0">
                <a:solidFill>
                  <a:prstClr val="black"/>
                </a:solidFill>
              </a:rPr>
              <a:t>Zencirkıran, M. Türkiye’nin Toplumsal Yapısı. Anadolu </a:t>
            </a:r>
            <a:r>
              <a:rPr lang="tr-TR" altLang="tr-TR" dirty="0" smtClean="0">
                <a:solidFill>
                  <a:prstClr val="black"/>
                </a:solidFill>
              </a:rPr>
              <a:t>Üniversitesi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tr-TR" altLang="tr-TR" dirty="0" smtClean="0">
                <a:solidFill>
                  <a:prstClr val="black"/>
                </a:solidFill>
              </a:rPr>
              <a:t>Yayınları</a:t>
            </a:r>
            <a:r>
              <a:rPr lang="tr-TR" altLang="tr-TR" dirty="0">
                <a:solidFill>
                  <a:prstClr val="black"/>
                </a:solidFill>
              </a:rPr>
              <a:t>. </a:t>
            </a:r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b="1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22254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Hayatı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İlgili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İşsizlik</a:t>
            </a:r>
            <a:endParaRPr lang="en-US" dirty="0" smtClean="0"/>
          </a:p>
          <a:p>
            <a:pPr lvl="1"/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işsizliği</a:t>
            </a:r>
            <a:endParaRPr lang="en-US" dirty="0" smtClean="0"/>
          </a:p>
          <a:p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gücüne</a:t>
            </a:r>
            <a:r>
              <a:rPr lang="en-US" dirty="0" smtClean="0"/>
              <a:t> </a:t>
            </a:r>
            <a:r>
              <a:rPr lang="en-US" dirty="0" err="1" smtClean="0"/>
              <a:t>katılım</a:t>
            </a:r>
            <a:r>
              <a:rPr lang="en-US" dirty="0" smtClean="0"/>
              <a:t> </a:t>
            </a:r>
            <a:r>
              <a:rPr lang="en-US" dirty="0" err="1" smtClean="0"/>
              <a:t>oranları</a:t>
            </a:r>
            <a:endParaRPr lang="en-US" dirty="0" smtClean="0"/>
          </a:p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gücüne</a:t>
            </a:r>
            <a:r>
              <a:rPr lang="en-US" dirty="0" smtClean="0"/>
              <a:t> </a:t>
            </a:r>
            <a:r>
              <a:rPr lang="en-US" dirty="0" err="1" smtClean="0"/>
              <a:t>katılım</a:t>
            </a:r>
            <a:r>
              <a:rPr lang="en-US" dirty="0" smtClean="0"/>
              <a:t> </a:t>
            </a:r>
            <a:r>
              <a:rPr lang="en-US" dirty="0" err="1" smtClean="0"/>
              <a:t>oranları</a:t>
            </a:r>
            <a:endParaRPr lang="en-US" dirty="0" smtClean="0"/>
          </a:p>
          <a:p>
            <a:pPr lvl="1"/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yaşamındaki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endParaRPr lang="en-US" dirty="0" smtClean="0"/>
          </a:p>
          <a:p>
            <a:pPr lvl="1"/>
            <a:r>
              <a:rPr lang="en-US" dirty="0" err="1" smtClean="0"/>
              <a:t>İş-yaşam</a:t>
            </a:r>
            <a:r>
              <a:rPr lang="en-US" dirty="0" smtClean="0"/>
              <a:t> </a:t>
            </a:r>
            <a:r>
              <a:rPr lang="en-US" dirty="0" err="1" smtClean="0"/>
              <a:t>dengesine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politikaların</a:t>
            </a:r>
            <a:r>
              <a:rPr lang="en-US" dirty="0" smtClean="0"/>
              <a:t> </a:t>
            </a:r>
            <a:r>
              <a:rPr lang="en-US" dirty="0" err="1" smtClean="0"/>
              <a:t>geliştirilmesi</a:t>
            </a:r>
            <a:endParaRPr lang="en-US" dirty="0" smtClean="0"/>
          </a:p>
          <a:p>
            <a:r>
              <a:rPr lang="en-US" dirty="0"/>
              <a:t>Kayıt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oranları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65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Kayıt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 smtClean="0"/>
              <a:t>oranlarının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olmasının</a:t>
            </a:r>
            <a:r>
              <a:rPr lang="en-US" dirty="0" smtClean="0"/>
              <a:t> </a:t>
            </a:r>
            <a:r>
              <a:rPr lang="en-US" dirty="0" err="1" smtClean="0"/>
              <a:t>sebepleri</a:t>
            </a:r>
            <a:r>
              <a:rPr lang="en-US" dirty="0" smtClean="0"/>
              <a:t> (1)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işsizlik</a:t>
            </a:r>
            <a:r>
              <a:rPr lang="en-US" dirty="0" smtClean="0"/>
              <a:t> </a:t>
            </a:r>
            <a:r>
              <a:rPr lang="en-US" dirty="0" err="1" smtClean="0"/>
              <a:t>oranları</a:t>
            </a:r>
            <a:endParaRPr lang="en-US" dirty="0" smtClean="0"/>
          </a:p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seviyesi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 smtClean="0"/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yoksulluk</a:t>
            </a:r>
            <a:endParaRPr lang="en-US" dirty="0" smtClean="0"/>
          </a:p>
          <a:p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 </a:t>
            </a:r>
            <a:r>
              <a:rPr lang="en-US" dirty="0" err="1" smtClean="0"/>
              <a:t>adaletsizliği</a:t>
            </a:r>
            <a:endParaRPr lang="en-US" dirty="0" smtClean="0"/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sigorta</a:t>
            </a:r>
            <a:r>
              <a:rPr lang="en-US" dirty="0" smtClean="0"/>
              <a:t> </a:t>
            </a:r>
            <a:r>
              <a:rPr lang="en-US" dirty="0" err="1" smtClean="0"/>
              <a:t>primleri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0727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Kayıt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oranlarının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olmasının</a:t>
            </a:r>
            <a:r>
              <a:rPr lang="en-US" dirty="0"/>
              <a:t> </a:t>
            </a:r>
            <a:r>
              <a:rPr lang="en-US" dirty="0" err="1"/>
              <a:t>sebepleri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Denetim </a:t>
            </a:r>
            <a:r>
              <a:rPr lang="en-US" dirty="0" err="1" smtClean="0"/>
              <a:t>eksikliği</a:t>
            </a:r>
            <a:endParaRPr lang="en-US" dirty="0" smtClean="0"/>
          </a:p>
          <a:p>
            <a:r>
              <a:rPr lang="en-US" dirty="0" smtClean="0"/>
              <a:t>Çarpık </a:t>
            </a:r>
            <a:r>
              <a:rPr lang="en-US" dirty="0" err="1"/>
              <a:t>kentleşme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göç</a:t>
            </a:r>
            <a:endParaRPr lang="en-US" dirty="0"/>
          </a:p>
          <a:p>
            <a:r>
              <a:rPr lang="en-US" dirty="0" err="1" smtClean="0"/>
              <a:t>İşverenlerin</a:t>
            </a:r>
            <a:r>
              <a:rPr lang="en-US" dirty="0" smtClean="0"/>
              <a:t> </a:t>
            </a:r>
            <a:r>
              <a:rPr lang="en-US" dirty="0" err="1" smtClean="0"/>
              <a:t>ucuz</a:t>
            </a:r>
            <a:r>
              <a:rPr lang="en-US" dirty="0" smtClean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isteği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Sigorta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sigortanın</a:t>
            </a:r>
            <a:r>
              <a:rPr lang="en-US" dirty="0" smtClean="0"/>
              <a:t> </a:t>
            </a:r>
            <a:r>
              <a:rPr lang="en-US" dirty="0" err="1" smtClean="0"/>
              <a:t>faydaları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bilinçsizlik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ısa</a:t>
            </a:r>
            <a:r>
              <a:rPr lang="en-US" dirty="0" smtClean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 smtClean="0"/>
              <a:t>işler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sigorta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istememesi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42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 </a:t>
            </a:r>
            <a:r>
              <a:rPr lang="en-US" dirty="0" err="1" smtClean="0"/>
              <a:t>Eşitsizliği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Yoksulluk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İşsizlik</a:t>
            </a:r>
            <a:endParaRPr lang="en-US" dirty="0" smtClean="0"/>
          </a:p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krizler</a:t>
            </a:r>
            <a:endParaRPr lang="en-US" dirty="0" smtClean="0"/>
          </a:p>
          <a:p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istikrarsızlıklar</a:t>
            </a:r>
            <a:endParaRPr lang="en-US" dirty="0" smtClean="0"/>
          </a:p>
          <a:p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artışı</a:t>
            </a:r>
            <a:endParaRPr lang="en-US" dirty="0" smtClean="0"/>
          </a:p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seviyesi</a:t>
            </a:r>
            <a:endParaRPr lang="en-US" dirty="0" smtClean="0"/>
          </a:p>
          <a:p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hayatında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değişimler</a:t>
            </a:r>
            <a:endParaRPr lang="en-US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 smtClean="0"/>
              <a:t>ayrımcılığı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810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Çarpık </a:t>
            </a:r>
            <a:r>
              <a:rPr lang="en-US" dirty="0" err="1" smtClean="0"/>
              <a:t>kentleşme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göç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Barınma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r>
              <a:rPr lang="en-US" dirty="0" smtClean="0"/>
              <a:t>Alt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r>
              <a:rPr lang="en-US" dirty="0" err="1" smtClean="0"/>
              <a:t>Deprem</a:t>
            </a:r>
            <a:r>
              <a:rPr lang="en-US" dirty="0" smtClean="0"/>
              <a:t> </a:t>
            </a:r>
            <a:r>
              <a:rPr lang="en-US" dirty="0" err="1" smtClean="0"/>
              <a:t>bölgelerindeki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r>
              <a:rPr lang="en-US" dirty="0" err="1" smtClean="0"/>
              <a:t>Gecekondulaşma</a:t>
            </a:r>
            <a:endParaRPr lang="en-US" dirty="0" smtClean="0"/>
          </a:p>
          <a:p>
            <a:r>
              <a:rPr lang="en-US" dirty="0" err="1" smtClean="0"/>
              <a:t>İşsizlik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kayır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 smtClean="0"/>
              <a:t>oranlarında</a:t>
            </a:r>
            <a:r>
              <a:rPr lang="en-US" dirty="0" smtClean="0"/>
              <a:t> </a:t>
            </a:r>
            <a:r>
              <a:rPr lang="en-US" dirty="0" err="1" smtClean="0"/>
              <a:t>artıl</a:t>
            </a:r>
            <a:r>
              <a:rPr lang="en-US" dirty="0" smtClean="0"/>
              <a:t> (</a:t>
            </a:r>
            <a:r>
              <a:rPr lang="en-US" dirty="0" err="1" smtClean="0"/>
              <a:t>mafyalaşma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çeteleşme</a:t>
            </a:r>
            <a:r>
              <a:rPr lang="en-US" dirty="0" smtClean="0"/>
              <a:t>)</a:t>
            </a:r>
          </a:p>
          <a:p>
            <a:r>
              <a:rPr lang="en-US" dirty="0" smtClean="0"/>
              <a:t>Çarpık </a:t>
            </a:r>
            <a:r>
              <a:rPr lang="en-US" dirty="0" err="1" smtClean="0"/>
              <a:t>kentleşmeye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 (</a:t>
            </a:r>
            <a:r>
              <a:rPr lang="en-US" dirty="0" err="1" smtClean="0"/>
              <a:t>ulaşım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trafik</a:t>
            </a:r>
            <a:r>
              <a:rPr lang="en-US" dirty="0" smtClean="0"/>
              <a:t>, </a:t>
            </a:r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kirliliği</a:t>
            </a:r>
            <a:r>
              <a:rPr lang="en-US" dirty="0" smtClean="0"/>
              <a:t>, </a:t>
            </a:r>
            <a:r>
              <a:rPr lang="en-US" dirty="0" err="1" smtClean="0"/>
              <a:t>yükske</a:t>
            </a:r>
            <a:r>
              <a:rPr lang="en-US" dirty="0" smtClean="0"/>
              <a:t> </a:t>
            </a:r>
            <a:r>
              <a:rPr lang="en-US" dirty="0" err="1" smtClean="0"/>
              <a:t>kiralar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izolasyon</a:t>
            </a:r>
            <a:r>
              <a:rPr lang="en-US" dirty="0" smtClean="0"/>
              <a:t>, stress vb.)</a:t>
            </a:r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tabakalaşma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05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Göçle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Suriye</a:t>
            </a:r>
            <a:r>
              <a:rPr lang="en-US" dirty="0" smtClean="0"/>
              <a:t>, </a:t>
            </a:r>
            <a:r>
              <a:rPr lang="en-US" dirty="0" err="1" smtClean="0"/>
              <a:t>Irak</a:t>
            </a:r>
            <a:r>
              <a:rPr lang="en-US" dirty="0" smtClean="0"/>
              <a:t>, </a:t>
            </a:r>
            <a:r>
              <a:rPr lang="en-US" dirty="0" err="1" smtClean="0"/>
              <a:t>Afganistan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Somali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ülkelerden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göç</a:t>
            </a:r>
            <a:r>
              <a:rPr lang="en-US" dirty="0" smtClean="0"/>
              <a:t> </a:t>
            </a:r>
            <a:r>
              <a:rPr lang="en-US" dirty="0" err="1" smtClean="0"/>
              <a:t>sonucunda</a:t>
            </a:r>
            <a:endParaRPr lang="en-US" dirty="0" smtClean="0"/>
          </a:p>
          <a:p>
            <a:r>
              <a:rPr lang="en-US" dirty="0" err="1" smtClean="0"/>
              <a:t>Kayıtdışı</a:t>
            </a:r>
            <a:r>
              <a:rPr lang="en-US" dirty="0" smtClean="0"/>
              <a:t> </a:t>
            </a:r>
            <a:r>
              <a:rPr lang="en-US" dirty="0" err="1" smtClean="0"/>
              <a:t>ekonomide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r>
              <a:rPr lang="en-US" dirty="0" smtClean="0"/>
              <a:t>, </a:t>
            </a:r>
            <a:r>
              <a:rPr lang="en-US" dirty="0" err="1" smtClean="0"/>
              <a:t>ücretlerde</a:t>
            </a:r>
            <a:r>
              <a:rPr lang="en-US" dirty="0" smtClean="0"/>
              <a:t> </a:t>
            </a:r>
            <a:r>
              <a:rPr lang="en-US" dirty="0" err="1" smtClean="0"/>
              <a:t>düşüş</a:t>
            </a:r>
            <a:r>
              <a:rPr lang="en-US" dirty="0" smtClean="0"/>
              <a:t>, </a:t>
            </a:r>
            <a:r>
              <a:rPr lang="en-US" dirty="0" err="1" smtClean="0"/>
              <a:t>işsizlik</a:t>
            </a:r>
            <a:endParaRPr lang="en-US" dirty="0" smtClean="0"/>
          </a:p>
          <a:p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çatışmalar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dışlanma</a:t>
            </a:r>
            <a:endParaRPr lang="en-US" dirty="0" smtClean="0"/>
          </a:p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50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Engellilik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Ulaşım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erişilebilirlik</a:t>
            </a:r>
            <a:r>
              <a:rPr lang="en-US" dirty="0" smtClean="0"/>
              <a:t> </a:t>
            </a:r>
            <a:r>
              <a:rPr lang="en-US" dirty="0" err="1" smtClean="0"/>
              <a:t>alanındaki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r>
              <a:rPr lang="en-US" dirty="0" err="1" smtClean="0"/>
              <a:t>İstihdam</a:t>
            </a:r>
            <a:r>
              <a:rPr lang="en-US" dirty="0" smtClean="0"/>
              <a:t> </a:t>
            </a:r>
            <a:r>
              <a:rPr lang="en-US" dirty="0" err="1" smtClean="0"/>
              <a:t>alanındaki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r>
              <a:rPr lang="en-US" dirty="0" err="1" smtClean="0"/>
              <a:t>Engelli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alanındaki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932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olgusu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 smtClean="0"/>
              <a:t>oranlarındaki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r>
              <a:rPr lang="en-US" dirty="0" err="1" smtClean="0"/>
              <a:t>Kadına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endParaRPr lang="en-US" dirty="0" smtClean="0"/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endParaRPr lang="en-US" dirty="0" smtClean="0"/>
          </a:p>
          <a:p>
            <a:r>
              <a:rPr lang="en-US" dirty="0" err="1" smtClean="0"/>
              <a:t>Hayvanlara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endParaRPr lang="en-US" dirty="0" smtClean="0"/>
          </a:p>
          <a:p>
            <a:r>
              <a:rPr lang="en-US" dirty="0" err="1" smtClean="0"/>
              <a:t>Çevreye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2869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244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1_Office Teması</vt:lpstr>
      <vt:lpstr>PowerPoint Sunusu</vt:lpstr>
      <vt:lpstr>Çalışma Hayatı ile İlgili Sorunlar</vt:lpstr>
      <vt:lpstr> Kayıt dışı çalışma oranlarının yüksek olmasının sebepleri (1) </vt:lpstr>
      <vt:lpstr>Kayıt dışı çalışma oranlarının yüksek olmasının sebepleri (2)</vt:lpstr>
      <vt:lpstr>Gelir Dağılımı Eşitsizliği ve Yoksulluk</vt:lpstr>
      <vt:lpstr>Çarpık kentleşme ve hızlı iç göç sorunu</vt:lpstr>
      <vt:lpstr>Göçle birlikte gelen sorunlar</vt:lpstr>
      <vt:lpstr>Engellilik Sorunları</vt:lpstr>
      <vt:lpstr>Toplumsal Alanda Şiddet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34</cp:revision>
  <dcterms:created xsi:type="dcterms:W3CDTF">2017-10-29T22:05:44Z</dcterms:created>
  <dcterms:modified xsi:type="dcterms:W3CDTF">2020-11-28T18:03:23Z</dcterms:modified>
</cp:coreProperties>
</file>