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5" r:id="rId4"/>
    <p:sldId id="264" r:id="rId5"/>
    <p:sldId id="263" r:id="rId6"/>
    <p:sldId id="262" r:id="rId7"/>
    <p:sldId id="261" r:id="rId8"/>
    <p:sldId id="260" r:id="rId9"/>
    <p:sldId id="259" r:id="rId10"/>
    <p:sldId id="258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F3249-58DF-4C22-9BAC-F33D620C68D8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FE8F6-1781-430A-B8D4-C6F205D606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945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0640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715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960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8152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2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8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086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865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34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835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660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04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649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17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043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42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5405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17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68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023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05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75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70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b="1" dirty="0"/>
              <a:t>600 UYGULAMALI BİLİMLER (TEKNOLOJİ)</a:t>
            </a:r>
            <a:r>
              <a:rPr lang="tr-TR" dirty="0"/>
              <a:t/>
            </a:r>
            <a:br>
              <a:rPr lang="tr-TR" dirty="0"/>
            </a:br>
            <a:r>
              <a:rPr lang="tr-TR" sz="4000" i="1" dirty="0"/>
              <a:t>Kültürel değişmenin bir nedeni olarak teknoloji için 303'e, teknoloji sosyolojisi için 306'ya, belirli teknolojilere dayalı sanayilerin ekonomik özellikleri için 338'e, bkz.</a:t>
            </a:r>
            <a:r>
              <a:rPr lang="tr-TR" sz="4000" dirty="0"/>
              <a:t/>
            </a:r>
            <a:br>
              <a:rPr lang="tr-TR" sz="4000" dirty="0"/>
            </a:br>
            <a:r>
              <a:rPr lang="tr-TR" sz="4000" dirty="0"/>
              <a:t/>
            </a:r>
            <a:br>
              <a:rPr lang="tr-TR" sz="4000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92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082473" y="365124"/>
            <a:ext cx="4056169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680 BELİRLİ ÜRÜNLERİN İMALATI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269068"/>
              </p:ext>
            </p:extLst>
          </p:nvPr>
        </p:nvGraphicFramePr>
        <p:xfrm>
          <a:off x="600364" y="914401"/>
          <a:ext cx="10963563" cy="56711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4064">
                  <a:extLst>
                    <a:ext uri="{9D8B030D-6E8A-4147-A177-3AD203B41FA5}">
                      <a16:colId xmlns:a16="http://schemas.microsoft.com/office/drawing/2014/main" val="889935125"/>
                    </a:ext>
                  </a:extLst>
                </a:gridCol>
                <a:gridCol w="5470131">
                  <a:extLst>
                    <a:ext uri="{9D8B030D-6E8A-4147-A177-3AD203B41FA5}">
                      <a16:colId xmlns:a16="http://schemas.microsoft.com/office/drawing/2014/main" val="945609478"/>
                    </a:ext>
                  </a:extLst>
                </a:gridCol>
                <a:gridCol w="4389368">
                  <a:extLst>
                    <a:ext uri="{9D8B030D-6E8A-4147-A177-3AD203B41FA5}">
                      <a16:colId xmlns:a16="http://schemas.microsoft.com/office/drawing/2014/main" val="3959572167"/>
                    </a:ext>
                  </a:extLst>
                </a:gridCol>
              </a:tblGrid>
              <a:tr h="42379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681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Kesinlik araçları ve öteki aletler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--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562633828"/>
                  </a:ext>
                </a:extLst>
              </a:tr>
              <a:tr h="42379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682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Küçük dövme işleri (Demircilik)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Demircilik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759642067"/>
                  </a:ext>
                </a:extLst>
              </a:tr>
              <a:tr h="13154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683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Madeni eşya ve ev âletleri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Madeni eşya ve inşaat malzemelerinin imalatı ile ilgili kapsamlı eserleri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Madeni eşya; ev âletleri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950037828"/>
                  </a:ext>
                </a:extLst>
              </a:tr>
              <a:tr h="101820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685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Deri ve kürk eşya ve ilgili ürünler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Hayvan derisinden yapılan parşömen dahil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Deri eşya; Kürk eşya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270099240"/>
                  </a:ext>
                </a:extLst>
              </a:tr>
              <a:tr h="101820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686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Matbaacılık ve ilgili etkinlikler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Yayınların tasarım ve imalatını, kitap sanatını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Matbaacılık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644710493"/>
                  </a:ext>
                </a:extLst>
              </a:tr>
              <a:tr h="104792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687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Giysi ve aksesuarlar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Günlük giysileri, spor giysilerini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Giysiler; aksesuarlar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785136712"/>
                  </a:ext>
                </a:extLst>
              </a:tr>
              <a:tr h="42379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688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Başka son ürünler ve paketleme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Paketleme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0470471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954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782618" y="101600"/>
            <a:ext cx="8504382" cy="1388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690 YAPILAR (BİNALAR</a:t>
            </a:r>
            <a:r>
              <a:rPr lang="tr-TR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tr-TR" i="1" dirty="0"/>
              <a:t> </a:t>
            </a:r>
            <a:endParaRPr lang="tr-TR" i="1" dirty="0" smtClean="0"/>
          </a:p>
          <a:p>
            <a:pPr algn="ctr">
              <a:lnSpc>
                <a:spcPct val="105000"/>
              </a:lnSpc>
              <a:tabLst>
                <a:tab pos="474980" algn="l"/>
                <a:tab pos="2493645" algn="l"/>
              </a:tabLst>
            </a:pPr>
            <a:r>
              <a:rPr lang="tr-TR" i="1" dirty="0" smtClean="0"/>
              <a:t>Genel </a:t>
            </a:r>
            <a:r>
              <a:rPr lang="tr-TR" i="1" dirty="0"/>
              <a:t>yaklaşım: Planlama, analiz, mühendislik tasarımı, inşaat, yaşanabilir yapıların yıkımı ve kullanımı</a:t>
            </a:r>
            <a:endParaRPr lang="tr-TR" dirty="0"/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66441"/>
              </p:ext>
            </p:extLst>
          </p:nvPr>
        </p:nvGraphicFramePr>
        <p:xfrm>
          <a:off x="508000" y="1117598"/>
          <a:ext cx="10538691" cy="57582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1277">
                  <a:extLst>
                    <a:ext uri="{9D8B030D-6E8A-4147-A177-3AD203B41FA5}">
                      <a16:colId xmlns:a16="http://schemas.microsoft.com/office/drawing/2014/main" val="2324117055"/>
                    </a:ext>
                  </a:extLst>
                </a:gridCol>
                <a:gridCol w="5258147">
                  <a:extLst>
                    <a:ext uri="{9D8B030D-6E8A-4147-A177-3AD203B41FA5}">
                      <a16:colId xmlns:a16="http://schemas.microsoft.com/office/drawing/2014/main" val="3436206783"/>
                    </a:ext>
                  </a:extLst>
                </a:gridCol>
                <a:gridCol w="4219267">
                  <a:extLst>
                    <a:ext uri="{9D8B030D-6E8A-4147-A177-3AD203B41FA5}">
                      <a16:colId xmlns:a16="http://schemas.microsoft.com/office/drawing/2014/main" val="128795434"/>
                    </a:ext>
                  </a:extLst>
                </a:gridCol>
              </a:tblGrid>
              <a:tr h="93879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691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İnşaat (yapı) gereçleri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Genel yaklaşım: Seçim, koruma, inşaat özellikleri Belirli bir malzeme tipiyle inşaatı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Yapı Gereçleri; İnşaat-Gereçler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351621744"/>
                  </a:ext>
                </a:extLst>
              </a:tr>
              <a:tr h="115421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692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Yardımcı yapı uygulamaları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Belirli bir konuya belirli bir yardımcı işlemin uygulanmasını konuyla birlikte sınıflayın. Örneğin iklimlendirme için inşaat özellikleri 697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Yapı uygulamaları-Yardımcı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877339399"/>
                  </a:ext>
                </a:extLst>
              </a:tr>
              <a:tr h="2925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693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Belirli tür gereçler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Yapı-Gereçler Belirli türleri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907586074"/>
                  </a:ext>
                </a:extLst>
              </a:tr>
              <a:tr h="2925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694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Ahşap inşaat. </a:t>
                      </a:r>
                      <a:r>
                        <a:rPr lang="tr-TR" sz="1800">
                          <a:effectLst/>
                        </a:rPr>
                        <a:t>Marangozluk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Ahşap inşaat; Marangozluk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249540658"/>
                  </a:ext>
                </a:extLst>
              </a:tr>
              <a:tr h="93879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695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Çatı kaplama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Yapısal elemanlar olarak çatılar ile ilgili kapsamlı eserleri 690'da, ahşap çatılar ile ilgili kapsamlı eserleri 694’de sınıflayın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Çatı kaplama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014067142"/>
                  </a:ext>
                </a:extLst>
              </a:tr>
              <a:tr h="90802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696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Tesisat ve hizmet birimler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Binaların enerji ve çevre mühendisliği ile ilgili kapsamlı eserleri burada sınıflayın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Yapılar- tesisatı; Yapılar - Hizmet birimleri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610155279"/>
                  </a:ext>
                </a:extLst>
              </a:tr>
              <a:tr h="70286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698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Başka işlemler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Örnek: Kaplamalar, destekler, asma tavanlar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---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60977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525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182324"/>
              </p:ext>
            </p:extLst>
          </p:nvPr>
        </p:nvGraphicFramePr>
        <p:xfrm>
          <a:off x="838200" y="628072"/>
          <a:ext cx="9571182" cy="57634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3846">
                  <a:extLst>
                    <a:ext uri="{9D8B030D-6E8A-4147-A177-3AD203B41FA5}">
                      <a16:colId xmlns:a16="http://schemas.microsoft.com/office/drawing/2014/main" val="2099858389"/>
                    </a:ext>
                  </a:extLst>
                </a:gridCol>
                <a:gridCol w="4775421">
                  <a:extLst>
                    <a:ext uri="{9D8B030D-6E8A-4147-A177-3AD203B41FA5}">
                      <a16:colId xmlns:a16="http://schemas.microsoft.com/office/drawing/2014/main" val="4120398803"/>
                    </a:ext>
                  </a:extLst>
                </a:gridCol>
                <a:gridCol w="3831915">
                  <a:extLst>
                    <a:ext uri="{9D8B030D-6E8A-4147-A177-3AD203B41FA5}">
                      <a16:colId xmlns:a16="http://schemas.microsoft.com/office/drawing/2014/main" val="1211886706"/>
                    </a:ext>
                  </a:extLst>
                </a:gridCol>
              </a:tblGrid>
              <a:tr h="76693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601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ve kuram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Teknoloji - Felsefe;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Teknoloji - Kuram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961805058"/>
                  </a:ext>
                </a:extLst>
              </a:tr>
              <a:tr h="42181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602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Çeşitli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---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328455765"/>
                  </a:ext>
                </a:extLst>
              </a:tr>
              <a:tr h="76693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603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Sözlükler ve ansiklopediler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Teknoloji - Ansiklopediler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Teknoloji - Sözlükler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533785250"/>
                  </a:ext>
                </a:extLst>
              </a:tr>
              <a:tr h="42181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604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Özel konular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Teknoloji - Özel konular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43749563"/>
                  </a:ext>
                </a:extLst>
              </a:tr>
              <a:tr h="42181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605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Süreli yayınlar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Teknoloji - Süreli yayınlar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783998459"/>
                  </a:ext>
                </a:extLst>
              </a:tr>
              <a:tr h="42181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606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Örgütler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Teknoloji - Örgütler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208368590"/>
                  </a:ext>
                </a:extLst>
              </a:tr>
              <a:tr h="76693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607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Eğitim, araştırma, ilgili konular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Teknoloji - Eğitim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Teknoloji - Araştırma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249395730"/>
                  </a:ext>
                </a:extLst>
              </a:tr>
              <a:tr h="135363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608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Buluşlar ve patentler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Teknolojinin insan türlerine göre tarihi ve tanımı için kullanmayın; 604’'de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Teknoloji - Buluşlar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Teknoloji - Patentler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762641965"/>
                  </a:ext>
                </a:extLst>
              </a:tr>
              <a:tr h="42181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609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Tarih, coğrafya, kişilere göre ele alış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---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02846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40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5" name="Dikdörtgen 4"/>
          <p:cNvSpPr/>
          <p:nvPr/>
        </p:nvSpPr>
        <p:spPr>
          <a:xfrm>
            <a:off x="295564" y="258618"/>
            <a:ext cx="8848436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610 TIP BİLİMLERİ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i="1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Hasta ve sakatların evde bakımını 649'da sınıflayın Veteriner hekimlik için 636’ya bkz.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208260"/>
              </p:ext>
            </p:extLst>
          </p:nvPr>
        </p:nvGraphicFramePr>
        <p:xfrm>
          <a:off x="480291" y="1293091"/>
          <a:ext cx="10510981" cy="5144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8486">
                  <a:extLst>
                    <a:ext uri="{9D8B030D-6E8A-4147-A177-3AD203B41FA5}">
                      <a16:colId xmlns:a16="http://schemas.microsoft.com/office/drawing/2014/main" val="1040394456"/>
                    </a:ext>
                  </a:extLst>
                </a:gridCol>
                <a:gridCol w="5244322">
                  <a:extLst>
                    <a:ext uri="{9D8B030D-6E8A-4147-A177-3AD203B41FA5}">
                      <a16:colId xmlns:a16="http://schemas.microsoft.com/office/drawing/2014/main" val="2182621721"/>
                    </a:ext>
                  </a:extLst>
                </a:gridCol>
                <a:gridCol w="4208173">
                  <a:extLst>
                    <a:ext uri="{9D8B030D-6E8A-4147-A177-3AD203B41FA5}">
                      <a16:colId xmlns:a16="http://schemas.microsoft.com/office/drawing/2014/main" val="3586065918"/>
                    </a:ext>
                  </a:extLst>
                </a:gridCol>
              </a:tblGrid>
              <a:tr h="65668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611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İnsan anatomisi; hücre, doku biyolojisi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İnsan anatomisi; Hücre biyolojisi; Doku biyolojisi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44344734"/>
                  </a:ext>
                </a:extLst>
              </a:tr>
              <a:tr h="60039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612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İnsan fizyolojisi Anatomi ve fizyolojiyle ilgili kapsamlı eserleri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İnsan fizyolojisi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955657244"/>
                  </a:ext>
                </a:extLst>
              </a:tr>
              <a:tr h="62713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613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Sağlığın geliştirilmesi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Genel ve kişisel hijyen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Sağlık - Gelişim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202809652"/>
                  </a:ext>
                </a:extLst>
              </a:tr>
              <a:tr h="65668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614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Hastalık oranları, korunma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Halk sağlığı ve ilgili konular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Hastalık - Oranlar;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Hastalık - Korunma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678636288"/>
                  </a:ext>
                </a:extLst>
              </a:tr>
              <a:tr h="36117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 </a:t>
                      </a:r>
                      <a:r>
                        <a:rPr lang="tr-TR" sz="1800" dirty="0" smtClean="0">
                          <a:effectLst/>
                        </a:rPr>
                        <a:t>615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 smtClean="0">
                          <a:effectLst/>
                        </a:rPr>
                        <a:t>Farmakoloji</a:t>
                      </a:r>
                      <a:r>
                        <a:rPr lang="tr-TR" sz="1800" dirty="0">
                          <a:effectLst/>
                        </a:rPr>
                        <a:t> 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 smtClean="0">
                          <a:effectLst/>
                        </a:rPr>
                        <a:t>İlaçlar</a:t>
                      </a:r>
                      <a:r>
                        <a:rPr lang="tr-TR" sz="1800" dirty="0">
                          <a:effectLst/>
                        </a:rPr>
                        <a:t> 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 anchor="b"/>
                </a:tc>
                <a:extLst>
                  <a:ext uri="{0D108BD9-81ED-4DB2-BD59-A6C34878D82A}">
                    <a16:rowId xmlns:a16="http://schemas.microsoft.com/office/drawing/2014/main" val="585417332"/>
                  </a:ext>
                </a:extLst>
              </a:tr>
              <a:tr h="62713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616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Hastalıklar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İç hastalıklarını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Hastalıklar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25297180"/>
                  </a:ext>
                </a:extLst>
              </a:tr>
              <a:tr h="36117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617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Cerrahi ve ilgili konular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Cerrahi; Cerrahi - İlgili konul.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979801174"/>
                  </a:ext>
                </a:extLst>
              </a:tr>
              <a:tr h="36117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618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Kadın hastalıkları ve doğum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Kadın hastalıkları; Doğum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153481538"/>
                  </a:ext>
                </a:extLst>
              </a:tr>
              <a:tr h="89309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619 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Deneysel tıp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Hastalıklarla ilgili deneysel araştırmayı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Deneysel tıp; Tıp - Deneysel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2840116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466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20073" y="184728"/>
            <a:ext cx="11656291" cy="99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620 MÜHENDİSLİK ve İLGİLİ İŞLER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i="1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Mühendisliğin çeşitli dallarına ait ürünlerin imalatım burada sınıflayın İmalatla ilgili kapsamlı eserleri 670'de sınıflayın Kimya mühendisliği için 660'a </a:t>
            </a:r>
            <a:r>
              <a:rPr lang="tr-TR" i="1" dirty="0" err="1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bkz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151487"/>
              </p:ext>
            </p:extLst>
          </p:nvPr>
        </p:nvGraphicFramePr>
        <p:xfrm>
          <a:off x="471056" y="1181924"/>
          <a:ext cx="11102109" cy="56119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8016">
                  <a:extLst>
                    <a:ext uri="{9D8B030D-6E8A-4147-A177-3AD203B41FA5}">
                      <a16:colId xmlns:a16="http://schemas.microsoft.com/office/drawing/2014/main" val="3987340635"/>
                    </a:ext>
                  </a:extLst>
                </a:gridCol>
                <a:gridCol w="5539257">
                  <a:extLst>
                    <a:ext uri="{9D8B030D-6E8A-4147-A177-3AD203B41FA5}">
                      <a16:colId xmlns:a16="http://schemas.microsoft.com/office/drawing/2014/main" val="1263146082"/>
                    </a:ext>
                  </a:extLst>
                </a:gridCol>
                <a:gridCol w="4444836">
                  <a:extLst>
                    <a:ext uri="{9D8B030D-6E8A-4147-A177-3AD203B41FA5}">
                      <a16:colId xmlns:a16="http://schemas.microsoft.com/office/drawing/2014/main" val="68929903"/>
                    </a:ext>
                  </a:extLst>
                </a:gridCol>
              </a:tblGrid>
              <a:tr h="111852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621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Uygulamalı fizik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Makine, elektrik, elektronik, elektromanyetik, ısı, ışık, nükleer mühendislik Makine mühendisliği için standart altbölümler eklenmiştir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Fizik - Uygulamalı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651803160"/>
                  </a:ext>
                </a:extLst>
              </a:tr>
              <a:tr h="53444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622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Madencilik ve ilgili işler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 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Madencilik;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Madencilik - İlgili işler 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191990364"/>
                  </a:ext>
                </a:extLst>
              </a:tr>
              <a:tr h="53444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623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Askerlik ve denizcilik mühendisliği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Mühendislik - Askerlik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Mühendislik - Denizcilik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712429898"/>
                  </a:ext>
                </a:extLst>
              </a:tr>
              <a:tr h="94674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624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İnşaat mühendisliği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Peyzaj mimarisinin mühendisliği dahil İnşaat mühendisliğini burada sınıflayın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 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Mühendislik - İnşaat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625134409"/>
                  </a:ext>
                </a:extLst>
              </a:tr>
              <a:tr h="70623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625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Yol mühendisliği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Genel yaklaşım: Planlama, analiz, tasarım, inşaat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Mühendislik - Yol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83943635"/>
                  </a:ext>
                </a:extLst>
              </a:tr>
              <a:tr h="91238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627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Hidrolik (Su) mühendisliği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Yeryüzünün doğal sularından yararlanma ve onları denetleme ile uğraşan mühendislik dalı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Mühendislik - Hidrolik;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Mühendislik - Su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490397437"/>
                  </a:ext>
                </a:extLst>
              </a:tr>
              <a:tr h="70623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628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Çevre koruma mühendisliği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Çevre sağlığı mühendisliğini ve  halk sağlığı teknolojisini burada sınıflayın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Mühendislik - Çevre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798468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114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019124"/>
              </p:ext>
            </p:extLst>
          </p:nvPr>
        </p:nvGraphicFramePr>
        <p:xfrm>
          <a:off x="452582" y="1057621"/>
          <a:ext cx="11333017" cy="5538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1267">
                  <a:extLst>
                    <a:ext uri="{9D8B030D-6E8A-4147-A177-3AD203B41FA5}">
                      <a16:colId xmlns:a16="http://schemas.microsoft.com/office/drawing/2014/main" val="2801669965"/>
                    </a:ext>
                  </a:extLst>
                </a:gridCol>
                <a:gridCol w="5654467">
                  <a:extLst>
                    <a:ext uri="{9D8B030D-6E8A-4147-A177-3AD203B41FA5}">
                      <a16:colId xmlns:a16="http://schemas.microsoft.com/office/drawing/2014/main" val="2735174371"/>
                    </a:ext>
                  </a:extLst>
                </a:gridCol>
                <a:gridCol w="4537283">
                  <a:extLst>
                    <a:ext uri="{9D8B030D-6E8A-4147-A177-3AD203B41FA5}">
                      <a16:colId xmlns:a16="http://schemas.microsoft.com/office/drawing/2014/main" val="1251967544"/>
                    </a:ext>
                  </a:extLst>
                </a:gridCol>
              </a:tblGrid>
              <a:tr h="49671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631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Teknikler, gereçler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Bitki ve hayvan yetiştirme için ortak ya da sadece bitki yetiştirmeye özgü konular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Tarım - Teknikler, gereçler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extLst>
                  <a:ext uri="{0D108BD9-81ED-4DB2-BD59-A6C34878D82A}">
                    <a16:rowId xmlns:a16="http://schemas.microsoft.com/office/drawing/2014/main" val="2525284469"/>
                  </a:ext>
                </a:extLst>
              </a:tr>
              <a:tr h="89508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632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Bitki hasarları, hastalıkları, zararlıları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Tarla ve plantasyon ürünlerinin hasarlarını, hastalıklarını, zararlılarını, tarımsal bitkilerin patolojisini, bitki ve hayvan hasarları, hastalıkları, zararlıları ile ilgili kapsamlı eserleri burada sınıflayın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Bitkiler - hasarlar;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Bitkiler - Hastalıklar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extLst>
                  <a:ext uri="{0D108BD9-81ED-4DB2-BD59-A6C34878D82A}">
                    <a16:rowId xmlns:a16="http://schemas.microsoft.com/office/drawing/2014/main" val="3773972559"/>
                  </a:ext>
                </a:extLst>
              </a:tr>
              <a:tr h="64170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633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Tarla ve plantasyon ürünleri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Koruma dışında tarımsal amaçlar ve sanayide işlenmek üzere yapılan büyük ölçekli üretim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Tarla Ürünleri; Plantasyon - Ürünleri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extLst>
                  <a:ext uri="{0D108BD9-81ED-4DB2-BD59-A6C34878D82A}">
                    <a16:rowId xmlns:a16="http://schemas.microsoft.com/office/drawing/2014/main" val="1588763105"/>
                  </a:ext>
                </a:extLst>
              </a:tr>
              <a:tr h="66587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634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Meyve bahçeleri, meyveler, ormancılık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Ağaç ürünleri ile ilgili kapsamlı eserleri burada sınıflayın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Meyve bahçeleri; Meyveler; Ormancılık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extLst>
                  <a:ext uri="{0D108BD9-81ED-4DB2-BD59-A6C34878D82A}">
                    <a16:rowId xmlns:a16="http://schemas.microsoft.com/office/drawing/2014/main" val="2760708959"/>
                  </a:ext>
                </a:extLst>
              </a:tr>
              <a:tr h="95584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635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Bahçe teknikleri, (Bahçecilik), </a:t>
                      </a:r>
                      <a:r>
                        <a:rPr lang="tr-TR" sz="1400" dirty="0" err="1">
                          <a:effectLst/>
                        </a:rPr>
                        <a:t>hortikültür</a:t>
                      </a:r>
                      <a:r>
                        <a:rPr lang="tr-TR" sz="1400" dirty="0">
                          <a:effectLst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Sebzeler: Korumanın dışında ara bir işlemden geçirilmemiş, ağırlıkla insanların tüketmesi için yetiştirilen bitkiler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Bahçecilik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extLst>
                  <a:ext uri="{0D108BD9-81ED-4DB2-BD59-A6C34878D82A}">
                    <a16:rowId xmlns:a16="http://schemas.microsoft.com/office/drawing/2014/main" val="235256733"/>
                  </a:ext>
                </a:extLst>
              </a:tr>
              <a:tr h="65781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636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Hayvancılık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Evcilleştirilmemiş hayvanların yetiştirilmesini 639'da sınıflayın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Hayvancılık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extLst>
                  <a:ext uri="{0D108BD9-81ED-4DB2-BD59-A6C34878D82A}">
                    <a16:rowId xmlns:a16="http://schemas.microsoft.com/office/drawing/2014/main" val="3430288691"/>
                  </a:ext>
                </a:extLst>
              </a:tr>
              <a:tr h="49671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637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Mandıracılık ve ilgili ürünler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Süt üreticiliği ile ilgili kapsamlı eserleri 636'da sınıflayın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Mandıracılık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extLst>
                  <a:ext uri="{0D108BD9-81ED-4DB2-BD59-A6C34878D82A}">
                    <a16:rowId xmlns:a16="http://schemas.microsoft.com/office/drawing/2014/main" val="1810035336"/>
                  </a:ext>
                </a:extLst>
              </a:tr>
              <a:tr h="49671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639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Avcılık, balıkçılık, koruma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Spor amaçlı avcılık ve balıkçılığı 799'da sınıflayın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Avcılık; Balıkçılık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4456" marR="14456" marT="14456" marB="14456"/>
                </a:tc>
                <a:extLst>
                  <a:ext uri="{0D108BD9-81ED-4DB2-BD59-A6C34878D82A}">
                    <a16:rowId xmlns:a16="http://schemas.microsoft.com/office/drawing/2014/main" val="463085149"/>
                  </a:ext>
                </a:extLst>
              </a:tr>
            </a:tbl>
          </a:graphicData>
        </a:graphic>
      </p:graphicFrame>
      <p:sp>
        <p:nvSpPr>
          <p:cNvPr id="5" name="Dikdörtgen 4"/>
          <p:cNvSpPr/>
          <p:nvPr/>
        </p:nvSpPr>
        <p:spPr>
          <a:xfrm>
            <a:off x="286327" y="175491"/>
            <a:ext cx="8857673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630 TARIM ve İLGİLİ TEKNOLOJİLER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i="1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Çiftçiliği, çiftlikleri, bitkisel ürünler ile ilgili kapsamlı eserleri burada sınıflayın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77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77091" y="221673"/>
            <a:ext cx="8866909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640 EV EKONOMİSİ ve AİLE YAŞAYIŞI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tr-TR" i="1" dirty="0">
                <a:solidFill>
                  <a:srgbClr val="7F7F7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Evin ve bireyin yaşantısının idaresini, ev işleriyle ilgili sanatları ve bilimleri burada sınıflayın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303923"/>
              </p:ext>
            </p:extLst>
          </p:nvPr>
        </p:nvGraphicFramePr>
        <p:xfrm>
          <a:off x="519765" y="1260908"/>
          <a:ext cx="11069052" cy="56022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4686">
                  <a:extLst>
                    <a:ext uri="{9D8B030D-6E8A-4147-A177-3AD203B41FA5}">
                      <a16:colId xmlns:a16="http://schemas.microsoft.com/office/drawing/2014/main" val="4125416139"/>
                    </a:ext>
                  </a:extLst>
                </a:gridCol>
                <a:gridCol w="5522764">
                  <a:extLst>
                    <a:ext uri="{9D8B030D-6E8A-4147-A177-3AD203B41FA5}">
                      <a16:colId xmlns:a16="http://schemas.microsoft.com/office/drawing/2014/main" val="2284495698"/>
                    </a:ext>
                  </a:extLst>
                </a:gridCol>
                <a:gridCol w="4431602">
                  <a:extLst>
                    <a:ext uri="{9D8B030D-6E8A-4147-A177-3AD203B41FA5}">
                      <a16:colId xmlns:a16="http://schemas.microsoft.com/office/drawing/2014/main" val="1218773262"/>
                    </a:ext>
                  </a:extLst>
                </a:gridCol>
              </a:tblGrid>
              <a:tr h="7520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641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Yiyecekler ve içecekler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Yemekler ve yemek servisi için 642'ye bkz.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Yiyecekler; İçecekler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933090570"/>
                  </a:ext>
                </a:extLst>
              </a:tr>
              <a:tr h="291399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642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Yemekler ve yemek sunumu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Yemekler; Yemek sunumu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724378448"/>
                  </a:ext>
                </a:extLst>
              </a:tr>
              <a:tr h="733551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643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Konutlar ve konut donanımı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Ev sahipleri ve kiracılar için hane halkı üyelerinin etkinliklerini kapsayan eserler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Konutlar; Konutlar - donanım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370277916"/>
                  </a:ext>
                </a:extLst>
              </a:tr>
              <a:tr h="949773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644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Evdeki kolaylıklar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Evde oturan ev sahipleri ya da kiracılar için hane halkı üyelerinin etkinliklerini kapsayan eserler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Ev - Kolaylıklar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547517182"/>
                  </a:ext>
                </a:extLst>
              </a:tr>
              <a:tr h="949773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645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Konut döşemesi (mefruşatı)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Evde oturan ev sahibi ya da kiracılar için hane halkı üyelerinin etkinliklerini kapsayan eserler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Konutlar - Döşemeler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170156315"/>
                  </a:ext>
                </a:extLst>
              </a:tr>
              <a:tr h="291399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646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Dikiş, giyim, kişisel yaşayış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Dikiş; Giyim; Kişisel yaşayış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166904959"/>
                  </a:ext>
                </a:extLst>
              </a:tr>
              <a:tr h="291399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647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Kamuya ilişkin evlerin yönetimi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Kamu evleri - Yönetim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855832346"/>
                  </a:ext>
                </a:extLst>
              </a:tr>
              <a:tr h="517330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648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Ev yönetimi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Hane halkı sağlığını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Ev yönetimi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263391344"/>
                  </a:ext>
                </a:extLst>
              </a:tr>
              <a:tr h="536450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649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Çocuk yetiştirme ve evde bakım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Çocuk yetiştirme; </a:t>
                      </a:r>
                    </a:p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Çocuk bakımı - Evde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176544362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154488" y="23002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059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127" y="267856"/>
            <a:ext cx="9060873" cy="123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2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sz="2000" b="1">
                <a:latin typeface="Times New Roman" panose="02020603050405020304" pitchFamily="18" charset="0"/>
                <a:ea typeface="Times New Roman" panose="02020603050405020304" pitchFamily="18" charset="0"/>
              </a:rPr>
              <a:t>650 YÖNETİM ve YARDIMCI HİZMETLER</a:t>
            </a:r>
            <a:endParaRPr lang="tr-TR" sz="32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tr-TR" i="1" dirty="0">
                <a:solidFill>
                  <a:srgbClr val="7F7F7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 bölüm organize işletmelerin yönetilmesi sanatı ve bilimi ile yardımcı beceriler ve işlemlerle ilgilidir. Yardımcı beceriler ve işlemler ağırlıkla iletişim ve yönetim için temel olan kayıt işlemlerinden oluşmaktadır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503350"/>
              </p:ext>
            </p:extLst>
          </p:nvPr>
        </p:nvGraphicFramePr>
        <p:xfrm>
          <a:off x="838200" y="2161310"/>
          <a:ext cx="9728202" cy="38330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9659">
                  <a:extLst>
                    <a:ext uri="{9D8B030D-6E8A-4147-A177-3AD203B41FA5}">
                      <a16:colId xmlns:a16="http://schemas.microsoft.com/office/drawing/2014/main" val="1473856862"/>
                    </a:ext>
                  </a:extLst>
                </a:gridCol>
                <a:gridCol w="4853764">
                  <a:extLst>
                    <a:ext uri="{9D8B030D-6E8A-4147-A177-3AD203B41FA5}">
                      <a16:colId xmlns:a16="http://schemas.microsoft.com/office/drawing/2014/main" val="1885972791"/>
                    </a:ext>
                  </a:extLst>
                </a:gridCol>
                <a:gridCol w="3894779">
                  <a:extLst>
                    <a:ext uri="{9D8B030D-6E8A-4147-A177-3AD203B41FA5}">
                      <a16:colId xmlns:a16="http://schemas.microsoft.com/office/drawing/2014/main" val="2420881119"/>
                    </a:ext>
                  </a:extLst>
                </a:gridCol>
              </a:tblGrid>
              <a:tr h="525609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652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Yazılı iletişim hizmetleri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Yazılı iletişim - Hizmetler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804209299"/>
                  </a:ext>
                </a:extLst>
              </a:tr>
              <a:tr h="525609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653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Kısaltılmış el yazısı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Kısaltılmış el yazısı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914957242"/>
                  </a:ext>
                </a:extLst>
              </a:tr>
              <a:tr h="525609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657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Muhasebe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Muhasebe; Saymanlık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522711262"/>
                  </a:ext>
                </a:extLst>
              </a:tr>
              <a:tr h="1323135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 dirty="0">
                          <a:effectLst/>
                        </a:rPr>
                        <a:t>658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Genel yönetim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Organize işletmeler, projeler, faaliyetleri yönetme sanatı ve bilimi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Yönetim - Genel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639190436"/>
                  </a:ext>
                </a:extLst>
              </a:tr>
              <a:tr h="933128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659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Reklamcılık ve halkla ilişkiler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Tanıtımı burada sınıflayın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 dirty="0">
                          <a:effectLst/>
                        </a:rPr>
                        <a:t>Reklamcılık; Halkla ilişkiler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450794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650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586182" y="203200"/>
            <a:ext cx="6557818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2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660 KİMYA MÜHENDİSLİĞİ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tr-TR" i="1" dirty="0">
                <a:solidFill>
                  <a:srgbClr val="7F7F7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Askeri uygulamaları 623'de sınıflayın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002642"/>
              </p:ext>
            </p:extLst>
          </p:nvPr>
        </p:nvGraphicFramePr>
        <p:xfrm>
          <a:off x="489528" y="1048389"/>
          <a:ext cx="11185236" cy="58168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6386">
                  <a:extLst>
                    <a:ext uri="{9D8B030D-6E8A-4147-A177-3AD203B41FA5}">
                      <a16:colId xmlns:a16="http://schemas.microsoft.com/office/drawing/2014/main" val="2650741004"/>
                    </a:ext>
                  </a:extLst>
                </a:gridCol>
                <a:gridCol w="5580733">
                  <a:extLst>
                    <a:ext uri="{9D8B030D-6E8A-4147-A177-3AD203B41FA5}">
                      <a16:colId xmlns:a16="http://schemas.microsoft.com/office/drawing/2014/main" val="3880692183"/>
                    </a:ext>
                  </a:extLst>
                </a:gridCol>
                <a:gridCol w="4478117">
                  <a:extLst>
                    <a:ext uri="{9D8B030D-6E8A-4147-A177-3AD203B41FA5}">
                      <a16:colId xmlns:a16="http://schemas.microsoft.com/office/drawing/2014/main" val="1168230700"/>
                    </a:ext>
                  </a:extLst>
                </a:gridCol>
              </a:tblGrid>
              <a:tr h="851620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661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Sanayi kimyasalları teknolojisi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Başka ürünlerin imalatında hammadde ya da reaktif olarak kullanılan kimyasalların üretimi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Sanayi kimyasalları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68408368"/>
                  </a:ext>
                </a:extLst>
              </a:tr>
              <a:tr h="543992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662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Patlayıcılar, Yakıtlar ile ilgili ürün Teknolojisi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Patlayıcılar Teknoloji;</a:t>
                      </a:r>
                    </a:p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Yakıtlar - Teknoloji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04977534"/>
                  </a:ext>
                </a:extLst>
              </a:tr>
              <a:tr h="549197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663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İçki teknolojisi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Ticari hazırlama, saklama, paketleme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İçkiler - Teknoloji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16164607"/>
                  </a:ext>
                </a:extLst>
              </a:tr>
              <a:tr h="549197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664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Besin teknolojisi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Ticari hazırlama, saklama, paketleme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Besinler - Teknoloji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112504263"/>
                  </a:ext>
                </a:extLst>
              </a:tr>
              <a:tr h="851620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665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Sanayi yağları, gaz teknolojisi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Buharlaşmayan, yağlayıcı, </a:t>
                      </a:r>
                      <a:r>
                        <a:rPr lang="tr-TR" sz="1800" dirty="0" err="1">
                          <a:effectLst/>
                        </a:rPr>
                        <a:t>sabunlaştırıcı</a:t>
                      </a:r>
                      <a:r>
                        <a:rPr lang="tr-TR" sz="1800" dirty="0">
                          <a:effectLst/>
                        </a:rPr>
                        <a:t> katı ve sıvı yağlan, balmumlarını burada sınıflayın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Sanayi yağları - Teknoloji; </a:t>
                      </a:r>
                    </a:p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Gazlar - Teknoloji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141412094"/>
                  </a:ext>
                </a:extLst>
              </a:tr>
              <a:tr h="544111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666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Seramik ve ilgili teknolojiler Seramiğin metale raptedilmesini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Seramikler - Teknoloji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726675385"/>
                  </a:ext>
                </a:extLst>
              </a:tr>
              <a:tr h="283411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667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Temizleme ve ilgili teknolojiler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Temizleme - Teknoloji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905464871"/>
                  </a:ext>
                </a:extLst>
              </a:tr>
              <a:tr h="283411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668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Başka organik ürünlerin teknolojisi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Organik ürünler - Teknoloji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998226505"/>
                  </a:ext>
                </a:extLst>
              </a:tr>
              <a:tr h="1071345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669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Metalürji (Metal bilimi)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Alaşımları, istihsal metalürjisi, işlem metalürjisi, madenler ile ilgili disiplinler arası eserleri burada sınıflayın</a:t>
                      </a:r>
                    </a:p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Metal bilimi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865721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627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431636" y="267855"/>
            <a:ext cx="9633528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670 İMALÂT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tr-TR" i="1" dirty="0">
                <a:solidFill>
                  <a:srgbClr val="7F7F7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Genel yaklaşım: Planlama, tasarım, üretim İmal edilmiş ürünleri burada sınıflayın</a:t>
            </a:r>
            <a:endParaRPr lang="tr-TR" dirty="0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058879"/>
              </p:ext>
            </p:extLst>
          </p:nvPr>
        </p:nvGraphicFramePr>
        <p:xfrm>
          <a:off x="600364" y="1334622"/>
          <a:ext cx="10566400" cy="5238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4068">
                  <a:extLst>
                    <a:ext uri="{9D8B030D-6E8A-4147-A177-3AD203B41FA5}">
                      <a16:colId xmlns:a16="http://schemas.microsoft.com/office/drawing/2014/main" val="1619621561"/>
                    </a:ext>
                  </a:extLst>
                </a:gridCol>
                <a:gridCol w="5524169">
                  <a:extLst>
                    <a:ext uri="{9D8B030D-6E8A-4147-A177-3AD203B41FA5}">
                      <a16:colId xmlns:a16="http://schemas.microsoft.com/office/drawing/2014/main" val="3459989326"/>
                    </a:ext>
                  </a:extLst>
                </a:gridCol>
                <a:gridCol w="3978163">
                  <a:extLst>
                    <a:ext uri="{9D8B030D-6E8A-4147-A177-3AD203B41FA5}">
                      <a16:colId xmlns:a16="http://schemas.microsoft.com/office/drawing/2014/main" val="1497435269"/>
                    </a:ext>
                  </a:extLst>
                </a:gridCol>
              </a:tblGrid>
              <a:tr h="72861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671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Maden işleme ve maden ürünleri Metalürjiyi ve madenler ile ilgili disiplinlerarası eserleri 669'da sınıflayın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Maden - İşleme;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Maden - ürünler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057200561"/>
                  </a:ext>
                </a:extLst>
              </a:tr>
              <a:tr h="77665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672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Demir-Çelik, başka demir alaşımları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Maden işleme süreçleri ve primer ürünler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 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Demir; Çelik, Demir-Çelik - Alaşımları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249846315"/>
                  </a:ext>
                </a:extLst>
              </a:tr>
              <a:tr h="52444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673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Demir dışı madenler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Metal işleme süreçleri ve primer ürünler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Demir dışı madenler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260696417"/>
                  </a:ext>
                </a:extLst>
              </a:tr>
              <a:tr h="5604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674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Kereste işleme, ahşap ürünler, mantar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Ahşap ürünler; Kereste-İşleme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515209755"/>
                  </a:ext>
                </a:extLst>
              </a:tr>
              <a:tr h="53525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675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Deri ve kürk işleme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Deri ve kürk eşya için 685'e bkz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Deri işleme; kürk işleme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305163838"/>
                  </a:ext>
                </a:extLst>
              </a:tr>
              <a:tr h="74062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676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Kâğıt hamuru ve kâğıt teknolojisi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Kağıt ve kağıt ürünleri ile ilgili kapsamlı eserleri burada sınıflayın 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Kâğıt hamuru teknolojisi;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Kâğıt teknolojisi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075378803"/>
                  </a:ext>
                </a:extLst>
              </a:tr>
              <a:tr h="74062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677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Dokumalar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Elyafların, kumaşların, ipliklerin imalatı dahil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Dokumalar - Teknoloji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163894670"/>
                  </a:ext>
                </a:extLst>
              </a:tr>
              <a:tr h="30825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678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Elastomerle ve elastomer ürünleri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Elastomerler - Ürünler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288038843"/>
                  </a:ext>
                </a:extLst>
              </a:tr>
              <a:tr h="30825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679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Başka ürünler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--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767267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704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1385</Words>
  <Application>Microsoft Office PowerPoint</Application>
  <PresentationFormat>Geniş ekran</PresentationFormat>
  <Paragraphs>390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Teması</vt:lpstr>
      <vt:lpstr> 600 UYGULAMALI BİLİMLER (TEKNOLOJİ) Kültürel değişmenin bir nedeni olarak teknoloji için 303'e, teknoloji sosyolojisi için 306'ya, belirli teknolojilere dayalı sanayilerin ekonomik özellikleri için 338'e, bkz.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Sınıflama: giriş</dc:title>
  <dc:creator>Dogan Atılgan</dc:creator>
  <cp:lastModifiedBy>Doğan ATILGAN</cp:lastModifiedBy>
  <cp:revision>7</cp:revision>
  <dcterms:created xsi:type="dcterms:W3CDTF">2020-02-17T07:52:53Z</dcterms:created>
  <dcterms:modified xsi:type="dcterms:W3CDTF">2020-06-04T19:16:33Z</dcterms:modified>
</cp:coreProperties>
</file>