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0" r:id="rId1"/>
  </p:sldMasterIdLst>
  <p:notesMasterIdLst>
    <p:notesMasterId r:id="rId28"/>
  </p:notesMasterIdLst>
  <p:sldIdLst>
    <p:sldId id="416" r:id="rId2"/>
    <p:sldId id="306" r:id="rId3"/>
    <p:sldId id="307" r:id="rId4"/>
    <p:sldId id="308" r:id="rId5"/>
    <p:sldId id="312" r:id="rId6"/>
    <p:sldId id="313" r:id="rId7"/>
    <p:sldId id="390" r:id="rId8"/>
    <p:sldId id="384" r:id="rId9"/>
    <p:sldId id="385" r:id="rId10"/>
    <p:sldId id="401" r:id="rId11"/>
    <p:sldId id="402" r:id="rId12"/>
    <p:sldId id="403" r:id="rId13"/>
    <p:sldId id="411" r:id="rId14"/>
    <p:sldId id="404" r:id="rId15"/>
    <p:sldId id="405" r:id="rId16"/>
    <p:sldId id="415" r:id="rId17"/>
    <p:sldId id="386" r:id="rId18"/>
    <p:sldId id="406" r:id="rId19"/>
    <p:sldId id="407" r:id="rId20"/>
    <p:sldId id="408" r:id="rId21"/>
    <p:sldId id="409" r:id="rId22"/>
    <p:sldId id="412" r:id="rId23"/>
    <p:sldId id="414" r:id="rId24"/>
    <p:sldId id="413" r:id="rId25"/>
    <p:sldId id="410" r:id="rId26"/>
    <p:sldId id="417" r:id="rId2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729"/>
  </p:normalViewPr>
  <p:slideViewPr>
    <p:cSldViewPr snapToGrid="0" snapToObjects="1">
      <p:cViewPr varScale="1">
        <p:scale>
          <a:sx n="90" d="100"/>
          <a:sy n="90" d="100"/>
        </p:scale>
        <p:origin x="232" y="5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8814E89-0031-A543-8EE7-ED71508CE1D7}" type="datetimeFigureOut">
              <a:rPr lang="tr-TR" smtClean="0"/>
              <a:t>8.05.2020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tr-TR"/>
              <a:t>Asıl metin stillerini düzenle
İkinci düzey
Üçüncü düzey
Dördüncü düzey
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D05B097-6AF8-C245-A233-8FA6E3E8E5B0}" type="slidenum">
              <a:rPr lang="tr-TR" smtClean="0"/>
              <a:t>‹#›</a:t>
            </a:fld>
            <a:endParaRPr lang="tr-TR"/>
          </a:p>
        </p:txBody>
      </p:sp>
    </p:spTree>
    <p:extLst>
      <p:ext uri="{BB962C8B-B14F-4D97-AF65-F5344CB8AC3E}">
        <p14:creationId xmlns:p14="http://schemas.microsoft.com/office/powerpoint/2010/main" val="30034549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7">
            <a:extLst>
              <a:ext uri="{FF2B5EF4-FFF2-40B4-BE49-F238E27FC236}">
                <a16:creationId xmlns:a16="http://schemas.microsoft.com/office/drawing/2014/main" id="{C6B1977C-01F2-CC47-9FAC-B7F70E17199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CD473D50-5E07-C243-BFF5-7CDD36DBC049}" type="slidenum">
              <a:rPr lang="tr-TR" altLang="tr-TR" smtClean="0"/>
              <a:pPr>
                <a:spcBef>
                  <a:spcPct val="0"/>
                </a:spcBef>
              </a:pPr>
              <a:t>2</a:t>
            </a:fld>
            <a:endParaRPr lang="tr-TR" altLang="tr-TR"/>
          </a:p>
        </p:txBody>
      </p:sp>
      <p:sp>
        <p:nvSpPr>
          <p:cNvPr id="76802" name="Rectangle 2">
            <a:extLst>
              <a:ext uri="{FF2B5EF4-FFF2-40B4-BE49-F238E27FC236}">
                <a16:creationId xmlns:a16="http://schemas.microsoft.com/office/drawing/2014/main" id="{0F998591-5B36-C544-B49E-9DA945A074FA}"/>
              </a:ext>
            </a:extLst>
          </p:cNvPr>
          <p:cNvSpPr>
            <a:spLocks noGrp="1" noRot="1" noChangeAspect="1" noChangeArrowheads="1" noTextEdit="1"/>
          </p:cNvSpPr>
          <p:nvPr>
            <p:ph type="sldImg"/>
          </p:nvPr>
        </p:nvSpPr>
        <p:spPr>
          <a:ln/>
        </p:spPr>
      </p:sp>
      <p:sp>
        <p:nvSpPr>
          <p:cNvPr id="76803" name="Rectangle 3">
            <a:extLst>
              <a:ext uri="{FF2B5EF4-FFF2-40B4-BE49-F238E27FC236}">
                <a16:creationId xmlns:a16="http://schemas.microsoft.com/office/drawing/2014/main" id="{A753F5AC-8AA9-0E4B-A4E1-5C680E02916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a:p>
        </p:txBody>
      </p:sp>
    </p:spTree>
    <p:extLst>
      <p:ext uri="{BB962C8B-B14F-4D97-AF65-F5344CB8AC3E}">
        <p14:creationId xmlns:p14="http://schemas.microsoft.com/office/powerpoint/2010/main" val="35788938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7">
            <a:extLst>
              <a:ext uri="{FF2B5EF4-FFF2-40B4-BE49-F238E27FC236}">
                <a16:creationId xmlns:a16="http://schemas.microsoft.com/office/drawing/2014/main" id="{17C1FEB3-FBEF-A042-B778-78E65413C5D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9B433366-AD05-C84A-A5FA-262A63B0E13D}" type="slidenum">
              <a:rPr lang="tr-TR" altLang="tr-TR" smtClean="0"/>
              <a:pPr>
                <a:spcBef>
                  <a:spcPct val="0"/>
                </a:spcBef>
              </a:pPr>
              <a:t>3</a:t>
            </a:fld>
            <a:endParaRPr lang="tr-TR" altLang="tr-TR"/>
          </a:p>
        </p:txBody>
      </p:sp>
      <p:sp>
        <p:nvSpPr>
          <p:cNvPr id="78850" name="Rectangle 2">
            <a:extLst>
              <a:ext uri="{FF2B5EF4-FFF2-40B4-BE49-F238E27FC236}">
                <a16:creationId xmlns:a16="http://schemas.microsoft.com/office/drawing/2014/main" id="{6E26A626-3C68-2C48-A9A1-E7133896E449}"/>
              </a:ext>
            </a:extLst>
          </p:cNvPr>
          <p:cNvSpPr>
            <a:spLocks noGrp="1" noRot="1" noChangeAspect="1" noChangeArrowheads="1" noTextEdit="1"/>
          </p:cNvSpPr>
          <p:nvPr>
            <p:ph type="sldImg"/>
          </p:nvPr>
        </p:nvSpPr>
        <p:spPr>
          <a:ln/>
        </p:spPr>
      </p:sp>
      <p:sp>
        <p:nvSpPr>
          <p:cNvPr id="78851" name="Rectangle 3">
            <a:extLst>
              <a:ext uri="{FF2B5EF4-FFF2-40B4-BE49-F238E27FC236}">
                <a16:creationId xmlns:a16="http://schemas.microsoft.com/office/drawing/2014/main" id="{425E3B17-3259-0D48-BC16-DE4E00437FC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a:p>
        </p:txBody>
      </p:sp>
    </p:spTree>
    <p:extLst>
      <p:ext uri="{BB962C8B-B14F-4D97-AF65-F5344CB8AC3E}">
        <p14:creationId xmlns:p14="http://schemas.microsoft.com/office/powerpoint/2010/main" val="40097734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Rectangle 7">
            <a:extLst>
              <a:ext uri="{FF2B5EF4-FFF2-40B4-BE49-F238E27FC236}">
                <a16:creationId xmlns:a16="http://schemas.microsoft.com/office/drawing/2014/main" id="{18D98305-096E-9747-9891-E44DBE877A4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DC410E61-0CBC-D140-8DAA-C86B49369A30}" type="slidenum">
              <a:rPr lang="tr-TR" altLang="tr-TR" smtClean="0"/>
              <a:pPr>
                <a:spcBef>
                  <a:spcPct val="0"/>
                </a:spcBef>
              </a:pPr>
              <a:t>4</a:t>
            </a:fld>
            <a:endParaRPr lang="tr-TR" altLang="tr-TR"/>
          </a:p>
        </p:txBody>
      </p:sp>
      <p:sp>
        <p:nvSpPr>
          <p:cNvPr id="80898" name="Rectangle 2">
            <a:extLst>
              <a:ext uri="{FF2B5EF4-FFF2-40B4-BE49-F238E27FC236}">
                <a16:creationId xmlns:a16="http://schemas.microsoft.com/office/drawing/2014/main" id="{A6069653-E510-094F-88B2-03EA41DE7A52}"/>
              </a:ext>
            </a:extLst>
          </p:cNvPr>
          <p:cNvSpPr>
            <a:spLocks noGrp="1" noRot="1" noChangeAspect="1" noChangeArrowheads="1" noTextEdit="1"/>
          </p:cNvSpPr>
          <p:nvPr>
            <p:ph type="sldImg"/>
          </p:nvPr>
        </p:nvSpPr>
        <p:spPr>
          <a:ln/>
        </p:spPr>
      </p:sp>
      <p:sp>
        <p:nvSpPr>
          <p:cNvPr id="80899" name="Rectangle 3">
            <a:extLst>
              <a:ext uri="{FF2B5EF4-FFF2-40B4-BE49-F238E27FC236}">
                <a16:creationId xmlns:a16="http://schemas.microsoft.com/office/drawing/2014/main" id="{C8D0FC61-98DD-294E-8318-00186278E50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a:p>
        </p:txBody>
      </p:sp>
    </p:spTree>
    <p:extLst>
      <p:ext uri="{BB962C8B-B14F-4D97-AF65-F5344CB8AC3E}">
        <p14:creationId xmlns:p14="http://schemas.microsoft.com/office/powerpoint/2010/main" val="34117849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Rectangle 7">
            <a:extLst>
              <a:ext uri="{FF2B5EF4-FFF2-40B4-BE49-F238E27FC236}">
                <a16:creationId xmlns:a16="http://schemas.microsoft.com/office/drawing/2014/main" id="{1496D415-4982-6440-AB1F-19F3EB99BD9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492D5B09-3DE3-AC4B-A6BA-5C6684511DAF}" type="slidenum">
              <a:rPr lang="tr-TR" altLang="tr-TR" smtClean="0"/>
              <a:pPr>
                <a:spcBef>
                  <a:spcPct val="0"/>
                </a:spcBef>
              </a:pPr>
              <a:t>5</a:t>
            </a:fld>
            <a:endParaRPr lang="tr-TR" altLang="tr-TR"/>
          </a:p>
        </p:txBody>
      </p:sp>
      <p:sp>
        <p:nvSpPr>
          <p:cNvPr id="82946" name="Rectangle 2">
            <a:extLst>
              <a:ext uri="{FF2B5EF4-FFF2-40B4-BE49-F238E27FC236}">
                <a16:creationId xmlns:a16="http://schemas.microsoft.com/office/drawing/2014/main" id="{5C7669DA-6C6F-6B40-9D58-16CD3825F5A6}"/>
              </a:ext>
            </a:extLst>
          </p:cNvPr>
          <p:cNvSpPr>
            <a:spLocks noGrp="1" noRot="1" noChangeAspect="1" noChangeArrowheads="1" noTextEdit="1"/>
          </p:cNvSpPr>
          <p:nvPr>
            <p:ph type="sldImg"/>
          </p:nvPr>
        </p:nvSpPr>
        <p:spPr>
          <a:ln/>
        </p:spPr>
      </p:sp>
      <p:sp>
        <p:nvSpPr>
          <p:cNvPr id="82947" name="Rectangle 3">
            <a:extLst>
              <a:ext uri="{FF2B5EF4-FFF2-40B4-BE49-F238E27FC236}">
                <a16:creationId xmlns:a16="http://schemas.microsoft.com/office/drawing/2014/main" id="{BB33F237-F8F4-3547-8075-EBBE7534765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a:p>
        </p:txBody>
      </p:sp>
    </p:spTree>
    <p:extLst>
      <p:ext uri="{BB962C8B-B14F-4D97-AF65-F5344CB8AC3E}">
        <p14:creationId xmlns:p14="http://schemas.microsoft.com/office/powerpoint/2010/main" val="24417050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Rectangle 7">
            <a:extLst>
              <a:ext uri="{FF2B5EF4-FFF2-40B4-BE49-F238E27FC236}">
                <a16:creationId xmlns:a16="http://schemas.microsoft.com/office/drawing/2014/main" id="{BF2E271D-A15F-4F40-B75C-82338A84CF6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98754E6B-1853-1D4C-84D9-04C30E8AF433}" type="slidenum">
              <a:rPr lang="tr-TR" altLang="tr-TR" smtClean="0"/>
              <a:pPr>
                <a:spcBef>
                  <a:spcPct val="0"/>
                </a:spcBef>
              </a:pPr>
              <a:t>6</a:t>
            </a:fld>
            <a:endParaRPr lang="tr-TR" altLang="tr-TR"/>
          </a:p>
        </p:txBody>
      </p:sp>
      <p:sp>
        <p:nvSpPr>
          <p:cNvPr id="84994" name="Rectangle 2">
            <a:extLst>
              <a:ext uri="{FF2B5EF4-FFF2-40B4-BE49-F238E27FC236}">
                <a16:creationId xmlns:a16="http://schemas.microsoft.com/office/drawing/2014/main" id="{A139E433-FCDF-264F-869A-45506BFB3B94}"/>
              </a:ext>
            </a:extLst>
          </p:cNvPr>
          <p:cNvSpPr>
            <a:spLocks noGrp="1" noRot="1" noChangeAspect="1" noChangeArrowheads="1" noTextEdit="1"/>
          </p:cNvSpPr>
          <p:nvPr>
            <p:ph type="sldImg"/>
          </p:nvPr>
        </p:nvSpPr>
        <p:spPr>
          <a:ln/>
        </p:spPr>
      </p:sp>
      <p:sp>
        <p:nvSpPr>
          <p:cNvPr id="84995" name="Rectangle 3">
            <a:extLst>
              <a:ext uri="{FF2B5EF4-FFF2-40B4-BE49-F238E27FC236}">
                <a16:creationId xmlns:a16="http://schemas.microsoft.com/office/drawing/2014/main" id="{CFFA37A7-D969-DA4D-997B-23262C33776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a:p>
        </p:txBody>
      </p:sp>
    </p:spTree>
    <p:extLst>
      <p:ext uri="{BB962C8B-B14F-4D97-AF65-F5344CB8AC3E}">
        <p14:creationId xmlns:p14="http://schemas.microsoft.com/office/powerpoint/2010/main" val="41025626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9A36252-44FA-5C4B-B661-279716C3696C}"/>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F7BA0493-3C7A-D24F-9016-C8E71B22953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B0B620CD-46ED-954A-A280-9F7D30CEFD3C}"/>
              </a:ext>
            </a:extLst>
          </p:cNvPr>
          <p:cNvSpPr>
            <a:spLocks noGrp="1"/>
          </p:cNvSpPr>
          <p:nvPr>
            <p:ph type="dt" sz="half" idx="10"/>
          </p:nvPr>
        </p:nvSpPr>
        <p:spPr/>
        <p:txBody>
          <a:bodyPr/>
          <a:lstStyle/>
          <a:p>
            <a:fld id="{63A259C4-17FD-9747-B950-032412733262}" type="datetimeFigureOut">
              <a:rPr lang="tr-TR" smtClean="0"/>
              <a:t>8.05.2020</a:t>
            </a:fld>
            <a:endParaRPr lang="tr-TR"/>
          </a:p>
        </p:txBody>
      </p:sp>
      <p:sp>
        <p:nvSpPr>
          <p:cNvPr id="5" name="Alt Bilgi Yer Tutucusu 4">
            <a:extLst>
              <a:ext uri="{FF2B5EF4-FFF2-40B4-BE49-F238E27FC236}">
                <a16:creationId xmlns:a16="http://schemas.microsoft.com/office/drawing/2014/main" id="{50FFACB9-A9CE-2B47-8F4F-311BC14F1AF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6EE33C5-D134-A747-A680-4CEE124DC645}"/>
              </a:ext>
            </a:extLst>
          </p:cNvPr>
          <p:cNvSpPr>
            <a:spLocks noGrp="1"/>
          </p:cNvSpPr>
          <p:nvPr>
            <p:ph type="sldNum" sz="quarter" idx="12"/>
          </p:nvPr>
        </p:nvSpPr>
        <p:spPr/>
        <p:txBody>
          <a:bodyPr/>
          <a:lstStyle/>
          <a:p>
            <a:fld id="{1D65EDC6-35E4-1847-A650-FC5FC04F915D}" type="slidenum">
              <a:rPr lang="tr-TR" smtClean="0"/>
              <a:t>‹#›</a:t>
            </a:fld>
            <a:endParaRPr lang="tr-TR"/>
          </a:p>
        </p:txBody>
      </p:sp>
    </p:spTree>
    <p:extLst>
      <p:ext uri="{BB962C8B-B14F-4D97-AF65-F5344CB8AC3E}">
        <p14:creationId xmlns:p14="http://schemas.microsoft.com/office/powerpoint/2010/main" val="2815108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EAAFC65-913D-F64D-B9EF-9292482949B8}"/>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2E4B9BD1-EB7A-BA4D-9D91-DCF1EB8CC21D}"/>
              </a:ext>
            </a:extLst>
          </p:cNvPr>
          <p:cNvSpPr>
            <a:spLocks noGrp="1"/>
          </p:cNvSpPr>
          <p:nvPr>
            <p:ph type="body" orient="vert" idx="1"/>
          </p:nvPr>
        </p:nvSpPr>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C1999CB4-929A-4C48-82B4-CBD28D408315}"/>
              </a:ext>
            </a:extLst>
          </p:cNvPr>
          <p:cNvSpPr>
            <a:spLocks noGrp="1"/>
          </p:cNvSpPr>
          <p:nvPr>
            <p:ph type="dt" sz="half" idx="10"/>
          </p:nvPr>
        </p:nvSpPr>
        <p:spPr/>
        <p:txBody>
          <a:bodyPr/>
          <a:lstStyle/>
          <a:p>
            <a:fld id="{63A259C4-17FD-9747-B950-032412733262}" type="datetimeFigureOut">
              <a:rPr lang="tr-TR" smtClean="0"/>
              <a:t>8.05.2020</a:t>
            </a:fld>
            <a:endParaRPr lang="tr-TR"/>
          </a:p>
        </p:txBody>
      </p:sp>
      <p:sp>
        <p:nvSpPr>
          <p:cNvPr id="5" name="Alt Bilgi Yer Tutucusu 4">
            <a:extLst>
              <a:ext uri="{FF2B5EF4-FFF2-40B4-BE49-F238E27FC236}">
                <a16:creationId xmlns:a16="http://schemas.microsoft.com/office/drawing/2014/main" id="{E29B9BAC-DB3D-0B44-8412-65166F1E75A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C2D848B-C8AA-024E-9A1A-F2D17F5705FA}"/>
              </a:ext>
            </a:extLst>
          </p:cNvPr>
          <p:cNvSpPr>
            <a:spLocks noGrp="1"/>
          </p:cNvSpPr>
          <p:nvPr>
            <p:ph type="sldNum" sz="quarter" idx="12"/>
          </p:nvPr>
        </p:nvSpPr>
        <p:spPr/>
        <p:txBody>
          <a:bodyPr/>
          <a:lstStyle/>
          <a:p>
            <a:fld id="{1D65EDC6-35E4-1847-A650-FC5FC04F915D}" type="slidenum">
              <a:rPr lang="tr-TR" smtClean="0"/>
              <a:t>‹#›</a:t>
            </a:fld>
            <a:endParaRPr lang="tr-TR"/>
          </a:p>
        </p:txBody>
      </p:sp>
    </p:spTree>
    <p:extLst>
      <p:ext uri="{BB962C8B-B14F-4D97-AF65-F5344CB8AC3E}">
        <p14:creationId xmlns:p14="http://schemas.microsoft.com/office/powerpoint/2010/main" val="62794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E0F5C1E5-F186-6649-92EF-1955FA67332F}"/>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63B6DB7F-4E02-E948-B8D0-CE317EC13C97}"/>
              </a:ext>
            </a:extLst>
          </p:cNvPr>
          <p:cNvSpPr>
            <a:spLocks noGrp="1"/>
          </p:cNvSpPr>
          <p:nvPr>
            <p:ph type="body" orient="vert" idx="1"/>
          </p:nvPr>
        </p:nvSpPr>
        <p:spPr>
          <a:xfrm>
            <a:off x="838200" y="365125"/>
            <a:ext cx="7734300" cy="5811838"/>
          </a:xfrm>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89CE0D27-D19B-4F49-B02D-873D7E2B0C02}"/>
              </a:ext>
            </a:extLst>
          </p:cNvPr>
          <p:cNvSpPr>
            <a:spLocks noGrp="1"/>
          </p:cNvSpPr>
          <p:nvPr>
            <p:ph type="dt" sz="half" idx="10"/>
          </p:nvPr>
        </p:nvSpPr>
        <p:spPr/>
        <p:txBody>
          <a:bodyPr/>
          <a:lstStyle/>
          <a:p>
            <a:fld id="{63A259C4-17FD-9747-B950-032412733262}" type="datetimeFigureOut">
              <a:rPr lang="tr-TR" smtClean="0"/>
              <a:t>8.05.2020</a:t>
            </a:fld>
            <a:endParaRPr lang="tr-TR"/>
          </a:p>
        </p:txBody>
      </p:sp>
      <p:sp>
        <p:nvSpPr>
          <p:cNvPr id="5" name="Alt Bilgi Yer Tutucusu 4">
            <a:extLst>
              <a:ext uri="{FF2B5EF4-FFF2-40B4-BE49-F238E27FC236}">
                <a16:creationId xmlns:a16="http://schemas.microsoft.com/office/drawing/2014/main" id="{9553C55C-5867-1D48-A74F-4A4D807D8E9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39A7A67-6EFC-6A4F-B8A4-647547AA4304}"/>
              </a:ext>
            </a:extLst>
          </p:cNvPr>
          <p:cNvSpPr>
            <a:spLocks noGrp="1"/>
          </p:cNvSpPr>
          <p:nvPr>
            <p:ph type="sldNum" sz="quarter" idx="12"/>
          </p:nvPr>
        </p:nvSpPr>
        <p:spPr/>
        <p:txBody>
          <a:bodyPr/>
          <a:lstStyle/>
          <a:p>
            <a:fld id="{1D65EDC6-35E4-1847-A650-FC5FC04F915D}" type="slidenum">
              <a:rPr lang="tr-TR" smtClean="0"/>
              <a:t>‹#›</a:t>
            </a:fld>
            <a:endParaRPr lang="tr-TR"/>
          </a:p>
        </p:txBody>
      </p:sp>
    </p:spTree>
    <p:extLst>
      <p:ext uri="{BB962C8B-B14F-4D97-AF65-F5344CB8AC3E}">
        <p14:creationId xmlns:p14="http://schemas.microsoft.com/office/powerpoint/2010/main" val="2436584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770AC72-3F99-F74C-9351-E8AB1599BB86}"/>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D94BB493-6310-724F-A8A1-19130B43EE6B}"/>
              </a:ext>
            </a:extLst>
          </p:cNvPr>
          <p:cNvSpPr>
            <a:spLocks noGrp="1"/>
          </p:cNvSpPr>
          <p:nvPr>
            <p:ph idx="1"/>
          </p:nvPr>
        </p:nvSpPr>
        <p:spPr/>
        <p:txBody>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32F5D0BF-0D8B-2C4A-9F50-4F7DFA130E77}"/>
              </a:ext>
            </a:extLst>
          </p:cNvPr>
          <p:cNvSpPr>
            <a:spLocks noGrp="1"/>
          </p:cNvSpPr>
          <p:nvPr>
            <p:ph type="dt" sz="half" idx="10"/>
          </p:nvPr>
        </p:nvSpPr>
        <p:spPr/>
        <p:txBody>
          <a:bodyPr/>
          <a:lstStyle/>
          <a:p>
            <a:fld id="{63A259C4-17FD-9747-B950-032412733262}" type="datetimeFigureOut">
              <a:rPr lang="tr-TR" smtClean="0"/>
              <a:t>8.05.2020</a:t>
            </a:fld>
            <a:endParaRPr lang="tr-TR"/>
          </a:p>
        </p:txBody>
      </p:sp>
      <p:sp>
        <p:nvSpPr>
          <p:cNvPr id="5" name="Alt Bilgi Yer Tutucusu 4">
            <a:extLst>
              <a:ext uri="{FF2B5EF4-FFF2-40B4-BE49-F238E27FC236}">
                <a16:creationId xmlns:a16="http://schemas.microsoft.com/office/drawing/2014/main" id="{652320D1-9DA7-8944-A3FB-CD317D3A8CD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CA33207-3BEA-2342-90C3-06925E3BA233}"/>
              </a:ext>
            </a:extLst>
          </p:cNvPr>
          <p:cNvSpPr>
            <a:spLocks noGrp="1"/>
          </p:cNvSpPr>
          <p:nvPr>
            <p:ph type="sldNum" sz="quarter" idx="12"/>
          </p:nvPr>
        </p:nvSpPr>
        <p:spPr/>
        <p:txBody>
          <a:bodyPr/>
          <a:lstStyle/>
          <a:p>
            <a:fld id="{1D65EDC6-35E4-1847-A650-FC5FC04F915D}" type="slidenum">
              <a:rPr lang="tr-TR" smtClean="0"/>
              <a:t>‹#›</a:t>
            </a:fld>
            <a:endParaRPr lang="tr-TR"/>
          </a:p>
        </p:txBody>
      </p:sp>
    </p:spTree>
    <p:extLst>
      <p:ext uri="{BB962C8B-B14F-4D97-AF65-F5344CB8AC3E}">
        <p14:creationId xmlns:p14="http://schemas.microsoft.com/office/powerpoint/2010/main" val="26640038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8D44076-8818-0547-AFD7-95EB28209ADB}"/>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17C2C4F3-C42B-1B49-B768-EFE559F1D9F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974F45EC-9651-314E-8488-F45100105560}"/>
              </a:ext>
            </a:extLst>
          </p:cNvPr>
          <p:cNvSpPr>
            <a:spLocks noGrp="1"/>
          </p:cNvSpPr>
          <p:nvPr>
            <p:ph type="dt" sz="half" idx="10"/>
          </p:nvPr>
        </p:nvSpPr>
        <p:spPr/>
        <p:txBody>
          <a:bodyPr/>
          <a:lstStyle/>
          <a:p>
            <a:fld id="{63A259C4-17FD-9747-B950-032412733262}" type="datetimeFigureOut">
              <a:rPr lang="tr-TR" smtClean="0"/>
              <a:t>8.05.2020</a:t>
            </a:fld>
            <a:endParaRPr lang="tr-TR"/>
          </a:p>
        </p:txBody>
      </p:sp>
      <p:sp>
        <p:nvSpPr>
          <p:cNvPr id="5" name="Alt Bilgi Yer Tutucusu 4">
            <a:extLst>
              <a:ext uri="{FF2B5EF4-FFF2-40B4-BE49-F238E27FC236}">
                <a16:creationId xmlns:a16="http://schemas.microsoft.com/office/drawing/2014/main" id="{24652B26-2F9F-AA41-9134-36115D6FE7F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7787BA9-FE04-164D-A988-B6272C31BB98}"/>
              </a:ext>
            </a:extLst>
          </p:cNvPr>
          <p:cNvSpPr>
            <a:spLocks noGrp="1"/>
          </p:cNvSpPr>
          <p:nvPr>
            <p:ph type="sldNum" sz="quarter" idx="12"/>
          </p:nvPr>
        </p:nvSpPr>
        <p:spPr/>
        <p:txBody>
          <a:bodyPr/>
          <a:lstStyle/>
          <a:p>
            <a:fld id="{1D65EDC6-35E4-1847-A650-FC5FC04F915D}" type="slidenum">
              <a:rPr lang="tr-TR" smtClean="0"/>
              <a:t>‹#›</a:t>
            </a:fld>
            <a:endParaRPr lang="tr-TR"/>
          </a:p>
        </p:txBody>
      </p:sp>
    </p:spTree>
    <p:extLst>
      <p:ext uri="{BB962C8B-B14F-4D97-AF65-F5344CB8AC3E}">
        <p14:creationId xmlns:p14="http://schemas.microsoft.com/office/powerpoint/2010/main" val="27623432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D7C517A-A957-4149-B2CD-71509EC68EA6}"/>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A8A36492-67FD-5342-A2E6-35786657886F}"/>
              </a:ext>
            </a:extLst>
          </p:cNvPr>
          <p:cNvSpPr>
            <a:spLocks noGrp="1"/>
          </p:cNvSpPr>
          <p:nvPr>
            <p:ph sz="half" idx="1"/>
          </p:nvPr>
        </p:nvSpPr>
        <p:spPr>
          <a:xfrm>
            <a:off x="838200" y="1825625"/>
            <a:ext cx="5181600" cy="4351338"/>
          </a:xfrm>
        </p:spPr>
        <p:txBody>
          <a:body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id="{328A0484-11A8-804D-B953-B2271682BD11}"/>
              </a:ext>
            </a:extLst>
          </p:cNvPr>
          <p:cNvSpPr>
            <a:spLocks noGrp="1"/>
          </p:cNvSpPr>
          <p:nvPr>
            <p:ph sz="half" idx="2"/>
          </p:nvPr>
        </p:nvSpPr>
        <p:spPr>
          <a:xfrm>
            <a:off x="6172200" y="1825625"/>
            <a:ext cx="5181600" cy="4351338"/>
          </a:xfrm>
        </p:spPr>
        <p:txBody>
          <a:body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E814CA20-CF59-8848-AA71-387251885577}"/>
              </a:ext>
            </a:extLst>
          </p:cNvPr>
          <p:cNvSpPr>
            <a:spLocks noGrp="1"/>
          </p:cNvSpPr>
          <p:nvPr>
            <p:ph type="dt" sz="half" idx="10"/>
          </p:nvPr>
        </p:nvSpPr>
        <p:spPr/>
        <p:txBody>
          <a:bodyPr/>
          <a:lstStyle/>
          <a:p>
            <a:fld id="{63A259C4-17FD-9747-B950-032412733262}" type="datetimeFigureOut">
              <a:rPr lang="tr-TR" smtClean="0"/>
              <a:t>8.05.2020</a:t>
            </a:fld>
            <a:endParaRPr lang="tr-TR"/>
          </a:p>
        </p:txBody>
      </p:sp>
      <p:sp>
        <p:nvSpPr>
          <p:cNvPr id="6" name="Alt Bilgi Yer Tutucusu 5">
            <a:extLst>
              <a:ext uri="{FF2B5EF4-FFF2-40B4-BE49-F238E27FC236}">
                <a16:creationId xmlns:a16="http://schemas.microsoft.com/office/drawing/2014/main" id="{884150A4-D786-4D49-A77B-2DAB02B71F4D}"/>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748E949-EC13-7B44-A9CA-95EDFE13D274}"/>
              </a:ext>
            </a:extLst>
          </p:cNvPr>
          <p:cNvSpPr>
            <a:spLocks noGrp="1"/>
          </p:cNvSpPr>
          <p:nvPr>
            <p:ph type="sldNum" sz="quarter" idx="12"/>
          </p:nvPr>
        </p:nvSpPr>
        <p:spPr/>
        <p:txBody>
          <a:bodyPr/>
          <a:lstStyle/>
          <a:p>
            <a:fld id="{1D65EDC6-35E4-1847-A650-FC5FC04F915D}" type="slidenum">
              <a:rPr lang="tr-TR" smtClean="0"/>
              <a:t>‹#›</a:t>
            </a:fld>
            <a:endParaRPr lang="tr-TR"/>
          </a:p>
        </p:txBody>
      </p:sp>
    </p:spTree>
    <p:extLst>
      <p:ext uri="{BB962C8B-B14F-4D97-AF65-F5344CB8AC3E}">
        <p14:creationId xmlns:p14="http://schemas.microsoft.com/office/powerpoint/2010/main" val="28428144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15D85F2-B92F-2F4E-8A06-0062E8003BA1}"/>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F8818A6E-CFD5-CD47-A0F9-23B6C71D73D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id="{C63E9280-976F-5F4D-982A-84E43F1CC08D}"/>
              </a:ext>
            </a:extLst>
          </p:cNvPr>
          <p:cNvSpPr>
            <a:spLocks noGrp="1"/>
          </p:cNvSpPr>
          <p:nvPr>
            <p:ph sz="half" idx="2"/>
          </p:nvPr>
        </p:nvSpPr>
        <p:spPr>
          <a:xfrm>
            <a:off x="839788" y="2505075"/>
            <a:ext cx="5157787" cy="3684588"/>
          </a:xfrm>
        </p:spPr>
        <p:txBody>
          <a:bodyPr/>
          <a:lstStyle/>
          <a:p>
            <a:r>
              <a:rPr lang="tr-TR"/>
              <a:t>Asıl metin stillerini düzenle
İkinci düzey
Üçüncü düzey
Dördüncü düzey
Beşinci düzey</a:t>
            </a:r>
          </a:p>
        </p:txBody>
      </p:sp>
      <p:sp>
        <p:nvSpPr>
          <p:cNvPr id="5" name="Metin Yer Tutucusu 4">
            <a:extLst>
              <a:ext uri="{FF2B5EF4-FFF2-40B4-BE49-F238E27FC236}">
                <a16:creationId xmlns:a16="http://schemas.microsoft.com/office/drawing/2014/main" id="{41E6C2A9-5CBC-E44F-A12D-EA092BC0B5B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6" name="İçerik Yer Tutucusu 5">
            <a:extLst>
              <a:ext uri="{FF2B5EF4-FFF2-40B4-BE49-F238E27FC236}">
                <a16:creationId xmlns:a16="http://schemas.microsoft.com/office/drawing/2014/main" id="{09D6C865-639A-9440-AA0C-282FDE12AD34}"/>
              </a:ext>
            </a:extLst>
          </p:cNvPr>
          <p:cNvSpPr>
            <a:spLocks noGrp="1"/>
          </p:cNvSpPr>
          <p:nvPr>
            <p:ph sz="quarter" idx="4"/>
          </p:nvPr>
        </p:nvSpPr>
        <p:spPr>
          <a:xfrm>
            <a:off x="6172200" y="2505075"/>
            <a:ext cx="5183188" cy="3684588"/>
          </a:xfrm>
        </p:spPr>
        <p:txBody>
          <a:bodyPr/>
          <a:lstStyle/>
          <a:p>
            <a:r>
              <a:rPr lang="tr-TR"/>
              <a:t>Asıl metin stillerini düzenle
İkinci düzey
Üçüncü düzey
Dördüncü düzey
Beşinci düzey</a:t>
            </a:r>
          </a:p>
        </p:txBody>
      </p:sp>
      <p:sp>
        <p:nvSpPr>
          <p:cNvPr id="7" name="Veri Yer Tutucusu 6">
            <a:extLst>
              <a:ext uri="{FF2B5EF4-FFF2-40B4-BE49-F238E27FC236}">
                <a16:creationId xmlns:a16="http://schemas.microsoft.com/office/drawing/2014/main" id="{3DE74B34-FB01-7A4E-941E-8BA653AC5F76}"/>
              </a:ext>
            </a:extLst>
          </p:cNvPr>
          <p:cNvSpPr>
            <a:spLocks noGrp="1"/>
          </p:cNvSpPr>
          <p:nvPr>
            <p:ph type="dt" sz="half" idx="10"/>
          </p:nvPr>
        </p:nvSpPr>
        <p:spPr/>
        <p:txBody>
          <a:bodyPr/>
          <a:lstStyle/>
          <a:p>
            <a:fld id="{63A259C4-17FD-9747-B950-032412733262}" type="datetimeFigureOut">
              <a:rPr lang="tr-TR" smtClean="0"/>
              <a:t>8.05.2020</a:t>
            </a:fld>
            <a:endParaRPr lang="tr-TR"/>
          </a:p>
        </p:txBody>
      </p:sp>
      <p:sp>
        <p:nvSpPr>
          <p:cNvPr id="8" name="Alt Bilgi Yer Tutucusu 7">
            <a:extLst>
              <a:ext uri="{FF2B5EF4-FFF2-40B4-BE49-F238E27FC236}">
                <a16:creationId xmlns:a16="http://schemas.microsoft.com/office/drawing/2014/main" id="{B7B5B80C-6B19-E041-99C1-F2AEB999EDFE}"/>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EDF90E8F-53B6-A94F-AB8B-BCFFFCC44C2C}"/>
              </a:ext>
            </a:extLst>
          </p:cNvPr>
          <p:cNvSpPr>
            <a:spLocks noGrp="1"/>
          </p:cNvSpPr>
          <p:nvPr>
            <p:ph type="sldNum" sz="quarter" idx="12"/>
          </p:nvPr>
        </p:nvSpPr>
        <p:spPr/>
        <p:txBody>
          <a:bodyPr/>
          <a:lstStyle/>
          <a:p>
            <a:fld id="{1D65EDC6-35E4-1847-A650-FC5FC04F915D}" type="slidenum">
              <a:rPr lang="tr-TR" smtClean="0"/>
              <a:t>‹#›</a:t>
            </a:fld>
            <a:endParaRPr lang="tr-TR"/>
          </a:p>
        </p:txBody>
      </p:sp>
    </p:spTree>
    <p:extLst>
      <p:ext uri="{BB962C8B-B14F-4D97-AF65-F5344CB8AC3E}">
        <p14:creationId xmlns:p14="http://schemas.microsoft.com/office/powerpoint/2010/main" val="1830637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2A32DC9-16EC-8048-AEBF-63DE21083B8B}"/>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D41794B5-00B4-9946-81A1-D7680346837A}"/>
              </a:ext>
            </a:extLst>
          </p:cNvPr>
          <p:cNvSpPr>
            <a:spLocks noGrp="1"/>
          </p:cNvSpPr>
          <p:nvPr>
            <p:ph type="dt" sz="half" idx="10"/>
          </p:nvPr>
        </p:nvSpPr>
        <p:spPr/>
        <p:txBody>
          <a:bodyPr/>
          <a:lstStyle/>
          <a:p>
            <a:fld id="{63A259C4-17FD-9747-B950-032412733262}" type="datetimeFigureOut">
              <a:rPr lang="tr-TR" smtClean="0"/>
              <a:t>8.05.2020</a:t>
            </a:fld>
            <a:endParaRPr lang="tr-TR"/>
          </a:p>
        </p:txBody>
      </p:sp>
      <p:sp>
        <p:nvSpPr>
          <p:cNvPr id="4" name="Alt Bilgi Yer Tutucusu 3">
            <a:extLst>
              <a:ext uri="{FF2B5EF4-FFF2-40B4-BE49-F238E27FC236}">
                <a16:creationId xmlns:a16="http://schemas.microsoft.com/office/drawing/2014/main" id="{4219D3BF-4131-AA4D-89FF-8694A949D92A}"/>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A1331D46-DCF0-DC4D-8E13-2B7A5E62255C}"/>
              </a:ext>
            </a:extLst>
          </p:cNvPr>
          <p:cNvSpPr>
            <a:spLocks noGrp="1"/>
          </p:cNvSpPr>
          <p:nvPr>
            <p:ph type="sldNum" sz="quarter" idx="12"/>
          </p:nvPr>
        </p:nvSpPr>
        <p:spPr/>
        <p:txBody>
          <a:bodyPr/>
          <a:lstStyle/>
          <a:p>
            <a:fld id="{1D65EDC6-35E4-1847-A650-FC5FC04F915D}" type="slidenum">
              <a:rPr lang="tr-TR" smtClean="0"/>
              <a:t>‹#›</a:t>
            </a:fld>
            <a:endParaRPr lang="tr-TR"/>
          </a:p>
        </p:txBody>
      </p:sp>
    </p:spTree>
    <p:extLst>
      <p:ext uri="{BB962C8B-B14F-4D97-AF65-F5344CB8AC3E}">
        <p14:creationId xmlns:p14="http://schemas.microsoft.com/office/powerpoint/2010/main" val="17425345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A4372A26-B656-0D47-ACC6-D76A3C03703D}"/>
              </a:ext>
            </a:extLst>
          </p:cNvPr>
          <p:cNvSpPr>
            <a:spLocks noGrp="1"/>
          </p:cNvSpPr>
          <p:nvPr>
            <p:ph type="dt" sz="half" idx="10"/>
          </p:nvPr>
        </p:nvSpPr>
        <p:spPr/>
        <p:txBody>
          <a:bodyPr/>
          <a:lstStyle/>
          <a:p>
            <a:fld id="{63A259C4-17FD-9747-B950-032412733262}" type="datetimeFigureOut">
              <a:rPr lang="tr-TR" smtClean="0"/>
              <a:t>8.05.2020</a:t>
            </a:fld>
            <a:endParaRPr lang="tr-TR"/>
          </a:p>
        </p:txBody>
      </p:sp>
      <p:sp>
        <p:nvSpPr>
          <p:cNvPr id="3" name="Alt Bilgi Yer Tutucusu 2">
            <a:extLst>
              <a:ext uri="{FF2B5EF4-FFF2-40B4-BE49-F238E27FC236}">
                <a16:creationId xmlns:a16="http://schemas.microsoft.com/office/drawing/2014/main" id="{4A7CC38D-08F0-1649-B10B-24D064A922C9}"/>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FC186ECC-392A-8643-A9D0-4026703545AE}"/>
              </a:ext>
            </a:extLst>
          </p:cNvPr>
          <p:cNvSpPr>
            <a:spLocks noGrp="1"/>
          </p:cNvSpPr>
          <p:nvPr>
            <p:ph type="sldNum" sz="quarter" idx="12"/>
          </p:nvPr>
        </p:nvSpPr>
        <p:spPr/>
        <p:txBody>
          <a:bodyPr/>
          <a:lstStyle/>
          <a:p>
            <a:fld id="{1D65EDC6-35E4-1847-A650-FC5FC04F915D}" type="slidenum">
              <a:rPr lang="tr-TR" smtClean="0"/>
              <a:t>‹#›</a:t>
            </a:fld>
            <a:endParaRPr lang="tr-TR"/>
          </a:p>
        </p:txBody>
      </p:sp>
    </p:spTree>
    <p:extLst>
      <p:ext uri="{BB962C8B-B14F-4D97-AF65-F5344CB8AC3E}">
        <p14:creationId xmlns:p14="http://schemas.microsoft.com/office/powerpoint/2010/main" val="3329632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2E38ABB-A8D4-864F-9633-B6285E85A4E8}"/>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6782483E-1415-704E-A0EA-86FD7668326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tr-TR"/>
              <a:t>Asıl metin stillerini düzenle
İkinci düzey
Üçüncü düzey
Dördüncü düzey
Beşinci düzey</a:t>
            </a:r>
          </a:p>
        </p:txBody>
      </p:sp>
      <p:sp>
        <p:nvSpPr>
          <p:cNvPr id="4" name="Metin Yer Tutucusu 3">
            <a:extLst>
              <a:ext uri="{FF2B5EF4-FFF2-40B4-BE49-F238E27FC236}">
                <a16:creationId xmlns:a16="http://schemas.microsoft.com/office/drawing/2014/main" id="{65113613-EF8D-DE49-9EAB-FBA2777D298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205CB7AE-F074-7B49-9D08-DF449554B679}"/>
              </a:ext>
            </a:extLst>
          </p:cNvPr>
          <p:cNvSpPr>
            <a:spLocks noGrp="1"/>
          </p:cNvSpPr>
          <p:nvPr>
            <p:ph type="dt" sz="half" idx="10"/>
          </p:nvPr>
        </p:nvSpPr>
        <p:spPr/>
        <p:txBody>
          <a:bodyPr/>
          <a:lstStyle/>
          <a:p>
            <a:fld id="{63A259C4-17FD-9747-B950-032412733262}" type="datetimeFigureOut">
              <a:rPr lang="tr-TR" smtClean="0"/>
              <a:t>8.05.2020</a:t>
            </a:fld>
            <a:endParaRPr lang="tr-TR"/>
          </a:p>
        </p:txBody>
      </p:sp>
      <p:sp>
        <p:nvSpPr>
          <p:cNvPr id="6" name="Alt Bilgi Yer Tutucusu 5">
            <a:extLst>
              <a:ext uri="{FF2B5EF4-FFF2-40B4-BE49-F238E27FC236}">
                <a16:creationId xmlns:a16="http://schemas.microsoft.com/office/drawing/2014/main" id="{FC1E2696-5333-FF48-BCAB-ED3641D58B2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9D319421-58A4-0441-98C4-07007461E0D4}"/>
              </a:ext>
            </a:extLst>
          </p:cNvPr>
          <p:cNvSpPr>
            <a:spLocks noGrp="1"/>
          </p:cNvSpPr>
          <p:nvPr>
            <p:ph type="sldNum" sz="quarter" idx="12"/>
          </p:nvPr>
        </p:nvSpPr>
        <p:spPr/>
        <p:txBody>
          <a:bodyPr/>
          <a:lstStyle/>
          <a:p>
            <a:fld id="{1D65EDC6-35E4-1847-A650-FC5FC04F915D}" type="slidenum">
              <a:rPr lang="tr-TR" smtClean="0"/>
              <a:t>‹#›</a:t>
            </a:fld>
            <a:endParaRPr lang="tr-TR"/>
          </a:p>
        </p:txBody>
      </p:sp>
    </p:spTree>
    <p:extLst>
      <p:ext uri="{BB962C8B-B14F-4D97-AF65-F5344CB8AC3E}">
        <p14:creationId xmlns:p14="http://schemas.microsoft.com/office/powerpoint/2010/main" val="716825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E122363-9261-3B45-8070-24C1FC4381F0}"/>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CFA1B91C-56E8-DF4F-B871-1AA8A5934B3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F6159145-FA27-6245-95EC-BFE8AF1D94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FE134D5C-2105-3246-BF52-9644E668C9E4}"/>
              </a:ext>
            </a:extLst>
          </p:cNvPr>
          <p:cNvSpPr>
            <a:spLocks noGrp="1"/>
          </p:cNvSpPr>
          <p:nvPr>
            <p:ph type="dt" sz="half" idx="10"/>
          </p:nvPr>
        </p:nvSpPr>
        <p:spPr/>
        <p:txBody>
          <a:bodyPr/>
          <a:lstStyle/>
          <a:p>
            <a:fld id="{63A259C4-17FD-9747-B950-032412733262}" type="datetimeFigureOut">
              <a:rPr lang="tr-TR" smtClean="0"/>
              <a:t>8.05.2020</a:t>
            </a:fld>
            <a:endParaRPr lang="tr-TR"/>
          </a:p>
        </p:txBody>
      </p:sp>
      <p:sp>
        <p:nvSpPr>
          <p:cNvPr id="6" name="Alt Bilgi Yer Tutucusu 5">
            <a:extLst>
              <a:ext uri="{FF2B5EF4-FFF2-40B4-BE49-F238E27FC236}">
                <a16:creationId xmlns:a16="http://schemas.microsoft.com/office/drawing/2014/main" id="{34E8C554-8F53-D64A-9BB5-9BFD2231852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4055F1D-195F-C542-8535-B0495FF05AE1}"/>
              </a:ext>
            </a:extLst>
          </p:cNvPr>
          <p:cNvSpPr>
            <a:spLocks noGrp="1"/>
          </p:cNvSpPr>
          <p:nvPr>
            <p:ph type="sldNum" sz="quarter" idx="12"/>
          </p:nvPr>
        </p:nvSpPr>
        <p:spPr/>
        <p:txBody>
          <a:bodyPr/>
          <a:lstStyle/>
          <a:p>
            <a:fld id="{1D65EDC6-35E4-1847-A650-FC5FC04F915D}" type="slidenum">
              <a:rPr lang="tr-TR" smtClean="0"/>
              <a:t>‹#›</a:t>
            </a:fld>
            <a:endParaRPr lang="tr-TR"/>
          </a:p>
        </p:txBody>
      </p:sp>
    </p:spTree>
    <p:extLst>
      <p:ext uri="{BB962C8B-B14F-4D97-AF65-F5344CB8AC3E}">
        <p14:creationId xmlns:p14="http://schemas.microsoft.com/office/powerpoint/2010/main" val="21254381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525B81FA-1CAE-254A-84EB-582EC6C6D5E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FE9AED2A-AB01-0446-B965-D94278070CD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77149EFB-CD0C-B744-B085-182622C195A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259C4-17FD-9747-B950-032412733262}" type="datetimeFigureOut">
              <a:rPr lang="tr-TR" smtClean="0"/>
              <a:t>8.05.2020</a:t>
            </a:fld>
            <a:endParaRPr lang="tr-TR"/>
          </a:p>
        </p:txBody>
      </p:sp>
      <p:sp>
        <p:nvSpPr>
          <p:cNvPr id="5" name="Alt Bilgi Yer Tutucusu 4">
            <a:extLst>
              <a:ext uri="{FF2B5EF4-FFF2-40B4-BE49-F238E27FC236}">
                <a16:creationId xmlns:a16="http://schemas.microsoft.com/office/drawing/2014/main" id="{BA700D9C-B817-5646-9ABF-DD02DF75256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21AFAA2F-43D1-314E-A8F5-0F88205FABB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65EDC6-35E4-1847-A650-FC5FC04F915D}" type="slidenum">
              <a:rPr lang="tr-TR" smtClean="0"/>
              <a:t>‹#›</a:t>
            </a:fld>
            <a:endParaRPr lang="tr-TR"/>
          </a:p>
        </p:txBody>
      </p:sp>
    </p:spTree>
    <p:extLst>
      <p:ext uri="{BB962C8B-B14F-4D97-AF65-F5344CB8AC3E}">
        <p14:creationId xmlns:p14="http://schemas.microsoft.com/office/powerpoint/2010/main" val="2551898264"/>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www.wikizero.biz/index.php?q=aHR0cHM6Ly90ci53aWtpcGVkaWEub3JnL3dpa2kvVmVzdGliw7xsZXJfc2lzdGVt"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A199FF8-9355-AB43-AB1A-4B1C4F28BE04}"/>
              </a:ext>
            </a:extLst>
          </p:cNvPr>
          <p:cNvSpPr>
            <a:spLocks noGrp="1"/>
          </p:cNvSpPr>
          <p:nvPr>
            <p:ph type="ctrTitle"/>
          </p:nvPr>
        </p:nvSpPr>
        <p:spPr/>
        <p:txBody>
          <a:bodyPr>
            <a:normAutofit/>
          </a:bodyPr>
          <a:lstStyle/>
          <a:p>
            <a:r>
              <a:rPr lang="tr-TR" b="1" dirty="0"/>
              <a:t>Bebeklik Döneminde Fiziksel Gelişim II</a:t>
            </a:r>
          </a:p>
        </p:txBody>
      </p:sp>
      <p:sp>
        <p:nvSpPr>
          <p:cNvPr id="3" name="Alt Başlık 2">
            <a:extLst>
              <a:ext uri="{FF2B5EF4-FFF2-40B4-BE49-F238E27FC236}">
                <a16:creationId xmlns:a16="http://schemas.microsoft.com/office/drawing/2014/main" id="{4546A085-22C9-244A-A8C7-1958AF512936}"/>
              </a:ext>
            </a:extLst>
          </p:cNvPr>
          <p:cNvSpPr>
            <a:spLocks noGrp="1"/>
          </p:cNvSpPr>
          <p:nvPr>
            <p:ph type="subTitle" idx="1"/>
          </p:nvPr>
        </p:nvSpPr>
        <p:spPr/>
        <p:txBody>
          <a:bodyPr>
            <a:normAutofit/>
          </a:bodyPr>
          <a:lstStyle/>
          <a:p>
            <a:r>
              <a:rPr lang="tr-TR" dirty="0"/>
              <a:t>Dr. Gökçe Karaman Benli</a:t>
            </a:r>
          </a:p>
          <a:p>
            <a:r>
              <a:rPr lang="tr-TR" dirty="0"/>
              <a:t>Ankara Üniversitesi EBF </a:t>
            </a:r>
          </a:p>
          <a:p>
            <a:r>
              <a:rPr lang="tr-TR" dirty="0"/>
              <a:t>Okul Öncesi Eğitim Anabilim Dalı</a:t>
            </a:r>
          </a:p>
        </p:txBody>
      </p:sp>
    </p:spTree>
    <p:extLst>
      <p:ext uri="{BB962C8B-B14F-4D97-AF65-F5344CB8AC3E}">
        <p14:creationId xmlns:p14="http://schemas.microsoft.com/office/powerpoint/2010/main" val="16341827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2 İçerik Yer Tutucusu">
            <a:extLst>
              <a:ext uri="{FF2B5EF4-FFF2-40B4-BE49-F238E27FC236}">
                <a16:creationId xmlns:a16="http://schemas.microsoft.com/office/drawing/2014/main" id="{38B6231B-9EEB-0D49-989B-C8374281BB46}"/>
              </a:ext>
            </a:extLst>
          </p:cNvPr>
          <p:cNvSpPr>
            <a:spLocks noGrp="1" noChangeArrowheads="1"/>
          </p:cNvSpPr>
          <p:nvPr>
            <p:ph idx="1"/>
          </p:nvPr>
        </p:nvSpPr>
        <p:spPr>
          <a:xfrm>
            <a:off x="2133600" y="3738564"/>
            <a:ext cx="8140700" cy="1838325"/>
          </a:xfrm>
        </p:spPr>
        <p:txBody>
          <a:bodyPr>
            <a:normAutofit/>
          </a:bodyPr>
          <a:lstStyle/>
          <a:p>
            <a:r>
              <a:rPr lang="tr-TR" altLang="tr-TR" sz="2000" b="1" i="1" u="sng"/>
              <a:t>1-Moro refleksi:</a:t>
            </a:r>
            <a:r>
              <a:rPr lang="tr-TR" altLang="tr-TR" sz="2000"/>
              <a:t> Bebek ani olarak sarsılırsa veya boynu sarsacak ani bir hareket yapılırsa ya da kollarından tutulup kaldırılır sonra yatagına bırakılırsa moro refleksi görülür. Kollarını hemen elleriyle birlikte açar ve kucaklama hareketini yaparak kollar birbirine yaklasır. </a:t>
            </a:r>
            <a:r>
              <a:rPr lang="tr-TR" altLang="tr-TR" sz="2000">
                <a:solidFill>
                  <a:srgbClr val="FF0000"/>
                </a:solidFill>
              </a:rPr>
              <a:t>Normal sartlarda, bu refleks 4. ayda kaybolur</a:t>
            </a:r>
          </a:p>
        </p:txBody>
      </p:sp>
      <p:sp>
        <p:nvSpPr>
          <p:cNvPr id="89090" name="3 Slayt Numarası Yer Tutucusu">
            <a:extLst>
              <a:ext uri="{FF2B5EF4-FFF2-40B4-BE49-F238E27FC236}">
                <a16:creationId xmlns:a16="http://schemas.microsoft.com/office/drawing/2014/main" id="{740B5072-31CB-4E4A-97FC-FBC1EF34960F}"/>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902030302020204" pitchFamily="66" charset="0"/>
              </a:defRPr>
            </a:lvl1pPr>
            <a:lvl2pPr marL="742950" indent="-285750">
              <a:spcBef>
                <a:spcPct val="20000"/>
              </a:spcBef>
              <a:buChar char="–"/>
              <a:defRPr sz="2800">
                <a:solidFill>
                  <a:schemeClr val="tx1"/>
                </a:solidFill>
                <a:latin typeface="Comic Sans MS" panose="030F0902030302020204" pitchFamily="66" charset="0"/>
              </a:defRPr>
            </a:lvl2pPr>
            <a:lvl3pPr marL="1143000" indent="-228600">
              <a:spcBef>
                <a:spcPct val="20000"/>
              </a:spcBef>
              <a:buChar char="•"/>
              <a:defRPr sz="2400">
                <a:solidFill>
                  <a:schemeClr val="tx1"/>
                </a:solidFill>
                <a:latin typeface="Comic Sans MS" panose="030F0902030302020204" pitchFamily="66" charset="0"/>
              </a:defRPr>
            </a:lvl3pPr>
            <a:lvl4pPr marL="1600200" indent="-228600">
              <a:spcBef>
                <a:spcPct val="20000"/>
              </a:spcBef>
              <a:buChar char="–"/>
              <a:defRPr sz="2000">
                <a:solidFill>
                  <a:schemeClr val="tx1"/>
                </a:solidFill>
                <a:latin typeface="Comic Sans MS" panose="030F0902030302020204" pitchFamily="66" charset="0"/>
              </a:defRPr>
            </a:lvl4pPr>
            <a:lvl5pPr marL="2057400" indent="-228600">
              <a:spcBef>
                <a:spcPct val="20000"/>
              </a:spcBef>
              <a:buChar char="»"/>
              <a:defRPr sz="2000">
                <a:solidFill>
                  <a:schemeClr val="tx1"/>
                </a:solidFill>
                <a:latin typeface="Comic Sans MS" panose="030F09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9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9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9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902030302020204" pitchFamily="66" charset="0"/>
              </a:defRPr>
            </a:lvl9pPr>
          </a:lstStyle>
          <a:p>
            <a:pPr>
              <a:spcBef>
                <a:spcPct val="0"/>
              </a:spcBef>
              <a:buFontTx/>
              <a:buNone/>
            </a:pPr>
            <a:fld id="{AB06A093-4C32-6D4F-82B0-F1DAF9206AF7}" type="slidenum">
              <a:rPr lang="tr-TR" altLang="tr-TR" sz="1400"/>
              <a:pPr>
                <a:spcBef>
                  <a:spcPct val="0"/>
                </a:spcBef>
                <a:buFontTx/>
                <a:buNone/>
              </a:pPr>
              <a:t>10</a:t>
            </a:fld>
            <a:endParaRPr lang="tr-TR" altLang="tr-TR" sz="1400"/>
          </a:p>
        </p:txBody>
      </p:sp>
      <p:pic>
        <p:nvPicPr>
          <p:cNvPr id="89091" name="Resim 2">
            <a:extLst>
              <a:ext uri="{FF2B5EF4-FFF2-40B4-BE49-F238E27FC236}">
                <a16:creationId xmlns:a16="http://schemas.microsoft.com/office/drawing/2014/main" id="{417DB140-F043-2E43-AF14-56B9FB619A3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33688" y="88900"/>
            <a:ext cx="6310312" cy="3549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79801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2 İçerik Yer Tutucusu">
            <a:extLst>
              <a:ext uri="{FF2B5EF4-FFF2-40B4-BE49-F238E27FC236}">
                <a16:creationId xmlns:a16="http://schemas.microsoft.com/office/drawing/2014/main" id="{7778E2A0-BE97-5C46-9D69-37CF3E432786}"/>
              </a:ext>
            </a:extLst>
          </p:cNvPr>
          <p:cNvSpPr>
            <a:spLocks noGrp="1" noChangeArrowheads="1"/>
          </p:cNvSpPr>
          <p:nvPr>
            <p:ph idx="1"/>
          </p:nvPr>
        </p:nvSpPr>
        <p:spPr>
          <a:xfrm>
            <a:off x="2209800" y="609600"/>
            <a:ext cx="3352800" cy="4876800"/>
          </a:xfrm>
        </p:spPr>
        <p:txBody>
          <a:bodyPr>
            <a:normAutofit/>
          </a:bodyPr>
          <a:lstStyle/>
          <a:p>
            <a:r>
              <a:rPr lang="tr-TR" altLang="tr-TR" sz="2000" b="1" i="1" u="sng"/>
              <a:t>2-Asimetrik tonik boyun refleksi:</a:t>
            </a:r>
            <a:r>
              <a:rPr lang="tr-TR" altLang="tr-TR" sz="2000" u="sng"/>
              <a:t> </a:t>
            </a:r>
            <a:r>
              <a:rPr lang="tr-TR" altLang="tr-TR" sz="2000"/>
              <a:t>Bebek yüzükoyun veya sırtüstü yatırılıp başı sağa ya da sola çevrilerek bir süre aynı yerde tutulduğunda o yöndeki kolunu ve bacagını düz uzatır. Diğer kolu ve bacağı fleksiyondadır. Bu refleks yaşamın 6. haftasında oldukça belirgindir. </a:t>
            </a:r>
            <a:r>
              <a:rPr lang="tr-TR" altLang="tr-TR" sz="2000">
                <a:solidFill>
                  <a:srgbClr val="FF0000"/>
                </a:solidFill>
              </a:rPr>
              <a:t>Sonraları zayıflayarak 3-4.aydan sonra kaybolur </a:t>
            </a:r>
          </a:p>
        </p:txBody>
      </p:sp>
      <p:sp>
        <p:nvSpPr>
          <p:cNvPr id="90114" name="3 Slayt Numarası Yer Tutucusu">
            <a:extLst>
              <a:ext uri="{FF2B5EF4-FFF2-40B4-BE49-F238E27FC236}">
                <a16:creationId xmlns:a16="http://schemas.microsoft.com/office/drawing/2014/main" id="{8B518D1B-50CF-004E-9E13-1DF0DE0861CF}"/>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902030302020204" pitchFamily="66" charset="0"/>
              </a:defRPr>
            </a:lvl1pPr>
            <a:lvl2pPr marL="742950" indent="-285750">
              <a:spcBef>
                <a:spcPct val="20000"/>
              </a:spcBef>
              <a:buChar char="–"/>
              <a:defRPr sz="2800">
                <a:solidFill>
                  <a:schemeClr val="tx1"/>
                </a:solidFill>
                <a:latin typeface="Comic Sans MS" panose="030F0902030302020204" pitchFamily="66" charset="0"/>
              </a:defRPr>
            </a:lvl2pPr>
            <a:lvl3pPr marL="1143000" indent="-228600">
              <a:spcBef>
                <a:spcPct val="20000"/>
              </a:spcBef>
              <a:buChar char="•"/>
              <a:defRPr sz="2400">
                <a:solidFill>
                  <a:schemeClr val="tx1"/>
                </a:solidFill>
                <a:latin typeface="Comic Sans MS" panose="030F0902030302020204" pitchFamily="66" charset="0"/>
              </a:defRPr>
            </a:lvl3pPr>
            <a:lvl4pPr marL="1600200" indent="-228600">
              <a:spcBef>
                <a:spcPct val="20000"/>
              </a:spcBef>
              <a:buChar char="–"/>
              <a:defRPr sz="2000">
                <a:solidFill>
                  <a:schemeClr val="tx1"/>
                </a:solidFill>
                <a:latin typeface="Comic Sans MS" panose="030F0902030302020204" pitchFamily="66" charset="0"/>
              </a:defRPr>
            </a:lvl4pPr>
            <a:lvl5pPr marL="2057400" indent="-228600">
              <a:spcBef>
                <a:spcPct val="20000"/>
              </a:spcBef>
              <a:buChar char="»"/>
              <a:defRPr sz="2000">
                <a:solidFill>
                  <a:schemeClr val="tx1"/>
                </a:solidFill>
                <a:latin typeface="Comic Sans MS" panose="030F09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9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9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9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902030302020204" pitchFamily="66" charset="0"/>
              </a:defRPr>
            </a:lvl9pPr>
          </a:lstStyle>
          <a:p>
            <a:pPr>
              <a:spcBef>
                <a:spcPct val="0"/>
              </a:spcBef>
              <a:buFontTx/>
              <a:buNone/>
            </a:pPr>
            <a:fld id="{26D5DF4A-1F1E-4F40-A718-3C6B231592F2}" type="slidenum">
              <a:rPr lang="tr-TR" altLang="tr-TR" sz="1400"/>
              <a:pPr>
                <a:spcBef>
                  <a:spcPct val="0"/>
                </a:spcBef>
                <a:buFontTx/>
                <a:buNone/>
              </a:pPr>
              <a:t>11</a:t>
            </a:fld>
            <a:endParaRPr lang="tr-TR" altLang="tr-TR" sz="1400"/>
          </a:p>
        </p:txBody>
      </p:sp>
      <p:pic>
        <p:nvPicPr>
          <p:cNvPr id="90115" name="Resim 2">
            <a:extLst>
              <a:ext uri="{FF2B5EF4-FFF2-40B4-BE49-F238E27FC236}">
                <a16:creationId xmlns:a16="http://schemas.microsoft.com/office/drawing/2014/main" id="{EA3B0D3E-3C17-EA48-A0CD-8755E5FD30D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15000" y="304800"/>
            <a:ext cx="4637088" cy="579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64795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1 Başlık">
            <a:extLst>
              <a:ext uri="{FF2B5EF4-FFF2-40B4-BE49-F238E27FC236}">
                <a16:creationId xmlns:a16="http://schemas.microsoft.com/office/drawing/2014/main" id="{5D805A0E-AF87-FE4B-8D2B-043C24E40815}"/>
              </a:ext>
            </a:extLst>
          </p:cNvPr>
          <p:cNvSpPr>
            <a:spLocks noGrp="1" noChangeArrowheads="1"/>
          </p:cNvSpPr>
          <p:nvPr>
            <p:ph type="title"/>
          </p:nvPr>
        </p:nvSpPr>
        <p:spPr/>
        <p:txBody>
          <a:bodyPr/>
          <a:lstStyle/>
          <a:p>
            <a:endParaRPr lang="tr-TR" altLang="tr-TR"/>
          </a:p>
        </p:txBody>
      </p:sp>
      <p:sp>
        <p:nvSpPr>
          <p:cNvPr id="91138" name="2 İçerik Yer Tutucusu">
            <a:extLst>
              <a:ext uri="{FF2B5EF4-FFF2-40B4-BE49-F238E27FC236}">
                <a16:creationId xmlns:a16="http://schemas.microsoft.com/office/drawing/2014/main" id="{0D0234F8-3316-494D-9110-95B27F05C366}"/>
              </a:ext>
            </a:extLst>
          </p:cNvPr>
          <p:cNvSpPr>
            <a:spLocks noGrp="1" noChangeArrowheads="1"/>
          </p:cNvSpPr>
          <p:nvPr>
            <p:ph idx="1"/>
          </p:nvPr>
        </p:nvSpPr>
        <p:spPr/>
        <p:txBody>
          <a:bodyPr/>
          <a:lstStyle/>
          <a:p>
            <a:r>
              <a:rPr lang="tr-TR" altLang="tr-TR" b="1" i="1" u="sng"/>
              <a:t>3-Arama refleksi: </a:t>
            </a:r>
            <a:r>
              <a:rPr lang="tr-TR" altLang="tr-TR"/>
              <a:t>Bebek yanağına dokunulursa meme arar ve başını çevirir. Dudak ortasına dokunulursa ağzını açar. </a:t>
            </a:r>
            <a:r>
              <a:rPr lang="tr-TR" altLang="tr-TR">
                <a:solidFill>
                  <a:srgbClr val="FF0000"/>
                </a:solidFill>
              </a:rPr>
              <a:t>Bu refleks 3. ayda kaybolur</a:t>
            </a:r>
            <a:r>
              <a:rPr lang="tr-TR" altLang="tr-TR"/>
              <a:t>. </a:t>
            </a:r>
          </a:p>
        </p:txBody>
      </p:sp>
      <p:sp>
        <p:nvSpPr>
          <p:cNvPr id="91139" name="3 Slayt Numarası Yer Tutucusu">
            <a:extLst>
              <a:ext uri="{FF2B5EF4-FFF2-40B4-BE49-F238E27FC236}">
                <a16:creationId xmlns:a16="http://schemas.microsoft.com/office/drawing/2014/main" id="{41B6C5EC-214E-F342-88AD-824E05DA0FA9}"/>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902030302020204" pitchFamily="66" charset="0"/>
              </a:defRPr>
            </a:lvl1pPr>
            <a:lvl2pPr marL="742950" indent="-285750">
              <a:spcBef>
                <a:spcPct val="20000"/>
              </a:spcBef>
              <a:buChar char="–"/>
              <a:defRPr sz="2800">
                <a:solidFill>
                  <a:schemeClr val="tx1"/>
                </a:solidFill>
                <a:latin typeface="Comic Sans MS" panose="030F0902030302020204" pitchFamily="66" charset="0"/>
              </a:defRPr>
            </a:lvl2pPr>
            <a:lvl3pPr marL="1143000" indent="-228600">
              <a:spcBef>
                <a:spcPct val="20000"/>
              </a:spcBef>
              <a:buChar char="•"/>
              <a:defRPr sz="2400">
                <a:solidFill>
                  <a:schemeClr val="tx1"/>
                </a:solidFill>
                <a:latin typeface="Comic Sans MS" panose="030F0902030302020204" pitchFamily="66" charset="0"/>
              </a:defRPr>
            </a:lvl3pPr>
            <a:lvl4pPr marL="1600200" indent="-228600">
              <a:spcBef>
                <a:spcPct val="20000"/>
              </a:spcBef>
              <a:buChar char="–"/>
              <a:defRPr sz="2000">
                <a:solidFill>
                  <a:schemeClr val="tx1"/>
                </a:solidFill>
                <a:latin typeface="Comic Sans MS" panose="030F0902030302020204" pitchFamily="66" charset="0"/>
              </a:defRPr>
            </a:lvl4pPr>
            <a:lvl5pPr marL="2057400" indent="-228600">
              <a:spcBef>
                <a:spcPct val="20000"/>
              </a:spcBef>
              <a:buChar char="»"/>
              <a:defRPr sz="2000">
                <a:solidFill>
                  <a:schemeClr val="tx1"/>
                </a:solidFill>
                <a:latin typeface="Comic Sans MS" panose="030F09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9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9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9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902030302020204" pitchFamily="66" charset="0"/>
              </a:defRPr>
            </a:lvl9pPr>
          </a:lstStyle>
          <a:p>
            <a:pPr>
              <a:spcBef>
                <a:spcPct val="0"/>
              </a:spcBef>
              <a:buFontTx/>
              <a:buNone/>
            </a:pPr>
            <a:fld id="{B5ED11FA-FD36-5F49-BD27-7C7C67CD7C64}" type="slidenum">
              <a:rPr lang="tr-TR" altLang="tr-TR" sz="1400"/>
              <a:pPr>
                <a:spcBef>
                  <a:spcPct val="0"/>
                </a:spcBef>
                <a:buFontTx/>
                <a:buNone/>
              </a:pPr>
              <a:t>12</a:t>
            </a:fld>
            <a:endParaRPr lang="tr-TR" altLang="tr-TR" sz="1400"/>
          </a:p>
        </p:txBody>
      </p:sp>
    </p:spTree>
    <p:extLst>
      <p:ext uri="{BB962C8B-B14F-4D97-AF65-F5344CB8AC3E}">
        <p14:creationId xmlns:p14="http://schemas.microsoft.com/office/powerpoint/2010/main" val="40485244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1 Başlık">
            <a:extLst>
              <a:ext uri="{FF2B5EF4-FFF2-40B4-BE49-F238E27FC236}">
                <a16:creationId xmlns:a16="http://schemas.microsoft.com/office/drawing/2014/main" id="{9981387F-DD40-5944-9BCC-CE0BECF1CA3F}"/>
              </a:ext>
            </a:extLst>
          </p:cNvPr>
          <p:cNvSpPr>
            <a:spLocks noGrp="1" noChangeArrowheads="1"/>
          </p:cNvSpPr>
          <p:nvPr>
            <p:ph type="title"/>
          </p:nvPr>
        </p:nvSpPr>
        <p:spPr/>
        <p:txBody>
          <a:bodyPr/>
          <a:lstStyle/>
          <a:p>
            <a:endParaRPr lang="tr-TR" altLang="tr-TR"/>
          </a:p>
        </p:txBody>
      </p:sp>
      <p:sp>
        <p:nvSpPr>
          <p:cNvPr id="92162" name="2 İçerik Yer Tutucusu">
            <a:extLst>
              <a:ext uri="{FF2B5EF4-FFF2-40B4-BE49-F238E27FC236}">
                <a16:creationId xmlns:a16="http://schemas.microsoft.com/office/drawing/2014/main" id="{8694437A-364F-784F-A258-8B69659870F0}"/>
              </a:ext>
            </a:extLst>
          </p:cNvPr>
          <p:cNvSpPr>
            <a:spLocks noGrp="1" noChangeArrowheads="1"/>
          </p:cNvSpPr>
          <p:nvPr>
            <p:ph idx="1"/>
          </p:nvPr>
        </p:nvSpPr>
        <p:spPr/>
        <p:txBody>
          <a:bodyPr/>
          <a:lstStyle/>
          <a:p>
            <a:r>
              <a:rPr lang="tr-TR" altLang="tr-TR" b="1"/>
              <a:t>4- Emme refleksi: </a:t>
            </a:r>
            <a:r>
              <a:rPr lang="tr-TR" altLang="tr-TR"/>
              <a:t>Bebegin ağzına küçük parmak sokulduğunda emme hareketi başlar.</a:t>
            </a:r>
          </a:p>
        </p:txBody>
      </p:sp>
      <p:sp>
        <p:nvSpPr>
          <p:cNvPr id="92163" name="3 Slayt Numarası Yer Tutucusu">
            <a:extLst>
              <a:ext uri="{FF2B5EF4-FFF2-40B4-BE49-F238E27FC236}">
                <a16:creationId xmlns:a16="http://schemas.microsoft.com/office/drawing/2014/main" id="{B14C90E4-B8B1-5440-BC11-B6AFF99E94C1}"/>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902030302020204" pitchFamily="66" charset="0"/>
              </a:defRPr>
            </a:lvl1pPr>
            <a:lvl2pPr marL="742950" indent="-285750">
              <a:spcBef>
                <a:spcPct val="20000"/>
              </a:spcBef>
              <a:buChar char="–"/>
              <a:defRPr sz="2800">
                <a:solidFill>
                  <a:schemeClr val="tx1"/>
                </a:solidFill>
                <a:latin typeface="Comic Sans MS" panose="030F0902030302020204" pitchFamily="66" charset="0"/>
              </a:defRPr>
            </a:lvl2pPr>
            <a:lvl3pPr marL="1143000" indent="-228600">
              <a:spcBef>
                <a:spcPct val="20000"/>
              </a:spcBef>
              <a:buChar char="•"/>
              <a:defRPr sz="2400">
                <a:solidFill>
                  <a:schemeClr val="tx1"/>
                </a:solidFill>
                <a:latin typeface="Comic Sans MS" panose="030F0902030302020204" pitchFamily="66" charset="0"/>
              </a:defRPr>
            </a:lvl3pPr>
            <a:lvl4pPr marL="1600200" indent="-228600">
              <a:spcBef>
                <a:spcPct val="20000"/>
              </a:spcBef>
              <a:buChar char="–"/>
              <a:defRPr sz="2000">
                <a:solidFill>
                  <a:schemeClr val="tx1"/>
                </a:solidFill>
                <a:latin typeface="Comic Sans MS" panose="030F0902030302020204" pitchFamily="66" charset="0"/>
              </a:defRPr>
            </a:lvl4pPr>
            <a:lvl5pPr marL="2057400" indent="-228600">
              <a:spcBef>
                <a:spcPct val="20000"/>
              </a:spcBef>
              <a:buChar char="»"/>
              <a:defRPr sz="2000">
                <a:solidFill>
                  <a:schemeClr val="tx1"/>
                </a:solidFill>
                <a:latin typeface="Comic Sans MS" panose="030F09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9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9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9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902030302020204" pitchFamily="66" charset="0"/>
              </a:defRPr>
            </a:lvl9pPr>
          </a:lstStyle>
          <a:p>
            <a:pPr>
              <a:spcBef>
                <a:spcPct val="0"/>
              </a:spcBef>
              <a:buFontTx/>
              <a:buNone/>
            </a:pPr>
            <a:fld id="{85DC3252-790A-0145-A064-CC7E6CC4A6E1}" type="slidenum">
              <a:rPr lang="tr-TR" altLang="tr-TR" sz="1400"/>
              <a:pPr>
                <a:spcBef>
                  <a:spcPct val="0"/>
                </a:spcBef>
                <a:buFontTx/>
                <a:buNone/>
              </a:pPr>
              <a:t>13</a:t>
            </a:fld>
            <a:endParaRPr lang="tr-TR" altLang="tr-TR" sz="1400"/>
          </a:p>
        </p:txBody>
      </p:sp>
    </p:spTree>
    <p:extLst>
      <p:ext uri="{BB962C8B-B14F-4D97-AF65-F5344CB8AC3E}">
        <p14:creationId xmlns:p14="http://schemas.microsoft.com/office/powerpoint/2010/main" val="37202357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1 Başlık">
            <a:extLst>
              <a:ext uri="{FF2B5EF4-FFF2-40B4-BE49-F238E27FC236}">
                <a16:creationId xmlns:a16="http://schemas.microsoft.com/office/drawing/2014/main" id="{5FA4F9FA-0D6C-4748-9738-0FDDD90E5D7F}"/>
              </a:ext>
            </a:extLst>
          </p:cNvPr>
          <p:cNvSpPr>
            <a:spLocks noGrp="1" noChangeArrowheads="1"/>
          </p:cNvSpPr>
          <p:nvPr>
            <p:ph type="title"/>
          </p:nvPr>
        </p:nvSpPr>
        <p:spPr/>
        <p:txBody>
          <a:bodyPr/>
          <a:lstStyle/>
          <a:p>
            <a:endParaRPr lang="tr-TR" altLang="tr-TR"/>
          </a:p>
        </p:txBody>
      </p:sp>
      <p:sp>
        <p:nvSpPr>
          <p:cNvPr id="93186" name="2 İçerik Yer Tutucusu">
            <a:extLst>
              <a:ext uri="{FF2B5EF4-FFF2-40B4-BE49-F238E27FC236}">
                <a16:creationId xmlns:a16="http://schemas.microsoft.com/office/drawing/2014/main" id="{7B9E7B0C-0007-544E-9982-47A16269C5C7}"/>
              </a:ext>
            </a:extLst>
          </p:cNvPr>
          <p:cNvSpPr>
            <a:spLocks noGrp="1" noChangeArrowheads="1"/>
          </p:cNvSpPr>
          <p:nvPr>
            <p:ph idx="1"/>
          </p:nvPr>
        </p:nvSpPr>
        <p:spPr/>
        <p:txBody>
          <a:bodyPr/>
          <a:lstStyle/>
          <a:p>
            <a:r>
              <a:rPr lang="tr-TR" altLang="tr-TR" b="1" i="1" u="sng"/>
              <a:t>5-Kavrama refleksi (Palmar yakalama):</a:t>
            </a:r>
            <a:r>
              <a:rPr lang="tr-TR" altLang="tr-TR"/>
              <a:t> Yeni doganın el ayası parmakla uyarılırsa el açılır ve avuca konan parmak tutulur. Yeni doğan belli bir kuvvetle bu parmağı tutar ve uyuyakalır. </a:t>
            </a:r>
            <a:r>
              <a:rPr lang="tr-TR" altLang="tr-TR">
                <a:solidFill>
                  <a:srgbClr val="FF0000"/>
                </a:solidFill>
              </a:rPr>
              <a:t>Bu refleks 3 aylıkken kaybolur </a:t>
            </a:r>
          </a:p>
        </p:txBody>
      </p:sp>
      <p:sp>
        <p:nvSpPr>
          <p:cNvPr id="93187" name="3 Slayt Numarası Yer Tutucusu">
            <a:extLst>
              <a:ext uri="{FF2B5EF4-FFF2-40B4-BE49-F238E27FC236}">
                <a16:creationId xmlns:a16="http://schemas.microsoft.com/office/drawing/2014/main" id="{6114848D-28F8-854E-BB0D-C85286F1F30D}"/>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902030302020204" pitchFamily="66" charset="0"/>
              </a:defRPr>
            </a:lvl1pPr>
            <a:lvl2pPr marL="742950" indent="-285750">
              <a:spcBef>
                <a:spcPct val="20000"/>
              </a:spcBef>
              <a:buChar char="–"/>
              <a:defRPr sz="2800">
                <a:solidFill>
                  <a:schemeClr val="tx1"/>
                </a:solidFill>
                <a:latin typeface="Comic Sans MS" panose="030F0902030302020204" pitchFamily="66" charset="0"/>
              </a:defRPr>
            </a:lvl2pPr>
            <a:lvl3pPr marL="1143000" indent="-228600">
              <a:spcBef>
                <a:spcPct val="20000"/>
              </a:spcBef>
              <a:buChar char="•"/>
              <a:defRPr sz="2400">
                <a:solidFill>
                  <a:schemeClr val="tx1"/>
                </a:solidFill>
                <a:latin typeface="Comic Sans MS" panose="030F0902030302020204" pitchFamily="66" charset="0"/>
              </a:defRPr>
            </a:lvl3pPr>
            <a:lvl4pPr marL="1600200" indent="-228600">
              <a:spcBef>
                <a:spcPct val="20000"/>
              </a:spcBef>
              <a:buChar char="–"/>
              <a:defRPr sz="2000">
                <a:solidFill>
                  <a:schemeClr val="tx1"/>
                </a:solidFill>
                <a:latin typeface="Comic Sans MS" panose="030F0902030302020204" pitchFamily="66" charset="0"/>
              </a:defRPr>
            </a:lvl4pPr>
            <a:lvl5pPr marL="2057400" indent="-228600">
              <a:spcBef>
                <a:spcPct val="20000"/>
              </a:spcBef>
              <a:buChar char="»"/>
              <a:defRPr sz="2000">
                <a:solidFill>
                  <a:schemeClr val="tx1"/>
                </a:solidFill>
                <a:latin typeface="Comic Sans MS" panose="030F09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9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9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9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902030302020204" pitchFamily="66" charset="0"/>
              </a:defRPr>
            </a:lvl9pPr>
          </a:lstStyle>
          <a:p>
            <a:pPr>
              <a:spcBef>
                <a:spcPct val="0"/>
              </a:spcBef>
              <a:buFontTx/>
              <a:buNone/>
            </a:pPr>
            <a:fld id="{5347FBCA-5597-BB42-AB96-1659A5F875FC}" type="slidenum">
              <a:rPr lang="tr-TR" altLang="tr-TR" sz="1400"/>
              <a:pPr>
                <a:spcBef>
                  <a:spcPct val="0"/>
                </a:spcBef>
                <a:buFontTx/>
                <a:buNone/>
              </a:pPr>
              <a:t>14</a:t>
            </a:fld>
            <a:endParaRPr lang="tr-TR" altLang="tr-TR" sz="1400"/>
          </a:p>
        </p:txBody>
      </p:sp>
    </p:spTree>
    <p:extLst>
      <p:ext uri="{BB962C8B-B14F-4D97-AF65-F5344CB8AC3E}">
        <p14:creationId xmlns:p14="http://schemas.microsoft.com/office/powerpoint/2010/main" val="8396649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2 İçerik Yer Tutucusu">
            <a:extLst>
              <a:ext uri="{FF2B5EF4-FFF2-40B4-BE49-F238E27FC236}">
                <a16:creationId xmlns:a16="http://schemas.microsoft.com/office/drawing/2014/main" id="{43E1ECA0-498C-D945-B559-70A4BAC22467}"/>
              </a:ext>
            </a:extLst>
          </p:cNvPr>
          <p:cNvSpPr>
            <a:spLocks noGrp="1" noChangeArrowheads="1"/>
          </p:cNvSpPr>
          <p:nvPr>
            <p:ph idx="1"/>
          </p:nvPr>
        </p:nvSpPr>
        <p:spPr>
          <a:xfrm>
            <a:off x="1752600" y="609600"/>
            <a:ext cx="3429000" cy="5334000"/>
          </a:xfrm>
        </p:spPr>
        <p:txBody>
          <a:bodyPr>
            <a:normAutofit/>
          </a:bodyPr>
          <a:lstStyle/>
          <a:p>
            <a:r>
              <a:rPr lang="tr-TR" altLang="tr-TR" sz="2000" b="1" i="1" u="sng"/>
              <a:t>6-Plantar refleks:</a:t>
            </a:r>
            <a:r>
              <a:rPr lang="tr-TR" altLang="tr-TR" sz="2000"/>
              <a:t> Bebeğin ayak tabanı uyarıldığında ayak parmaklarını büzdüğü görülür.</a:t>
            </a:r>
          </a:p>
          <a:p>
            <a:endParaRPr lang="tr-TR" altLang="tr-TR" sz="2000"/>
          </a:p>
          <a:p>
            <a:r>
              <a:rPr lang="tr-TR" altLang="tr-TR" sz="2000" b="1"/>
              <a:t>7-B</a:t>
            </a:r>
            <a:r>
              <a:rPr lang="tr-TR" altLang="tr-TR" sz="2000" b="1" i="1" u="sng"/>
              <a:t>abinski refleksi:</a:t>
            </a:r>
            <a:r>
              <a:rPr lang="tr-TR" altLang="tr-TR" sz="2000"/>
              <a:t> Ayak tabanının altı, ayak baş parmağından başlayarak topuğa doğru bir iğne ya da tırnakla çizildiğinde ayak parmaklarında ekstansiyon (açılma, gerilme) gözlenir. </a:t>
            </a:r>
          </a:p>
          <a:p>
            <a:endParaRPr lang="tr-TR" altLang="tr-TR" sz="2000"/>
          </a:p>
        </p:txBody>
      </p:sp>
      <p:sp>
        <p:nvSpPr>
          <p:cNvPr id="94210" name="3 Slayt Numarası Yer Tutucusu">
            <a:extLst>
              <a:ext uri="{FF2B5EF4-FFF2-40B4-BE49-F238E27FC236}">
                <a16:creationId xmlns:a16="http://schemas.microsoft.com/office/drawing/2014/main" id="{7CAA7698-CDCE-3F4F-9B2A-FDE45C4E380E}"/>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902030302020204" pitchFamily="66" charset="0"/>
              </a:defRPr>
            </a:lvl1pPr>
            <a:lvl2pPr marL="742950" indent="-285750">
              <a:spcBef>
                <a:spcPct val="20000"/>
              </a:spcBef>
              <a:buChar char="–"/>
              <a:defRPr sz="2800">
                <a:solidFill>
                  <a:schemeClr val="tx1"/>
                </a:solidFill>
                <a:latin typeface="Comic Sans MS" panose="030F0902030302020204" pitchFamily="66" charset="0"/>
              </a:defRPr>
            </a:lvl2pPr>
            <a:lvl3pPr marL="1143000" indent="-228600">
              <a:spcBef>
                <a:spcPct val="20000"/>
              </a:spcBef>
              <a:buChar char="•"/>
              <a:defRPr sz="2400">
                <a:solidFill>
                  <a:schemeClr val="tx1"/>
                </a:solidFill>
                <a:latin typeface="Comic Sans MS" panose="030F0902030302020204" pitchFamily="66" charset="0"/>
              </a:defRPr>
            </a:lvl3pPr>
            <a:lvl4pPr marL="1600200" indent="-228600">
              <a:spcBef>
                <a:spcPct val="20000"/>
              </a:spcBef>
              <a:buChar char="–"/>
              <a:defRPr sz="2000">
                <a:solidFill>
                  <a:schemeClr val="tx1"/>
                </a:solidFill>
                <a:latin typeface="Comic Sans MS" panose="030F0902030302020204" pitchFamily="66" charset="0"/>
              </a:defRPr>
            </a:lvl4pPr>
            <a:lvl5pPr marL="2057400" indent="-228600">
              <a:spcBef>
                <a:spcPct val="20000"/>
              </a:spcBef>
              <a:buChar char="»"/>
              <a:defRPr sz="2000">
                <a:solidFill>
                  <a:schemeClr val="tx1"/>
                </a:solidFill>
                <a:latin typeface="Comic Sans MS" panose="030F09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9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9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9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902030302020204" pitchFamily="66" charset="0"/>
              </a:defRPr>
            </a:lvl9pPr>
          </a:lstStyle>
          <a:p>
            <a:pPr>
              <a:spcBef>
                <a:spcPct val="0"/>
              </a:spcBef>
              <a:buFontTx/>
              <a:buNone/>
            </a:pPr>
            <a:fld id="{9E936A72-FEF7-BE46-AEA3-62BD5E543F5E}" type="slidenum">
              <a:rPr lang="tr-TR" altLang="tr-TR" sz="1400"/>
              <a:pPr>
                <a:spcBef>
                  <a:spcPct val="0"/>
                </a:spcBef>
                <a:buFontTx/>
                <a:buNone/>
              </a:pPr>
              <a:t>15</a:t>
            </a:fld>
            <a:endParaRPr lang="tr-TR" altLang="tr-TR" sz="1400"/>
          </a:p>
        </p:txBody>
      </p:sp>
      <p:pic>
        <p:nvPicPr>
          <p:cNvPr id="94211" name="Resim 2">
            <a:extLst>
              <a:ext uri="{FF2B5EF4-FFF2-40B4-BE49-F238E27FC236}">
                <a16:creationId xmlns:a16="http://schemas.microsoft.com/office/drawing/2014/main" id="{78DADD62-D41D-1E48-B36B-B654AC31888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81600" y="990600"/>
            <a:ext cx="5524500" cy="368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779168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Unvan 1">
            <a:extLst>
              <a:ext uri="{FF2B5EF4-FFF2-40B4-BE49-F238E27FC236}">
                <a16:creationId xmlns:a16="http://schemas.microsoft.com/office/drawing/2014/main" id="{6B73EC47-CE10-FA4D-99E3-F5DA44539099}"/>
              </a:ext>
            </a:extLst>
          </p:cNvPr>
          <p:cNvSpPr>
            <a:spLocks noGrp="1" noChangeArrowheads="1"/>
          </p:cNvSpPr>
          <p:nvPr>
            <p:ph type="title"/>
          </p:nvPr>
        </p:nvSpPr>
        <p:spPr>
          <a:xfrm>
            <a:off x="1676400" y="152401"/>
            <a:ext cx="8305800" cy="3668713"/>
          </a:xfrm>
        </p:spPr>
        <p:txBody>
          <a:bodyPr/>
          <a:lstStyle/>
          <a:p>
            <a:pPr algn="l"/>
            <a:r>
              <a:rPr lang="tr-TR" altLang="tr-TR" sz="1600" b="1"/>
              <a:t>Galant Refleksi:</a:t>
            </a:r>
            <a:r>
              <a:rPr lang="tr-TR" altLang="tr-TR" sz="1600"/>
              <a:t>Galant refleksini tetiklemek için bebeğimizi uyarmamız gerekir. Bunu yapmak için de, bebeği elimizin üzerine yüzü yere bakacak şekilde koyarak, belinin her iki tarafını da (omuzlardan popoya kadar), önce bir yeri daha sonra öteki yeri, parmağımızla okşamalıyız.</a:t>
            </a:r>
            <a:br>
              <a:rPr lang="tr-TR" altLang="tr-TR" sz="1600"/>
            </a:br>
            <a:r>
              <a:rPr lang="tr-TR" altLang="tr-TR" sz="1600"/>
              <a:t>Anında, bebek uyarana, uyarılan bölgeye doğru belini kıvırarak karşılık vermeli. Daha önce de söylediğimiz gibi, bebek bir yaşına ulaşmadan önce bu refleksini kaybeder.</a:t>
            </a:r>
            <a:br>
              <a:rPr lang="tr-TR" altLang="tr-TR" sz="1600"/>
            </a:br>
            <a:br>
              <a:rPr lang="tr-TR" altLang="tr-TR" sz="1600"/>
            </a:br>
            <a:r>
              <a:rPr lang="tr-TR" altLang="tr-TR" sz="1600" b="1"/>
              <a:t>Galant refleksi, </a:t>
            </a:r>
            <a:r>
              <a:rPr lang="tr-TR" altLang="tr-TR" sz="1600"/>
              <a:t>doğmak üzere olan bebeklerin </a:t>
            </a:r>
            <a:r>
              <a:rPr lang="tr-TR" altLang="tr-TR" sz="1600" b="1">
                <a:hlinkClick r:id="rId2"/>
              </a:rPr>
              <a:t>vestibüler hislerini</a:t>
            </a:r>
            <a:r>
              <a:rPr lang="tr-TR" altLang="tr-TR" sz="1600"/>
              <a:t> geliştirme ve bebeğin doğum kanalından geçmesini sağlama işlevine sahiptir.</a:t>
            </a:r>
            <a:br>
              <a:rPr lang="tr-TR" altLang="tr-TR" sz="1600"/>
            </a:br>
            <a:r>
              <a:rPr lang="tr-TR" altLang="tr-TR" sz="1600"/>
              <a:t>Eğer refleks bir yıldan uzun bir süredir varsa, belinin aşağısındaki herhangi bir sürtünme, bebeğin kalçalarını o yöne çevirmesine sebep olacaktır.</a:t>
            </a:r>
            <a:br>
              <a:rPr lang="tr-TR" altLang="tr-TR" sz="1600"/>
            </a:br>
            <a:r>
              <a:rPr lang="tr-TR" altLang="tr-TR" sz="1600"/>
              <a:t>Her şeyden de öte, tuvalet eğitimlerinde sorun yaratabilir ve çocukların uzun süre sandalyede oturmalarına engel olabilir.</a:t>
            </a:r>
            <a:br>
              <a:rPr lang="tr-TR" altLang="tr-TR" sz="1600"/>
            </a:br>
            <a:endParaRPr lang="tr-TR" altLang="tr-TR" sz="1600"/>
          </a:p>
        </p:txBody>
      </p:sp>
      <p:sp>
        <p:nvSpPr>
          <p:cNvPr id="95234" name="Slayt Numarası Yer Tutucusu 3">
            <a:extLst>
              <a:ext uri="{FF2B5EF4-FFF2-40B4-BE49-F238E27FC236}">
                <a16:creationId xmlns:a16="http://schemas.microsoft.com/office/drawing/2014/main" id="{70D63624-A908-A04B-9569-64A92B1D119D}"/>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902030302020204" pitchFamily="66" charset="0"/>
              </a:defRPr>
            </a:lvl1pPr>
            <a:lvl2pPr marL="742950" indent="-285750">
              <a:spcBef>
                <a:spcPct val="20000"/>
              </a:spcBef>
              <a:buChar char="–"/>
              <a:defRPr sz="2800">
                <a:solidFill>
                  <a:schemeClr val="tx1"/>
                </a:solidFill>
                <a:latin typeface="Comic Sans MS" panose="030F0902030302020204" pitchFamily="66" charset="0"/>
              </a:defRPr>
            </a:lvl2pPr>
            <a:lvl3pPr marL="1143000" indent="-228600">
              <a:spcBef>
                <a:spcPct val="20000"/>
              </a:spcBef>
              <a:buChar char="•"/>
              <a:defRPr sz="2400">
                <a:solidFill>
                  <a:schemeClr val="tx1"/>
                </a:solidFill>
                <a:latin typeface="Comic Sans MS" panose="030F0902030302020204" pitchFamily="66" charset="0"/>
              </a:defRPr>
            </a:lvl3pPr>
            <a:lvl4pPr marL="1600200" indent="-228600">
              <a:spcBef>
                <a:spcPct val="20000"/>
              </a:spcBef>
              <a:buChar char="–"/>
              <a:defRPr sz="2000">
                <a:solidFill>
                  <a:schemeClr val="tx1"/>
                </a:solidFill>
                <a:latin typeface="Comic Sans MS" panose="030F0902030302020204" pitchFamily="66" charset="0"/>
              </a:defRPr>
            </a:lvl4pPr>
            <a:lvl5pPr marL="2057400" indent="-228600">
              <a:spcBef>
                <a:spcPct val="20000"/>
              </a:spcBef>
              <a:buChar char="»"/>
              <a:defRPr sz="2000">
                <a:solidFill>
                  <a:schemeClr val="tx1"/>
                </a:solidFill>
                <a:latin typeface="Comic Sans MS" panose="030F09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9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9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9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902030302020204" pitchFamily="66" charset="0"/>
              </a:defRPr>
            </a:lvl9pPr>
          </a:lstStyle>
          <a:p>
            <a:pPr>
              <a:spcBef>
                <a:spcPct val="0"/>
              </a:spcBef>
              <a:buFontTx/>
              <a:buNone/>
            </a:pPr>
            <a:fld id="{468A8480-A5F6-5349-9289-44BEC8DED761}" type="slidenum">
              <a:rPr lang="tr-TR" altLang="tr-TR" sz="1400"/>
              <a:pPr>
                <a:spcBef>
                  <a:spcPct val="0"/>
                </a:spcBef>
                <a:buFontTx/>
                <a:buNone/>
              </a:pPr>
              <a:t>16</a:t>
            </a:fld>
            <a:endParaRPr lang="tr-TR" altLang="tr-TR" sz="1400"/>
          </a:p>
        </p:txBody>
      </p:sp>
      <p:pic>
        <p:nvPicPr>
          <p:cNvPr id="95235" name="Resim 5">
            <a:extLst>
              <a:ext uri="{FF2B5EF4-FFF2-40B4-BE49-F238E27FC236}">
                <a16:creationId xmlns:a16="http://schemas.microsoft.com/office/drawing/2014/main" id="{6A1E9A5E-A43D-E24B-AE65-3ADDA70CD80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91000" y="3681413"/>
            <a:ext cx="4191000" cy="314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334717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Rectangle 2">
            <a:extLst>
              <a:ext uri="{FF2B5EF4-FFF2-40B4-BE49-F238E27FC236}">
                <a16:creationId xmlns:a16="http://schemas.microsoft.com/office/drawing/2014/main" id="{6C531AA3-663A-0142-AA37-98D58AC485BE}"/>
              </a:ext>
            </a:extLst>
          </p:cNvPr>
          <p:cNvSpPr>
            <a:spLocks noGrp="1" noChangeArrowheads="1"/>
          </p:cNvSpPr>
          <p:nvPr>
            <p:ph type="title"/>
          </p:nvPr>
        </p:nvSpPr>
        <p:spPr>
          <a:xfrm>
            <a:off x="2209800" y="152400"/>
            <a:ext cx="6870700" cy="1143000"/>
          </a:xfrm>
        </p:spPr>
        <p:txBody>
          <a:bodyPr>
            <a:normAutofit/>
          </a:bodyPr>
          <a:lstStyle/>
          <a:p>
            <a:r>
              <a:rPr lang="tr-TR" altLang="tr-TR">
                <a:solidFill>
                  <a:srgbClr val="FF0066"/>
                </a:solidFill>
              </a:rPr>
              <a:t>Duruşa İlişkin Refleksler</a:t>
            </a:r>
            <a:endParaRPr lang="tr-TR" altLang="tr-TR"/>
          </a:p>
        </p:txBody>
      </p:sp>
      <p:sp>
        <p:nvSpPr>
          <p:cNvPr id="26627" name="Rectangle 3">
            <a:extLst>
              <a:ext uri="{FF2B5EF4-FFF2-40B4-BE49-F238E27FC236}">
                <a16:creationId xmlns:a16="http://schemas.microsoft.com/office/drawing/2014/main" id="{A157956E-767E-AC4C-B126-B3DB777CBFA5}"/>
              </a:ext>
            </a:extLst>
          </p:cNvPr>
          <p:cNvSpPr>
            <a:spLocks noGrp="1" noChangeArrowheads="1"/>
          </p:cNvSpPr>
          <p:nvPr>
            <p:ph idx="1"/>
          </p:nvPr>
        </p:nvSpPr>
        <p:spPr>
          <a:xfrm>
            <a:off x="1905000" y="1295400"/>
            <a:ext cx="8305800" cy="4572000"/>
          </a:xfrm>
        </p:spPr>
        <p:txBody>
          <a:bodyPr>
            <a:normAutofit lnSpcReduction="10000"/>
          </a:bodyPr>
          <a:lstStyle/>
          <a:p>
            <a:pPr>
              <a:lnSpc>
                <a:spcPct val="80000"/>
              </a:lnSpc>
              <a:defRPr/>
            </a:pPr>
            <a:endParaRPr lang="tr-TR" dirty="0"/>
          </a:p>
          <a:p>
            <a:pPr>
              <a:lnSpc>
                <a:spcPct val="80000"/>
              </a:lnSpc>
              <a:defRPr/>
            </a:pPr>
            <a:r>
              <a:rPr lang="tr-TR" dirty="0"/>
              <a:t>Adımlama Refleksi</a:t>
            </a:r>
          </a:p>
          <a:p>
            <a:pPr marL="0" indent="0">
              <a:lnSpc>
                <a:spcPct val="80000"/>
              </a:lnSpc>
              <a:buNone/>
              <a:defRPr/>
            </a:pPr>
            <a:endParaRPr lang="tr-TR" dirty="0"/>
          </a:p>
          <a:p>
            <a:pPr>
              <a:lnSpc>
                <a:spcPct val="80000"/>
              </a:lnSpc>
              <a:defRPr/>
            </a:pPr>
            <a:r>
              <a:rPr lang="tr-TR" dirty="0"/>
              <a:t>Emekleme Refleksi</a:t>
            </a:r>
          </a:p>
          <a:p>
            <a:pPr marL="0" indent="0">
              <a:lnSpc>
                <a:spcPct val="80000"/>
              </a:lnSpc>
              <a:buNone/>
              <a:defRPr/>
            </a:pPr>
            <a:endParaRPr lang="tr-TR" dirty="0"/>
          </a:p>
          <a:p>
            <a:pPr>
              <a:lnSpc>
                <a:spcPct val="80000"/>
              </a:lnSpc>
              <a:defRPr/>
            </a:pPr>
            <a:r>
              <a:rPr lang="tr-TR" dirty="0"/>
              <a:t>Yüzme Refleksi</a:t>
            </a:r>
          </a:p>
          <a:p>
            <a:pPr marL="0" indent="0">
              <a:lnSpc>
                <a:spcPct val="80000"/>
              </a:lnSpc>
              <a:buNone/>
              <a:defRPr/>
            </a:pPr>
            <a:endParaRPr lang="tr-TR" dirty="0"/>
          </a:p>
          <a:p>
            <a:pPr>
              <a:lnSpc>
                <a:spcPct val="80000"/>
              </a:lnSpc>
              <a:defRPr/>
            </a:pPr>
            <a:r>
              <a:rPr lang="tr-TR" dirty="0"/>
              <a:t>Çekme Refleksi</a:t>
            </a:r>
          </a:p>
          <a:p>
            <a:pPr marL="0" indent="0">
              <a:lnSpc>
                <a:spcPct val="80000"/>
              </a:lnSpc>
              <a:buNone/>
              <a:defRPr/>
            </a:pPr>
            <a:endParaRPr lang="tr-TR" dirty="0"/>
          </a:p>
          <a:p>
            <a:pPr>
              <a:lnSpc>
                <a:spcPct val="80000"/>
              </a:lnSpc>
              <a:defRPr/>
            </a:pPr>
            <a:r>
              <a:rPr lang="tr-TR" dirty="0"/>
              <a:t>Boynu ve bedeni çevirme Refleksi</a:t>
            </a:r>
          </a:p>
          <a:p>
            <a:pPr>
              <a:lnSpc>
                <a:spcPct val="80000"/>
              </a:lnSpc>
              <a:defRPr/>
            </a:pPr>
            <a:endParaRPr lang="tr-TR" dirty="0"/>
          </a:p>
          <a:p>
            <a:pPr marL="0" indent="0">
              <a:lnSpc>
                <a:spcPct val="80000"/>
              </a:lnSpc>
              <a:buNone/>
              <a:defRPr/>
            </a:pPr>
            <a:endParaRPr lang="tr-TR" dirty="0"/>
          </a:p>
        </p:txBody>
      </p:sp>
      <p:sp>
        <p:nvSpPr>
          <p:cNvPr id="96259" name="Slayt Numarası Yer Tutucusu 1">
            <a:extLst>
              <a:ext uri="{FF2B5EF4-FFF2-40B4-BE49-F238E27FC236}">
                <a16:creationId xmlns:a16="http://schemas.microsoft.com/office/drawing/2014/main" id="{FA92585C-9E69-5743-8365-10EEF7B8EED3}"/>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902030302020204" pitchFamily="66" charset="0"/>
              </a:defRPr>
            </a:lvl1pPr>
            <a:lvl2pPr marL="742950" indent="-285750">
              <a:spcBef>
                <a:spcPct val="20000"/>
              </a:spcBef>
              <a:buChar char="–"/>
              <a:defRPr sz="2800">
                <a:solidFill>
                  <a:schemeClr val="tx1"/>
                </a:solidFill>
                <a:latin typeface="Comic Sans MS" panose="030F0902030302020204" pitchFamily="66" charset="0"/>
              </a:defRPr>
            </a:lvl2pPr>
            <a:lvl3pPr marL="1143000" indent="-228600">
              <a:spcBef>
                <a:spcPct val="20000"/>
              </a:spcBef>
              <a:buChar char="•"/>
              <a:defRPr sz="2400">
                <a:solidFill>
                  <a:schemeClr val="tx1"/>
                </a:solidFill>
                <a:latin typeface="Comic Sans MS" panose="030F0902030302020204" pitchFamily="66" charset="0"/>
              </a:defRPr>
            </a:lvl3pPr>
            <a:lvl4pPr marL="1600200" indent="-228600">
              <a:spcBef>
                <a:spcPct val="20000"/>
              </a:spcBef>
              <a:buChar char="–"/>
              <a:defRPr sz="2000">
                <a:solidFill>
                  <a:schemeClr val="tx1"/>
                </a:solidFill>
                <a:latin typeface="Comic Sans MS" panose="030F0902030302020204" pitchFamily="66" charset="0"/>
              </a:defRPr>
            </a:lvl4pPr>
            <a:lvl5pPr marL="2057400" indent="-228600">
              <a:spcBef>
                <a:spcPct val="20000"/>
              </a:spcBef>
              <a:buChar char="»"/>
              <a:defRPr sz="2000">
                <a:solidFill>
                  <a:schemeClr val="tx1"/>
                </a:solidFill>
                <a:latin typeface="Comic Sans MS" panose="030F09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9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9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9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902030302020204" pitchFamily="66" charset="0"/>
              </a:defRPr>
            </a:lvl9pPr>
          </a:lstStyle>
          <a:p>
            <a:pPr>
              <a:spcBef>
                <a:spcPct val="0"/>
              </a:spcBef>
              <a:buFontTx/>
              <a:buNone/>
            </a:pPr>
            <a:fld id="{85FEB9A4-0591-3D46-A12B-ADDCD62FCDC6}" type="slidenum">
              <a:rPr lang="tr-TR" altLang="tr-TR" sz="1400"/>
              <a:pPr>
                <a:spcBef>
                  <a:spcPct val="0"/>
                </a:spcBef>
                <a:buFontTx/>
                <a:buNone/>
              </a:pPr>
              <a:t>17</a:t>
            </a:fld>
            <a:endParaRPr lang="tr-TR" altLang="tr-TR" sz="1400"/>
          </a:p>
        </p:txBody>
      </p:sp>
    </p:spTree>
    <p:extLst>
      <p:ext uri="{BB962C8B-B14F-4D97-AF65-F5344CB8AC3E}">
        <p14:creationId xmlns:p14="http://schemas.microsoft.com/office/powerpoint/2010/main" val="20080748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2 İçerik Yer Tutucusu">
            <a:extLst>
              <a:ext uri="{FF2B5EF4-FFF2-40B4-BE49-F238E27FC236}">
                <a16:creationId xmlns:a16="http://schemas.microsoft.com/office/drawing/2014/main" id="{A5D8C80E-AE03-C34C-9F94-45ADAB74D11E}"/>
              </a:ext>
            </a:extLst>
          </p:cNvPr>
          <p:cNvSpPr>
            <a:spLocks noGrp="1" noChangeArrowheads="1"/>
          </p:cNvSpPr>
          <p:nvPr>
            <p:ph idx="1"/>
          </p:nvPr>
        </p:nvSpPr>
        <p:spPr>
          <a:xfrm>
            <a:off x="2209800" y="609600"/>
            <a:ext cx="7696200" cy="2667000"/>
          </a:xfrm>
        </p:spPr>
        <p:txBody>
          <a:bodyPr/>
          <a:lstStyle/>
          <a:p>
            <a:r>
              <a:rPr lang="tr-TR" altLang="tr-TR" b="1" i="1" u="sng"/>
              <a:t>1-Adımlama refleksi:</a:t>
            </a:r>
            <a:r>
              <a:rPr lang="tr-TR" altLang="tr-TR"/>
              <a:t> Ayakta desteklenerek düz bir zemine ayağı temas ettirilen bebek öne doğru yürüme refleksi gösterir. </a:t>
            </a:r>
            <a:r>
              <a:rPr lang="tr-TR" altLang="tr-TR">
                <a:solidFill>
                  <a:srgbClr val="FF0000"/>
                </a:solidFill>
              </a:rPr>
              <a:t>Bu refleks 3-4. aylarda kaybolur.</a:t>
            </a:r>
          </a:p>
        </p:txBody>
      </p:sp>
      <p:sp>
        <p:nvSpPr>
          <p:cNvPr id="97282" name="3 Slayt Numarası Yer Tutucusu">
            <a:extLst>
              <a:ext uri="{FF2B5EF4-FFF2-40B4-BE49-F238E27FC236}">
                <a16:creationId xmlns:a16="http://schemas.microsoft.com/office/drawing/2014/main" id="{1B49ACDE-5187-9F41-A6BD-99EAD50A9D31}"/>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902030302020204" pitchFamily="66" charset="0"/>
              </a:defRPr>
            </a:lvl1pPr>
            <a:lvl2pPr marL="742950" indent="-285750">
              <a:spcBef>
                <a:spcPct val="20000"/>
              </a:spcBef>
              <a:buChar char="–"/>
              <a:defRPr sz="2800">
                <a:solidFill>
                  <a:schemeClr val="tx1"/>
                </a:solidFill>
                <a:latin typeface="Comic Sans MS" panose="030F0902030302020204" pitchFamily="66" charset="0"/>
              </a:defRPr>
            </a:lvl2pPr>
            <a:lvl3pPr marL="1143000" indent="-228600">
              <a:spcBef>
                <a:spcPct val="20000"/>
              </a:spcBef>
              <a:buChar char="•"/>
              <a:defRPr sz="2400">
                <a:solidFill>
                  <a:schemeClr val="tx1"/>
                </a:solidFill>
                <a:latin typeface="Comic Sans MS" panose="030F0902030302020204" pitchFamily="66" charset="0"/>
              </a:defRPr>
            </a:lvl3pPr>
            <a:lvl4pPr marL="1600200" indent="-228600">
              <a:spcBef>
                <a:spcPct val="20000"/>
              </a:spcBef>
              <a:buChar char="–"/>
              <a:defRPr sz="2000">
                <a:solidFill>
                  <a:schemeClr val="tx1"/>
                </a:solidFill>
                <a:latin typeface="Comic Sans MS" panose="030F0902030302020204" pitchFamily="66" charset="0"/>
              </a:defRPr>
            </a:lvl4pPr>
            <a:lvl5pPr marL="2057400" indent="-228600">
              <a:spcBef>
                <a:spcPct val="20000"/>
              </a:spcBef>
              <a:buChar char="»"/>
              <a:defRPr sz="2000">
                <a:solidFill>
                  <a:schemeClr val="tx1"/>
                </a:solidFill>
                <a:latin typeface="Comic Sans MS" panose="030F09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9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9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9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902030302020204" pitchFamily="66" charset="0"/>
              </a:defRPr>
            </a:lvl9pPr>
          </a:lstStyle>
          <a:p>
            <a:pPr>
              <a:spcBef>
                <a:spcPct val="0"/>
              </a:spcBef>
              <a:buFontTx/>
              <a:buNone/>
            </a:pPr>
            <a:fld id="{DC98B1DF-B25D-354D-AA78-6C7BBE93D22C}" type="slidenum">
              <a:rPr lang="tr-TR" altLang="tr-TR" sz="1400"/>
              <a:pPr>
                <a:spcBef>
                  <a:spcPct val="0"/>
                </a:spcBef>
                <a:buFontTx/>
                <a:buNone/>
              </a:pPr>
              <a:t>18</a:t>
            </a:fld>
            <a:endParaRPr lang="tr-TR" altLang="tr-TR" sz="1400"/>
          </a:p>
        </p:txBody>
      </p:sp>
      <p:pic>
        <p:nvPicPr>
          <p:cNvPr id="97283" name="Resim 2">
            <a:extLst>
              <a:ext uri="{FF2B5EF4-FFF2-40B4-BE49-F238E27FC236}">
                <a16:creationId xmlns:a16="http://schemas.microsoft.com/office/drawing/2014/main" id="{16689565-A1EC-654C-88B5-31B3E42002C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422775" y="3419476"/>
            <a:ext cx="3270250" cy="3057525"/>
          </a:xfrm>
          <a:prstGeom prst="rect">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146520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2 İçerik Yer Tutucusu">
            <a:extLst>
              <a:ext uri="{FF2B5EF4-FFF2-40B4-BE49-F238E27FC236}">
                <a16:creationId xmlns:a16="http://schemas.microsoft.com/office/drawing/2014/main" id="{A76A35AD-BF03-EA4C-8428-B1DF489CE157}"/>
              </a:ext>
            </a:extLst>
          </p:cNvPr>
          <p:cNvSpPr>
            <a:spLocks noGrp="1" noChangeArrowheads="1"/>
          </p:cNvSpPr>
          <p:nvPr>
            <p:ph idx="1"/>
          </p:nvPr>
        </p:nvSpPr>
        <p:spPr>
          <a:xfrm>
            <a:off x="2209800" y="990600"/>
            <a:ext cx="7696200" cy="4648200"/>
          </a:xfrm>
        </p:spPr>
        <p:txBody>
          <a:bodyPr/>
          <a:lstStyle/>
          <a:p>
            <a:r>
              <a:rPr lang="tr-TR" altLang="tr-TR"/>
              <a:t> 2-</a:t>
            </a:r>
            <a:r>
              <a:rPr lang="tr-TR" altLang="tr-TR" b="1" i="1" u="sng"/>
              <a:t>Emekleme refleksi: </a:t>
            </a:r>
            <a:r>
              <a:rPr lang="tr-TR" altLang="tr-TR"/>
              <a:t>Bebek yüzükoyun durumda yatarken ayak tabanlarından birine basınç uygulandığı zaman görülebilir. Bebek bacaklarını yukarı ve aşağı yönde hareket ettirerek emekler. </a:t>
            </a:r>
            <a:r>
              <a:rPr lang="tr-TR" altLang="tr-TR">
                <a:solidFill>
                  <a:srgbClr val="FF0000"/>
                </a:solidFill>
              </a:rPr>
              <a:t>Emekleme refleksi genellikle doğumdan hemen sonra görülür ve 4. ayda kaybolur</a:t>
            </a:r>
          </a:p>
          <a:p>
            <a:endParaRPr lang="tr-TR" altLang="tr-TR"/>
          </a:p>
        </p:txBody>
      </p:sp>
      <p:sp>
        <p:nvSpPr>
          <p:cNvPr id="98306" name="3 Slayt Numarası Yer Tutucusu">
            <a:extLst>
              <a:ext uri="{FF2B5EF4-FFF2-40B4-BE49-F238E27FC236}">
                <a16:creationId xmlns:a16="http://schemas.microsoft.com/office/drawing/2014/main" id="{DCE2B804-8713-B74D-94C7-DB3A665B2D0D}"/>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902030302020204" pitchFamily="66" charset="0"/>
              </a:defRPr>
            </a:lvl1pPr>
            <a:lvl2pPr marL="742950" indent="-285750">
              <a:spcBef>
                <a:spcPct val="20000"/>
              </a:spcBef>
              <a:buChar char="–"/>
              <a:defRPr sz="2800">
                <a:solidFill>
                  <a:schemeClr val="tx1"/>
                </a:solidFill>
                <a:latin typeface="Comic Sans MS" panose="030F0902030302020204" pitchFamily="66" charset="0"/>
              </a:defRPr>
            </a:lvl2pPr>
            <a:lvl3pPr marL="1143000" indent="-228600">
              <a:spcBef>
                <a:spcPct val="20000"/>
              </a:spcBef>
              <a:buChar char="•"/>
              <a:defRPr sz="2400">
                <a:solidFill>
                  <a:schemeClr val="tx1"/>
                </a:solidFill>
                <a:latin typeface="Comic Sans MS" panose="030F0902030302020204" pitchFamily="66" charset="0"/>
              </a:defRPr>
            </a:lvl3pPr>
            <a:lvl4pPr marL="1600200" indent="-228600">
              <a:spcBef>
                <a:spcPct val="20000"/>
              </a:spcBef>
              <a:buChar char="–"/>
              <a:defRPr sz="2000">
                <a:solidFill>
                  <a:schemeClr val="tx1"/>
                </a:solidFill>
                <a:latin typeface="Comic Sans MS" panose="030F0902030302020204" pitchFamily="66" charset="0"/>
              </a:defRPr>
            </a:lvl4pPr>
            <a:lvl5pPr marL="2057400" indent="-228600">
              <a:spcBef>
                <a:spcPct val="20000"/>
              </a:spcBef>
              <a:buChar char="»"/>
              <a:defRPr sz="2000">
                <a:solidFill>
                  <a:schemeClr val="tx1"/>
                </a:solidFill>
                <a:latin typeface="Comic Sans MS" panose="030F09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9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9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9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902030302020204" pitchFamily="66" charset="0"/>
              </a:defRPr>
            </a:lvl9pPr>
          </a:lstStyle>
          <a:p>
            <a:pPr>
              <a:spcBef>
                <a:spcPct val="0"/>
              </a:spcBef>
              <a:buFontTx/>
              <a:buNone/>
            </a:pPr>
            <a:fld id="{69410E81-43A4-6543-B7B7-884D8D6C1C11}" type="slidenum">
              <a:rPr lang="tr-TR" altLang="tr-TR" sz="1400"/>
              <a:pPr>
                <a:spcBef>
                  <a:spcPct val="0"/>
                </a:spcBef>
                <a:buFontTx/>
                <a:buNone/>
              </a:pPr>
              <a:t>19</a:t>
            </a:fld>
            <a:endParaRPr lang="tr-TR" altLang="tr-TR" sz="1400"/>
          </a:p>
        </p:txBody>
      </p:sp>
    </p:spTree>
    <p:extLst>
      <p:ext uri="{BB962C8B-B14F-4D97-AF65-F5344CB8AC3E}">
        <p14:creationId xmlns:p14="http://schemas.microsoft.com/office/powerpoint/2010/main" val="19278408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3" name="Rectangle 2">
            <a:extLst>
              <a:ext uri="{FF2B5EF4-FFF2-40B4-BE49-F238E27FC236}">
                <a16:creationId xmlns:a16="http://schemas.microsoft.com/office/drawing/2014/main" id="{5A146E2D-B317-C34B-9E16-12EC73493EB9}"/>
              </a:ext>
            </a:extLst>
          </p:cNvPr>
          <p:cNvSpPr>
            <a:spLocks noGrp="1" noChangeArrowheads="1"/>
          </p:cNvSpPr>
          <p:nvPr>
            <p:ph type="title"/>
          </p:nvPr>
        </p:nvSpPr>
        <p:spPr>
          <a:xfrm>
            <a:off x="2362200" y="381000"/>
            <a:ext cx="6870700" cy="1600200"/>
          </a:xfrm>
        </p:spPr>
        <p:txBody>
          <a:bodyPr/>
          <a:lstStyle/>
          <a:p>
            <a:pPr eaLnBrk="1" hangingPunct="1">
              <a:defRPr/>
            </a:pPr>
            <a:r>
              <a:rPr lang="tr-TR" sz="2800" b="1" dirty="0">
                <a:solidFill>
                  <a:schemeClr val="accent5">
                    <a:lumMod val="50000"/>
                  </a:schemeClr>
                </a:solidFill>
              </a:rPr>
              <a:t>Yeni Doğan Bebeğin Fizyolojik Özellikleri</a:t>
            </a:r>
            <a:br>
              <a:rPr lang="tr-TR" sz="3600" b="1" dirty="0"/>
            </a:br>
            <a:endParaRPr lang="tr-TR" sz="3600" b="1" dirty="0"/>
          </a:p>
        </p:txBody>
      </p:sp>
      <p:sp>
        <p:nvSpPr>
          <p:cNvPr id="75779" name="Rectangle 3">
            <a:extLst>
              <a:ext uri="{FF2B5EF4-FFF2-40B4-BE49-F238E27FC236}">
                <a16:creationId xmlns:a16="http://schemas.microsoft.com/office/drawing/2014/main" id="{DE239F28-59EC-6E40-840F-21C9D9FA6D27}"/>
              </a:ext>
            </a:extLst>
          </p:cNvPr>
          <p:cNvSpPr>
            <a:spLocks noGrp="1" noChangeArrowheads="1"/>
          </p:cNvSpPr>
          <p:nvPr>
            <p:ph idx="1"/>
          </p:nvPr>
        </p:nvSpPr>
        <p:spPr>
          <a:xfrm>
            <a:off x="2209800" y="1600200"/>
            <a:ext cx="7696200" cy="3657600"/>
          </a:xfrm>
        </p:spPr>
        <p:txBody>
          <a:bodyPr/>
          <a:lstStyle/>
          <a:p>
            <a:pPr eaLnBrk="1" hangingPunct="1"/>
            <a:r>
              <a:rPr lang="tr-TR" altLang="tr-TR"/>
              <a:t>Yeni doğan bebeklerin vücut ısıları doğumda </a:t>
            </a:r>
            <a:r>
              <a:rPr lang="tr-TR" altLang="tr-TR">
                <a:solidFill>
                  <a:schemeClr val="hlink"/>
                </a:solidFill>
              </a:rPr>
              <a:t>annesininki ile aynıdır</a:t>
            </a:r>
            <a:r>
              <a:rPr lang="tr-TR" altLang="tr-TR"/>
              <a:t>, doğumdan sonra geçici bir düşme gösterir. 4-8 saat içinde normale döner. </a:t>
            </a:r>
          </a:p>
          <a:p>
            <a:pPr eaLnBrk="1" hangingPunct="1">
              <a:buFontTx/>
              <a:buNone/>
            </a:pPr>
            <a:endParaRPr lang="tr-TR" altLang="tr-TR"/>
          </a:p>
          <a:p>
            <a:pPr eaLnBrk="1" hangingPunct="1"/>
            <a:r>
              <a:rPr lang="tr-TR" altLang="tr-TR"/>
              <a:t>Yeni doğan bebekler ilk hafta vücut ağırlıklarının </a:t>
            </a:r>
            <a:r>
              <a:rPr lang="tr-TR" altLang="tr-TR">
                <a:solidFill>
                  <a:srgbClr val="FF33CC"/>
                </a:solidFill>
              </a:rPr>
              <a:t>%6-10’unu</a:t>
            </a:r>
            <a:r>
              <a:rPr lang="tr-TR" altLang="tr-TR"/>
              <a:t>  ter, idrar, gaita ile kaybederler. Bu oran %10’u geçerse bebeklerde susuzluk ateşi görülür. </a:t>
            </a:r>
          </a:p>
        </p:txBody>
      </p:sp>
      <p:sp>
        <p:nvSpPr>
          <p:cNvPr id="75777" name="5 Slayt Numarası Yer Tutucusu">
            <a:extLst>
              <a:ext uri="{FF2B5EF4-FFF2-40B4-BE49-F238E27FC236}">
                <a16:creationId xmlns:a16="http://schemas.microsoft.com/office/drawing/2014/main" id="{E3B4F1DA-62F1-EF4B-B79A-183C27B19119}"/>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902030302020204" pitchFamily="66" charset="0"/>
              </a:defRPr>
            </a:lvl1pPr>
            <a:lvl2pPr marL="742950" indent="-285750">
              <a:spcBef>
                <a:spcPct val="20000"/>
              </a:spcBef>
              <a:buChar char="–"/>
              <a:defRPr sz="2800">
                <a:solidFill>
                  <a:schemeClr val="tx1"/>
                </a:solidFill>
                <a:latin typeface="Comic Sans MS" panose="030F0902030302020204" pitchFamily="66" charset="0"/>
              </a:defRPr>
            </a:lvl2pPr>
            <a:lvl3pPr marL="1143000" indent="-228600">
              <a:spcBef>
                <a:spcPct val="20000"/>
              </a:spcBef>
              <a:buChar char="•"/>
              <a:defRPr sz="2400">
                <a:solidFill>
                  <a:schemeClr val="tx1"/>
                </a:solidFill>
                <a:latin typeface="Comic Sans MS" panose="030F0902030302020204" pitchFamily="66" charset="0"/>
              </a:defRPr>
            </a:lvl3pPr>
            <a:lvl4pPr marL="1600200" indent="-228600">
              <a:spcBef>
                <a:spcPct val="20000"/>
              </a:spcBef>
              <a:buChar char="–"/>
              <a:defRPr sz="2000">
                <a:solidFill>
                  <a:schemeClr val="tx1"/>
                </a:solidFill>
                <a:latin typeface="Comic Sans MS" panose="030F0902030302020204" pitchFamily="66" charset="0"/>
              </a:defRPr>
            </a:lvl4pPr>
            <a:lvl5pPr marL="2057400" indent="-228600">
              <a:spcBef>
                <a:spcPct val="20000"/>
              </a:spcBef>
              <a:buChar char="»"/>
              <a:defRPr sz="2000">
                <a:solidFill>
                  <a:schemeClr val="tx1"/>
                </a:solidFill>
                <a:latin typeface="Comic Sans MS" panose="030F09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9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9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9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902030302020204" pitchFamily="66" charset="0"/>
              </a:defRPr>
            </a:lvl9pPr>
          </a:lstStyle>
          <a:p>
            <a:pPr>
              <a:spcBef>
                <a:spcPct val="0"/>
              </a:spcBef>
              <a:buFontTx/>
              <a:buNone/>
            </a:pPr>
            <a:fld id="{420319AC-ECDD-3745-BAFD-9F0CE11E63A1}" type="slidenum">
              <a:rPr lang="tr-TR" altLang="tr-TR" sz="1400"/>
              <a:pPr>
                <a:spcBef>
                  <a:spcPct val="0"/>
                </a:spcBef>
                <a:buFontTx/>
                <a:buNone/>
              </a:pPr>
              <a:t>2</a:t>
            </a:fld>
            <a:endParaRPr lang="tr-TR" altLang="tr-TR" sz="1400"/>
          </a:p>
        </p:txBody>
      </p:sp>
    </p:spTree>
    <p:extLst>
      <p:ext uri="{BB962C8B-B14F-4D97-AF65-F5344CB8AC3E}">
        <p14:creationId xmlns:p14="http://schemas.microsoft.com/office/powerpoint/2010/main" val="25785287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1 Başlık">
            <a:extLst>
              <a:ext uri="{FF2B5EF4-FFF2-40B4-BE49-F238E27FC236}">
                <a16:creationId xmlns:a16="http://schemas.microsoft.com/office/drawing/2014/main" id="{E0B572D9-8613-BA44-B639-90FE7A4CC3AF}"/>
              </a:ext>
            </a:extLst>
          </p:cNvPr>
          <p:cNvSpPr>
            <a:spLocks noGrp="1" noChangeArrowheads="1"/>
          </p:cNvSpPr>
          <p:nvPr>
            <p:ph type="title"/>
          </p:nvPr>
        </p:nvSpPr>
        <p:spPr/>
        <p:txBody>
          <a:bodyPr/>
          <a:lstStyle/>
          <a:p>
            <a:endParaRPr lang="tr-TR" altLang="tr-TR"/>
          </a:p>
        </p:txBody>
      </p:sp>
      <p:sp>
        <p:nvSpPr>
          <p:cNvPr id="99330" name="2 İçerik Yer Tutucusu">
            <a:extLst>
              <a:ext uri="{FF2B5EF4-FFF2-40B4-BE49-F238E27FC236}">
                <a16:creationId xmlns:a16="http://schemas.microsoft.com/office/drawing/2014/main" id="{52704733-468C-6740-89A4-D6A3B850BDB5}"/>
              </a:ext>
            </a:extLst>
          </p:cNvPr>
          <p:cNvSpPr>
            <a:spLocks noGrp="1" noChangeArrowheads="1"/>
          </p:cNvSpPr>
          <p:nvPr>
            <p:ph idx="1"/>
          </p:nvPr>
        </p:nvSpPr>
        <p:spPr/>
        <p:txBody>
          <a:bodyPr/>
          <a:lstStyle/>
          <a:p>
            <a:r>
              <a:rPr lang="tr-TR" altLang="tr-TR" b="1" i="1"/>
              <a:t>3-Yüzme refleksi: </a:t>
            </a:r>
            <a:r>
              <a:rPr lang="tr-TR" altLang="tr-TR"/>
              <a:t>Bebek yüzükoyun durumda su içinde tutuldugunda, kol ve bacaklarını ritmik olarak uzatıp çekme hareketi yapar. Yüzme hareketleri çok iyi organize edilmiştir ve diger lokomotor reflekslere göre daha hareketlidir.</a:t>
            </a:r>
          </a:p>
          <a:p>
            <a:endParaRPr lang="tr-TR" altLang="tr-TR"/>
          </a:p>
        </p:txBody>
      </p:sp>
      <p:sp>
        <p:nvSpPr>
          <p:cNvPr id="99331" name="3 Slayt Numarası Yer Tutucusu">
            <a:extLst>
              <a:ext uri="{FF2B5EF4-FFF2-40B4-BE49-F238E27FC236}">
                <a16:creationId xmlns:a16="http://schemas.microsoft.com/office/drawing/2014/main" id="{662302BC-0510-C34B-BE10-1D46E3AC04C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902030302020204" pitchFamily="66" charset="0"/>
              </a:defRPr>
            </a:lvl1pPr>
            <a:lvl2pPr marL="742950" indent="-285750">
              <a:spcBef>
                <a:spcPct val="20000"/>
              </a:spcBef>
              <a:buChar char="–"/>
              <a:defRPr sz="2800">
                <a:solidFill>
                  <a:schemeClr val="tx1"/>
                </a:solidFill>
                <a:latin typeface="Comic Sans MS" panose="030F0902030302020204" pitchFamily="66" charset="0"/>
              </a:defRPr>
            </a:lvl2pPr>
            <a:lvl3pPr marL="1143000" indent="-228600">
              <a:spcBef>
                <a:spcPct val="20000"/>
              </a:spcBef>
              <a:buChar char="•"/>
              <a:defRPr sz="2400">
                <a:solidFill>
                  <a:schemeClr val="tx1"/>
                </a:solidFill>
                <a:latin typeface="Comic Sans MS" panose="030F0902030302020204" pitchFamily="66" charset="0"/>
              </a:defRPr>
            </a:lvl3pPr>
            <a:lvl4pPr marL="1600200" indent="-228600">
              <a:spcBef>
                <a:spcPct val="20000"/>
              </a:spcBef>
              <a:buChar char="–"/>
              <a:defRPr sz="2000">
                <a:solidFill>
                  <a:schemeClr val="tx1"/>
                </a:solidFill>
                <a:latin typeface="Comic Sans MS" panose="030F0902030302020204" pitchFamily="66" charset="0"/>
              </a:defRPr>
            </a:lvl4pPr>
            <a:lvl5pPr marL="2057400" indent="-228600">
              <a:spcBef>
                <a:spcPct val="20000"/>
              </a:spcBef>
              <a:buChar char="»"/>
              <a:defRPr sz="2000">
                <a:solidFill>
                  <a:schemeClr val="tx1"/>
                </a:solidFill>
                <a:latin typeface="Comic Sans MS" panose="030F09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9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9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9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902030302020204" pitchFamily="66" charset="0"/>
              </a:defRPr>
            </a:lvl9pPr>
          </a:lstStyle>
          <a:p>
            <a:pPr>
              <a:spcBef>
                <a:spcPct val="0"/>
              </a:spcBef>
              <a:buFontTx/>
              <a:buNone/>
            </a:pPr>
            <a:fld id="{77F647F1-FF7E-0B47-927E-316A9349E3CC}" type="slidenum">
              <a:rPr lang="tr-TR" altLang="tr-TR" sz="1400"/>
              <a:pPr>
                <a:spcBef>
                  <a:spcPct val="0"/>
                </a:spcBef>
                <a:buFontTx/>
                <a:buNone/>
              </a:pPr>
              <a:t>20</a:t>
            </a:fld>
            <a:endParaRPr lang="tr-TR" altLang="tr-TR" sz="1400"/>
          </a:p>
        </p:txBody>
      </p:sp>
    </p:spTree>
    <p:extLst>
      <p:ext uri="{BB962C8B-B14F-4D97-AF65-F5344CB8AC3E}">
        <p14:creationId xmlns:p14="http://schemas.microsoft.com/office/powerpoint/2010/main" val="20290366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3" name="1 Başlık">
            <a:extLst>
              <a:ext uri="{FF2B5EF4-FFF2-40B4-BE49-F238E27FC236}">
                <a16:creationId xmlns:a16="http://schemas.microsoft.com/office/drawing/2014/main" id="{63BB42AA-FD7B-A44A-84BA-22290DF65425}"/>
              </a:ext>
            </a:extLst>
          </p:cNvPr>
          <p:cNvSpPr>
            <a:spLocks noGrp="1" noChangeArrowheads="1"/>
          </p:cNvSpPr>
          <p:nvPr>
            <p:ph type="title"/>
          </p:nvPr>
        </p:nvSpPr>
        <p:spPr/>
        <p:txBody>
          <a:bodyPr/>
          <a:lstStyle/>
          <a:p>
            <a:endParaRPr lang="tr-TR" altLang="tr-TR"/>
          </a:p>
        </p:txBody>
      </p:sp>
      <p:sp>
        <p:nvSpPr>
          <p:cNvPr id="100354" name="2 İçerik Yer Tutucusu">
            <a:extLst>
              <a:ext uri="{FF2B5EF4-FFF2-40B4-BE49-F238E27FC236}">
                <a16:creationId xmlns:a16="http://schemas.microsoft.com/office/drawing/2014/main" id="{919D7CEE-B498-254E-8F03-E456FF0D2E5B}"/>
              </a:ext>
            </a:extLst>
          </p:cNvPr>
          <p:cNvSpPr>
            <a:spLocks noGrp="1" noChangeArrowheads="1"/>
          </p:cNvSpPr>
          <p:nvPr>
            <p:ph idx="1"/>
          </p:nvPr>
        </p:nvSpPr>
        <p:spPr/>
        <p:txBody>
          <a:bodyPr/>
          <a:lstStyle/>
          <a:p>
            <a:r>
              <a:rPr lang="tr-TR" altLang="tr-TR" b="1" i="1" u="sng"/>
              <a:t>4-Çekme refleksi: </a:t>
            </a:r>
            <a:r>
              <a:rPr lang="tr-TR" altLang="tr-TR"/>
              <a:t>Çocuk oturma durumunda tek ya da iki elinden tutularak geriye doğru eğildiginde, kolları fleksiyonda (bükülme), kendini ileri dogru çekip ayağa kalkmaya çalısır. </a:t>
            </a:r>
            <a:r>
              <a:rPr lang="tr-TR" altLang="tr-TR">
                <a:solidFill>
                  <a:srgbClr val="FF0000"/>
                </a:solidFill>
              </a:rPr>
              <a:t>3-4 ay civarında görülür. 12. aya kadar devam eder. </a:t>
            </a:r>
          </a:p>
          <a:p>
            <a:endParaRPr lang="tr-TR" altLang="tr-TR"/>
          </a:p>
        </p:txBody>
      </p:sp>
      <p:sp>
        <p:nvSpPr>
          <p:cNvPr id="100355" name="3 Slayt Numarası Yer Tutucusu">
            <a:extLst>
              <a:ext uri="{FF2B5EF4-FFF2-40B4-BE49-F238E27FC236}">
                <a16:creationId xmlns:a16="http://schemas.microsoft.com/office/drawing/2014/main" id="{5C614738-919B-1440-B642-D9D41F67FB9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902030302020204" pitchFamily="66" charset="0"/>
              </a:defRPr>
            </a:lvl1pPr>
            <a:lvl2pPr marL="742950" indent="-285750">
              <a:spcBef>
                <a:spcPct val="20000"/>
              </a:spcBef>
              <a:buChar char="–"/>
              <a:defRPr sz="2800">
                <a:solidFill>
                  <a:schemeClr val="tx1"/>
                </a:solidFill>
                <a:latin typeface="Comic Sans MS" panose="030F0902030302020204" pitchFamily="66" charset="0"/>
              </a:defRPr>
            </a:lvl2pPr>
            <a:lvl3pPr marL="1143000" indent="-228600">
              <a:spcBef>
                <a:spcPct val="20000"/>
              </a:spcBef>
              <a:buChar char="•"/>
              <a:defRPr sz="2400">
                <a:solidFill>
                  <a:schemeClr val="tx1"/>
                </a:solidFill>
                <a:latin typeface="Comic Sans MS" panose="030F0902030302020204" pitchFamily="66" charset="0"/>
              </a:defRPr>
            </a:lvl3pPr>
            <a:lvl4pPr marL="1600200" indent="-228600">
              <a:spcBef>
                <a:spcPct val="20000"/>
              </a:spcBef>
              <a:buChar char="–"/>
              <a:defRPr sz="2000">
                <a:solidFill>
                  <a:schemeClr val="tx1"/>
                </a:solidFill>
                <a:latin typeface="Comic Sans MS" panose="030F0902030302020204" pitchFamily="66" charset="0"/>
              </a:defRPr>
            </a:lvl4pPr>
            <a:lvl5pPr marL="2057400" indent="-228600">
              <a:spcBef>
                <a:spcPct val="20000"/>
              </a:spcBef>
              <a:buChar char="»"/>
              <a:defRPr sz="2000">
                <a:solidFill>
                  <a:schemeClr val="tx1"/>
                </a:solidFill>
                <a:latin typeface="Comic Sans MS" panose="030F09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9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9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9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902030302020204" pitchFamily="66" charset="0"/>
              </a:defRPr>
            </a:lvl9pPr>
          </a:lstStyle>
          <a:p>
            <a:pPr>
              <a:spcBef>
                <a:spcPct val="0"/>
              </a:spcBef>
              <a:buFontTx/>
              <a:buNone/>
            </a:pPr>
            <a:fld id="{66F5F7B7-A649-784D-A755-8291FAE17BCE}" type="slidenum">
              <a:rPr lang="tr-TR" altLang="tr-TR" sz="1400"/>
              <a:pPr>
                <a:spcBef>
                  <a:spcPct val="0"/>
                </a:spcBef>
                <a:buFontTx/>
                <a:buNone/>
              </a:pPr>
              <a:t>21</a:t>
            </a:fld>
            <a:endParaRPr lang="tr-TR" altLang="tr-TR" sz="1400"/>
          </a:p>
        </p:txBody>
      </p:sp>
    </p:spTree>
    <p:extLst>
      <p:ext uri="{BB962C8B-B14F-4D97-AF65-F5344CB8AC3E}">
        <p14:creationId xmlns:p14="http://schemas.microsoft.com/office/powerpoint/2010/main" val="20222242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2 İçerik Yer Tutucusu">
            <a:extLst>
              <a:ext uri="{FF2B5EF4-FFF2-40B4-BE49-F238E27FC236}">
                <a16:creationId xmlns:a16="http://schemas.microsoft.com/office/drawing/2014/main" id="{2E0B63D2-CA30-3E42-B6E4-FA730464F481}"/>
              </a:ext>
            </a:extLst>
          </p:cNvPr>
          <p:cNvSpPr>
            <a:spLocks noGrp="1" noChangeArrowheads="1"/>
          </p:cNvSpPr>
          <p:nvPr>
            <p:ph idx="1"/>
          </p:nvPr>
        </p:nvSpPr>
        <p:spPr>
          <a:xfrm>
            <a:off x="1905000" y="1535114"/>
            <a:ext cx="4419600" cy="3646487"/>
          </a:xfrm>
        </p:spPr>
        <p:txBody>
          <a:bodyPr>
            <a:normAutofit/>
          </a:bodyPr>
          <a:lstStyle/>
          <a:p>
            <a:r>
              <a:rPr lang="tr-TR" altLang="tr-TR" sz="1800" b="1" i="1" u="sng"/>
              <a:t>5-Parasüt ve propping refleksleri:</a:t>
            </a:r>
            <a:r>
              <a:rPr lang="tr-TR" altLang="tr-TR" sz="1800"/>
              <a:t> Kol ve bacakları güce karsı koruma hareketidir. Bebegin, havada dik durumdan ani düsüs durumuna getirildigi zaman, bacaklarını gererek yanlara dogru açması parasüt refleksidir. </a:t>
            </a:r>
          </a:p>
          <a:p>
            <a:endParaRPr lang="tr-TR" altLang="tr-TR" sz="1800" b="1"/>
          </a:p>
          <a:p>
            <a:r>
              <a:rPr lang="tr-TR" altLang="tr-TR" sz="1800" b="1"/>
              <a:t>Propping refleks </a:t>
            </a:r>
            <a:r>
              <a:rPr lang="tr-TR" altLang="tr-TR" sz="1800"/>
              <a:t>ise, bebegin oturma durumunda dengesi bozulunca bacaklarını gererek yanlara dogru açmasıdır. </a:t>
            </a:r>
          </a:p>
        </p:txBody>
      </p:sp>
      <p:sp>
        <p:nvSpPr>
          <p:cNvPr id="101378" name="3 Slayt Numarası Yer Tutucusu">
            <a:extLst>
              <a:ext uri="{FF2B5EF4-FFF2-40B4-BE49-F238E27FC236}">
                <a16:creationId xmlns:a16="http://schemas.microsoft.com/office/drawing/2014/main" id="{18CF86A0-7148-7F48-B2E2-7FEB812AE7B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902030302020204" pitchFamily="66" charset="0"/>
              </a:defRPr>
            </a:lvl1pPr>
            <a:lvl2pPr marL="742950" indent="-285750">
              <a:spcBef>
                <a:spcPct val="20000"/>
              </a:spcBef>
              <a:buChar char="–"/>
              <a:defRPr sz="2800">
                <a:solidFill>
                  <a:schemeClr val="tx1"/>
                </a:solidFill>
                <a:latin typeface="Comic Sans MS" panose="030F0902030302020204" pitchFamily="66" charset="0"/>
              </a:defRPr>
            </a:lvl2pPr>
            <a:lvl3pPr marL="1143000" indent="-228600">
              <a:spcBef>
                <a:spcPct val="20000"/>
              </a:spcBef>
              <a:buChar char="•"/>
              <a:defRPr sz="2400">
                <a:solidFill>
                  <a:schemeClr val="tx1"/>
                </a:solidFill>
                <a:latin typeface="Comic Sans MS" panose="030F0902030302020204" pitchFamily="66" charset="0"/>
              </a:defRPr>
            </a:lvl3pPr>
            <a:lvl4pPr marL="1600200" indent="-228600">
              <a:spcBef>
                <a:spcPct val="20000"/>
              </a:spcBef>
              <a:buChar char="–"/>
              <a:defRPr sz="2000">
                <a:solidFill>
                  <a:schemeClr val="tx1"/>
                </a:solidFill>
                <a:latin typeface="Comic Sans MS" panose="030F0902030302020204" pitchFamily="66" charset="0"/>
              </a:defRPr>
            </a:lvl4pPr>
            <a:lvl5pPr marL="2057400" indent="-228600">
              <a:spcBef>
                <a:spcPct val="20000"/>
              </a:spcBef>
              <a:buChar char="»"/>
              <a:defRPr sz="2000">
                <a:solidFill>
                  <a:schemeClr val="tx1"/>
                </a:solidFill>
                <a:latin typeface="Comic Sans MS" panose="030F09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9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9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9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902030302020204" pitchFamily="66" charset="0"/>
              </a:defRPr>
            </a:lvl9pPr>
          </a:lstStyle>
          <a:p>
            <a:pPr>
              <a:spcBef>
                <a:spcPct val="0"/>
              </a:spcBef>
              <a:buFontTx/>
              <a:buNone/>
            </a:pPr>
            <a:fld id="{167AA44A-91E7-1741-8DDC-ABABFC323127}" type="slidenum">
              <a:rPr lang="tr-TR" altLang="tr-TR" sz="1400"/>
              <a:pPr>
                <a:spcBef>
                  <a:spcPct val="0"/>
                </a:spcBef>
                <a:buFontTx/>
                <a:buNone/>
              </a:pPr>
              <a:t>22</a:t>
            </a:fld>
            <a:endParaRPr lang="tr-TR" altLang="tr-TR" sz="1400"/>
          </a:p>
        </p:txBody>
      </p:sp>
      <p:pic>
        <p:nvPicPr>
          <p:cNvPr id="101379" name="Resim 5">
            <a:extLst>
              <a:ext uri="{FF2B5EF4-FFF2-40B4-BE49-F238E27FC236}">
                <a16:creationId xmlns:a16="http://schemas.microsoft.com/office/drawing/2014/main" id="{06399AEC-1156-3840-952E-E5BD1467206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32564" y="1295400"/>
            <a:ext cx="3614737" cy="295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385831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2 İçerik Yer Tutucusu">
            <a:extLst>
              <a:ext uri="{FF2B5EF4-FFF2-40B4-BE49-F238E27FC236}">
                <a16:creationId xmlns:a16="http://schemas.microsoft.com/office/drawing/2014/main" id="{8FF3D40A-C267-A947-8833-66F6FDC005F9}"/>
              </a:ext>
            </a:extLst>
          </p:cNvPr>
          <p:cNvSpPr>
            <a:spLocks noGrp="1" noChangeArrowheads="1"/>
          </p:cNvSpPr>
          <p:nvPr>
            <p:ph idx="1"/>
          </p:nvPr>
        </p:nvSpPr>
        <p:spPr>
          <a:xfrm>
            <a:off x="1981200" y="533400"/>
            <a:ext cx="7696200" cy="5257800"/>
          </a:xfrm>
        </p:spPr>
        <p:txBody>
          <a:bodyPr/>
          <a:lstStyle/>
          <a:p>
            <a:r>
              <a:rPr lang="tr-TR" altLang="tr-TR" b="1" i="1" u="sng"/>
              <a:t>6-Labyrinthie righting refleks:</a:t>
            </a:r>
            <a:r>
              <a:rPr lang="tr-TR" altLang="tr-TR"/>
              <a:t> Bebegin dik durumdan öne ve yanlara dogru eğildiği zaman, getirildigi durumun aksi yöne dogru basını hareket ettirerek dik duruma gelmeye çalısmasıdır. İkinci ayda görülmeye baslar, altıncı ay dolaylarında kuvvetlenir. Bebegin basını dik tutabilmesinde, durusunda önemli rol oynar.</a:t>
            </a:r>
          </a:p>
        </p:txBody>
      </p:sp>
      <p:sp>
        <p:nvSpPr>
          <p:cNvPr id="102402" name="3 Slayt Numarası Yer Tutucusu">
            <a:extLst>
              <a:ext uri="{FF2B5EF4-FFF2-40B4-BE49-F238E27FC236}">
                <a16:creationId xmlns:a16="http://schemas.microsoft.com/office/drawing/2014/main" id="{C06F2271-3760-984E-AAA7-A340767FFF31}"/>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902030302020204" pitchFamily="66" charset="0"/>
              </a:defRPr>
            </a:lvl1pPr>
            <a:lvl2pPr marL="742950" indent="-285750">
              <a:spcBef>
                <a:spcPct val="20000"/>
              </a:spcBef>
              <a:buChar char="–"/>
              <a:defRPr sz="2800">
                <a:solidFill>
                  <a:schemeClr val="tx1"/>
                </a:solidFill>
                <a:latin typeface="Comic Sans MS" panose="030F0902030302020204" pitchFamily="66" charset="0"/>
              </a:defRPr>
            </a:lvl2pPr>
            <a:lvl3pPr marL="1143000" indent="-228600">
              <a:spcBef>
                <a:spcPct val="20000"/>
              </a:spcBef>
              <a:buChar char="•"/>
              <a:defRPr sz="2400">
                <a:solidFill>
                  <a:schemeClr val="tx1"/>
                </a:solidFill>
                <a:latin typeface="Comic Sans MS" panose="030F0902030302020204" pitchFamily="66" charset="0"/>
              </a:defRPr>
            </a:lvl3pPr>
            <a:lvl4pPr marL="1600200" indent="-228600">
              <a:spcBef>
                <a:spcPct val="20000"/>
              </a:spcBef>
              <a:buChar char="–"/>
              <a:defRPr sz="2000">
                <a:solidFill>
                  <a:schemeClr val="tx1"/>
                </a:solidFill>
                <a:latin typeface="Comic Sans MS" panose="030F0902030302020204" pitchFamily="66" charset="0"/>
              </a:defRPr>
            </a:lvl4pPr>
            <a:lvl5pPr marL="2057400" indent="-228600">
              <a:spcBef>
                <a:spcPct val="20000"/>
              </a:spcBef>
              <a:buChar char="»"/>
              <a:defRPr sz="2000">
                <a:solidFill>
                  <a:schemeClr val="tx1"/>
                </a:solidFill>
                <a:latin typeface="Comic Sans MS" panose="030F09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9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9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9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902030302020204" pitchFamily="66" charset="0"/>
              </a:defRPr>
            </a:lvl9pPr>
          </a:lstStyle>
          <a:p>
            <a:pPr>
              <a:spcBef>
                <a:spcPct val="0"/>
              </a:spcBef>
              <a:buFontTx/>
              <a:buNone/>
            </a:pPr>
            <a:fld id="{0DCB1D4D-71AA-2845-9023-FE3F444CA26E}" type="slidenum">
              <a:rPr lang="tr-TR" altLang="tr-TR" sz="1400"/>
              <a:pPr>
                <a:spcBef>
                  <a:spcPct val="0"/>
                </a:spcBef>
                <a:buFontTx/>
                <a:buNone/>
              </a:pPr>
              <a:t>23</a:t>
            </a:fld>
            <a:endParaRPr lang="tr-TR" altLang="tr-TR" sz="1400"/>
          </a:p>
        </p:txBody>
      </p:sp>
    </p:spTree>
    <p:extLst>
      <p:ext uri="{BB962C8B-B14F-4D97-AF65-F5344CB8AC3E}">
        <p14:creationId xmlns:p14="http://schemas.microsoft.com/office/powerpoint/2010/main" val="24340591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1 Başlık">
            <a:extLst>
              <a:ext uri="{FF2B5EF4-FFF2-40B4-BE49-F238E27FC236}">
                <a16:creationId xmlns:a16="http://schemas.microsoft.com/office/drawing/2014/main" id="{1BEFEEE5-2A2B-EC40-994F-547A66D164C7}"/>
              </a:ext>
            </a:extLst>
          </p:cNvPr>
          <p:cNvSpPr>
            <a:spLocks noGrp="1" noChangeArrowheads="1"/>
          </p:cNvSpPr>
          <p:nvPr>
            <p:ph type="title"/>
          </p:nvPr>
        </p:nvSpPr>
        <p:spPr/>
        <p:txBody>
          <a:bodyPr/>
          <a:lstStyle/>
          <a:p>
            <a:endParaRPr lang="tr-TR" altLang="tr-TR"/>
          </a:p>
        </p:txBody>
      </p:sp>
      <p:sp>
        <p:nvSpPr>
          <p:cNvPr id="103426" name="2 İçerik Yer Tutucusu">
            <a:extLst>
              <a:ext uri="{FF2B5EF4-FFF2-40B4-BE49-F238E27FC236}">
                <a16:creationId xmlns:a16="http://schemas.microsoft.com/office/drawing/2014/main" id="{2421A300-F21F-C74C-BEB0-B99817453164}"/>
              </a:ext>
            </a:extLst>
          </p:cNvPr>
          <p:cNvSpPr>
            <a:spLocks noGrp="1" noChangeArrowheads="1"/>
          </p:cNvSpPr>
          <p:nvPr>
            <p:ph idx="1"/>
          </p:nvPr>
        </p:nvSpPr>
        <p:spPr>
          <a:xfrm>
            <a:off x="2209800" y="1828800"/>
            <a:ext cx="7696200" cy="4495800"/>
          </a:xfrm>
        </p:spPr>
        <p:txBody>
          <a:bodyPr/>
          <a:lstStyle/>
          <a:p>
            <a:r>
              <a:rPr lang="tr-TR" altLang="tr-TR" b="1" i="1" u="sng"/>
              <a:t>7-Landau refleksi:</a:t>
            </a:r>
            <a:r>
              <a:rPr lang="tr-TR" altLang="tr-TR"/>
              <a:t> Bebek yüzüstü durumda iki el ile gögsünden tutularak yavaşça kaldırıldıgında baslangıçta sadece basını kaldırır, sonra sırtını ve bacaklarını gerer, sırtı konkav bir duruma gelir. İlk bir yıl içinde dört faz halinde görülen bu refleks, en karakteristik görüntüsüne altıncı ayda ulaşır.</a:t>
            </a:r>
          </a:p>
        </p:txBody>
      </p:sp>
      <p:sp>
        <p:nvSpPr>
          <p:cNvPr id="103427" name="3 Slayt Numarası Yer Tutucusu">
            <a:extLst>
              <a:ext uri="{FF2B5EF4-FFF2-40B4-BE49-F238E27FC236}">
                <a16:creationId xmlns:a16="http://schemas.microsoft.com/office/drawing/2014/main" id="{C2F1350D-0D15-A741-BEBF-78DBE9DE5AF9}"/>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902030302020204" pitchFamily="66" charset="0"/>
              </a:defRPr>
            </a:lvl1pPr>
            <a:lvl2pPr marL="742950" indent="-285750">
              <a:spcBef>
                <a:spcPct val="20000"/>
              </a:spcBef>
              <a:buChar char="–"/>
              <a:defRPr sz="2800">
                <a:solidFill>
                  <a:schemeClr val="tx1"/>
                </a:solidFill>
                <a:latin typeface="Comic Sans MS" panose="030F0902030302020204" pitchFamily="66" charset="0"/>
              </a:defRPr>
            </a:lvl2pPr>
            <a:lvl3pPr marL="1143000" indent="-228600">
              <a:spcBef>
                <a:spcPct val="20000"/>
              </a:spcBef>
              <a:buChar char="•"/>
              <a:defRPr sz="2400">
                <a:solidFill>
                  <a:schemeClr val="tx1"/>
                </a:solidFill>
                <a:latin typeface="Comic Sans MS" panose="030F0902030302020204" pitchFamily="66" charset="0"/>
              </a:defRPr>
            </a:lvl3pPr>
            <a:lvl4pPr marL="1600200" indent="-228600">
              <a:spcBef>
                <a:spcPct val="20000"/>
              </a:spcBef>
              <a:buChar char="–"/>
              <a:defRPr sz="2000">
                <a:solidFill>
                  <a:schemeClr val="tx1"/>
                </a:solidFill>
                <a:latin typeface="Comic Sans MS" panose="030F0902030302020204" pitchFamily="66" charset="0"/>
              </a:defRPr>
            </a:lvl4pPr>
            <a:lvl5pPr marL="2057400" indent="-228600">
              <a:spcBef>
                <a:spcPct val="20000"/>
              </a:spcBef>
              <a:buChar char="»"/>
              <a:defRPr sz="2000">
                <a:solidFill>
                  <a:schemeClr val="tx1"/>
                </a:solidFill>
                <a:latin typeface="Comic Sans MS" panose="030F09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9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9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9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902030302020204" pitchFamily="66" charset="0"/>
              </a:defRPr>
            </a:lvl9pPr>
          </a:lstStyle>
          <a:p>
            <a:pPr>
              <a:spcBef>
                <a:spcPct val="0"/>
              </a:spcBef>
              <a:buFontTx/>
              <a:buNone/>
            </a:pPr>
            <a:fld id="{2735DF34-66BE-E54C-BE23-1674BD1FA05E}" type="slidenum">
              <a:rPr lang="tr-TR" altLang="tr-TR" sz="1400"/>
              <a:pPr>
                <a:spcBef>
                  <a:spcPct val="0"/>
                </a:spcBef>
                <a:buFontTx/>
                <a:buNone/>
              </a:pPr>
              <a:t>24</a:t>
            </a:fld>
            <a:endParaRPr lang="tr-TR" altLang="tr-TR" sz="1400"/>
          </a:p>
        </p:txBody>
      </p:sp>
    </p:spTree>
    <p:extLst>
      <p:ext uri="{BB962C8B-B14F-4D97-AF65-F5344CB8AC3E}">
        <p14:creationId xmlns:p14="http://schemas.microsoft.com/office/powerpoint/2010/main" val="5812841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1 Başlık">
            <a:extLst>
              <a:ext uri="{FF2B5EF4-FFF2-40B4-BE49-F238E27FC236}">
                <a16:creationId xmlns:a16="http://schemas.microsoft.com/office/drawing/2014/main" id="{A2DC9D8E-853F-F145-939C-35B0A12CF167}"/>
              </a:ext>
            </a:extLst>
          </p:cNvPr>
          <p:cNvSpPr>
            <a:spLocks noGrp="1" noChangeArrowheads="1"/>
          </p:cNvSpPr>
          <p:nvPr>
            <p:ph type="title"/>
          </p:nvPr>
        </p:nvSpPr>
        <p:spPr/>
        <p:txBody>
          <a:bodyPr/>
          <a:lstStyle/>
          <a:p>
            <a:endParaRPr lang="tr-TR" altLang="tr-TR"/>
          </a:p>
        </p:txBody>
      </p:sp>
      <p:sp>
        <p:nvSpPr>
          <p:cNvPr id="104450" name="2 İçerik Yer Tutucusu">
            <a:extLst>
              <a:ext uri="{FF2B5EF4-FFF2-40B4-BE49-F238E27FC236}">
                <a16:creationId xmlns:a16="http://schemas.microsoft.com/office/drawing/2014/main" id="{325E99FB-343E-C14E-A9C3-661D7E85C238}"/>
              </a:ext>
            </a:extLst>
          </p:cNvPr>
          <p:cNvSpPr>
            <a:spLocks noGrp="1" noChangeArrowheads="1"/>
          </p:cNvSpPr>
          <p:nvPr>
            <p:ph idx="1"/>
          </p:nvPr>
        </p:nvSpPr>
        <p:spPr/>
        <p:txBody>
          <a:bodyPr/>
          <a:lstStyle/>
          <a:p>
            <a:r>
              <a:rPr lang="tr-TR" altLang="tr-TR" b="1" i="1" u="sng"/>
              <a:t>8- Kukla gözü refleksi:</a:t>
            </a:r>
            <a:r>
              <a:rPr lang="tr-TR" altLang="tr-TR"/>
              <a:t> Bas el ayası ile tutularak hızla çevrilirse gözler bu hareketi gecikerek izler. Göz kırpma refleksi, bebek uyanıkken herhangi bir uyarım yapılırsa gözünü kırpar. Bu refleks dogumdan birkaç gün sonra kaybolur</a:t>
            </a:r>
          </a:p>
        </p:txBody>
      </p:sp>
      <p:sp>
        <p:nvSpPr>
          <p:cNvPr id="104451" name="3 Slayt Numarası Yer Tutucusu">
            <a:extLst>
              <a:ext uri="{FF2B5EF4-FFF2-40B4-BE49-F238E27FC236}">
                <a16:creationId xmlns:a16="http://schemas.microsoft.com/office/drawing/2014/main" id="{450B1FEF-6386-ED40-84D8-FA9367C97D02}"/>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902030302020204" pitchFamily="66" charset="0"/>
              </a:defRPr>
            </a:lvl1pPr>
            <a:lvl2pPr marL="742950" indent="-285750">
              <a:spcBef>
                <a:spcPct val="20000"/>
              </a:spcBef>
              <a:buChar char="–"/>
              <a:defRPr sz="2800">
                <a:solidFill>
                  <a:schemeClr val="tx1"/>
                </a:solidFill>
                <a:latin typeface="Comic Sans MS" panose="030F0902030302020204" pitchFamily="66" charset="0"/>
              </a:defRPr>
            </a:lvl2pPr>
            <a:lvl3pPr marL="1143000" indent="-228600">
              <a:spcBef>
                <a:spcPct val="20000"/>
              </a:spcBef>
              <a:buChar char="•"/>
              <a:defRPr sz="2400">
                <a:solidFill>
                  <a:schemeClr val="tx1"/>
                </a:solidFill>
                <a:latin typeface="Comic Sans MS" panose="030F0902030302020204" pitchFamily="66" charset="0"/>
              </a:defRPr>
            </a:lvl3pPr>
            <a:lvl4pPr marL="1600200" indent="-228600">
              <a:spcBef>
                <a:spcPct val="20000"/>
              </a:spcBef>
              <a:buChar char="–"/>
              <a:defRPr sz="2000">
                <a:solidFill>
                  <a:schemeClr val="tx1"/>
                </a:solidFill>
                <a:latin typeface="Comic Sans MS" panose="030F0902030302020204" pitchFamily="66" charset="0"/>
              </a:defRPr>
            </a:lvl4pPr>
            <a:lvl5pPr marL="2057400" indent="-228600">
              <a:spcBef>
                <a:spcPct val="20000"/>
              </a:spcBef>
              <a:buChar char="»"/>
              <a:defRPr sz="2000">
                <a:solidFill>
                  <a:schemeClr val="tx1"/>
                </a:solidFill>
                <a:latin typeface="Comic Sans MS" panose="030F09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9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9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9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902030302020204" pitchFamily="66" charset="0"/>
              </a:defRPr>
            </a:lvl9pPr>
          </a:lstStyle>
          <a:p>
            <a:pPr>
              <a:spcBef>
                <a:spcPct val="0"/>
              </a:spcBef>
              <a:buFontTx/>
              <a:buNone/>
            </a:pPr>
            <a:fld id="{45313BEA-3068-F942-B852-408A2222F58D}" type="slidenum">
              <a:rPr lang="tr-TR" altLang="tr-TR" sz="1400"/>
              <a:pPr>
                <a:spcBef>
                  <a:spcPct val="0"/>
                </a:spcBef>
                <a:buFontTx/>
                <a:buNone/>
              </a:pPr>
              <a:t>25</a:t>
            </a:fld>
            <a:endParaRPr lang="tr-TR" altLang="tr-TR" sz="1400"/>
          </a:p>
        </p:txBody>
      </p:sp>
    </p:spTree>
    <p:extLst>
      <p:ext uri="{BB962C8B-B14F-4D97-AF65-F5344CB8AC3E}">
        <p14:creationId xmlns:p14="http://schemas.microsoft.com/office/powerpoint/2010/main" val="1656663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4051F3A-0D51-154C-AB6C-DF0F84A0AE1A}"/>
              </a:ext>
            </a:extLst>
          </p:cNvPr>
          <p:cNvSpPr>
            <a:spLocks noGrp="1"/>
          </p:cNvSpPr>
          <p:nvPr>
            <p:ph type="title"/>
          </p:nvPr>
        </p:nvSpPr>
        <p:spPr/>
        <p:txBody>
          <a:bodyPr/>
          <a:lstStyle/>
          <a:p>
            <a:r>
              <a:rPr lang="tr-TR" b="1" dirty="0"/>
              <a:t>Kaynaklar</a:t>
            </a:r>
          </a:p>
        </p:txBody>
      </p:sp>
      <p:sp>
        <p:nvSpPr>
          <p:cNvPr id="3" name="İçerik Yer Tutucusu 2">
            <a:extLst>
              <a:ext uri="{FF2B5EF4-FFF2-40B4-BE49-F238E27FC236}">
                <a16:creationId xmlns:a16="http://schemas.microsoft.com/office/drawing/2014/main" id="{3472A86D-3D6E-5040-8511-5FFB13D580A7}"/>
              </a:ext>
            </a:extLst>
          </p:cNvPr>
          <p:cNvSpPr>
            <a:spLocks noGrp="1"/>
          </p:cNvSpPr>
          <p:nvPr>
            <p:ph idx="1"/>
          </p:nvPr>
        </p:nvSpPr>
        <p:spPr/>
        <p:txBody>
          <a:bodyPr/>
          <a:lstStyle/>
          <a:p>
            <a:r>
              <a:rPr lang="tr-TR" dirty="0"/>
              <a:t>Pınar San Bayhan ve </a:t>
            </a:r>
            <a:r>
              <a:rPr lang="tr-TR" dirty="0" err="1"/>
              <a:t>İsmihan</a:t>
            </a:r>
            <a:r>
              <a:rPr lang="tr-TR" dirty="0"/>
              <a:t> Artan: “Çocuk Gelişimi ve Eğitimi” </a:t>
            </a:r>
            <a:r>
              <a:rPr lang="tr-TR" dirty="0" err="1"/>
              <a:t>Morpa</a:t>
            </a:r>
            <a:r>
              <a:rPr lang="tr-TR" dirty="0"/>
              <a:t> Yayınları.</a:t>
            </a:r>
          </a:p>
          <a:p>
            <a:r>
              <a:rPr lang="tr-TR" dirty="0"/>
              <a:t>Şen. M. (2004). ANAOKULUNA DEVAM EDEN ALTI YAŞ ÇOCUKLARIN MOTOR GELİŞİMLERİNE BEDEN EĞİTİMİ ÇALIŞMALARININ ETKİSİNİN İNCELENMESİ. Yayımlanmamış Doktora Tezi. Ankara Üniversitesi Fen Bilimleri Enstitüsü, Ankara.</a:t>
            </a:r>
          </a:p>
          <a:p>
            <a:endParaRPr lang="tr-TR" dirty="0"/>
          </a:p>
        </p:txBody>
      </p:sp>
    </p:spTree>
    <p:extLst>
      <p:ext uri="{BB962C8B-B14F-4D97-AF65-F5344CB8AC3E}">
        <p14:creationId xmlns:p14="http://schemas.microsoft.com/office/powerpoint/2010/main" val="27320434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2">
            <a:extLst>
              <a:ext uri="{FF2B5EF4-FFF2-40B4-BE49-F238E27FC236}">
                <a16:creationId xmlns:a16="http://schemas.microsoft.com/office/drawing/2014/main" id="{DB943CA1-B7DA-374E-97B3-7F33F58C6D11}"/>
              </a:ext>
            </a:extLst>
          </p:cNvPr>
          <p:cNvSpPr>
            <a:spLocks noGrp="1" noChangeArrowheads="1"/>
          </p:cNvSpPr>
          <p:nvPr>
            <p:ph type="title"/>
          </p:nvPr>
        </p:nvSpPr>
        <p:spPr/>
        <p:txBody>
          <a:bodyPr/>
          <a:lstStyle/>
          <a:p>
            <a:pPr eaLnBrk="1" hangingPunct="1">
              <a:defRPr/>
            </a:pPr>
            <a:r>
              <a:rPr lang="tr-TR" sz="2800" b="1" dirty="0">
                <a:solidFill>
                  <a:schemeClr val="accent5">
                    <a:lumMod val="50000"/>
                  </a:schemeClr>
                </a:solidFill>
              </a:rPr>
              <a:t>Yeni Doğan Bebeğin Fizyolojik Özellikleri</a:t>
            </a:r>
            <a:br>
              <a:rPr lang="tr-TR" sz="2800" b="1" dirty="0">
                <a:solidFill>
                  <a:schemeClr val="accent5">
                    <a:lumMod val="50000"/>
                  </a:schemeClr>
                </a:solidFill>
              </a:rPr>
            </a:br>
            <a:endParaRPr lang="tr-TR" sz="2800" b="1" dirty="0">
              <a:solidFill>
                <a:schemeClr val="accent5">
                  <a:lumMod val="50000"/>
                </a:schemeClr>
              </a:solidFill>
            </a:endParaRPr>
          </a:p>
        </p:txBody>
      </p:sp>
      <p:sp>
        <p:nvSpPr>
          <p:cNvPr id="77827" name="Rectangle 3">
            <a:extLst>
              <a:ext uri="{FF2B5EF4-FFF2-40B4-BE49-F238E27FC236}">
                <a16:creationId xmlns:a16="http://schemas.microsoft.com/office/drawing/2014/main" id="{FBE53171-57AC-A843-91CC-69D2F2D431D3}"/>
              </a:ext>
            </a:extLst>
          </p:cNvPr>
          <p:cNvSpPr>
            <a:spLocks noGrp="1" noChangeArrowheads="1"/>
          </p:cNvSpPr>
          <p:nvPr>
            <p:ph idx="1"/>
          </p:nvPr>
        </p:nvSpPr>
        <p:spPr>
          <a:xfrm>
            <a:off x="2209800" y="1828800"/>
            <a:ext cx="8153400" cy="3657600"/>
          </a:xfrm>
        </p:spPr>
        <p:txBody>
          <a:bodyPr/>
          <a:lstStyle/>
          <a:p>
            <a:pPr eaLnBrk="1" hangingPunct="1">
              <a:lnSpc>
                <a:spcPct val="80000"/>
              </a:lnSpc>
            </a:pPr>
            <a:r>
              <a:rPr lang="tr-TR" altLang="tr-TR"/>
              <a:t>Yeni doğanda doğum anında plasenta yolu ile geçen maternal hormonlara bağlı olarak meme bezlerinde büyümeler görülür. Cinsiyete bağlı olmaksızın süt bile gelebilir.</a:t>
            </a:r>
          </a:p>
          <a:p>
            <a:pPr eaLnBrk="1" hangingPunct="1">
              <a:lnSpc>
                <a:spcPct val="80000"/>
              </a:lnSpc>
              <a:buFontTx/>
              <a:buNone/>
            </a:pPr>
            <a:endParaRPr lang="tr-TR" altLang="tr-TR"/>
          </a:p>
          <a:p>
            <a:pPr eaLnBrk="1" hangingPunct="1">
              <a:lnSpc>
                <a:spcPct val="80000"/>
              </a:lnSpc>
              <a:buFontTx/>
              <a:buNone/>
            </a:pPr>
            <a:r>
              <a:rPr lang="tr-TR" altLang="tr-TR"/>
              <a:t>  </a:t>
            </a:r>
          </a:p>
        </p:txBody>
      </p:sp>
      <p:sp>
        <p:nvSpPr>
          <p:cNvPr id="77825" name="5 Slayt Numarası Yer Tutucusu">
            <a:extLst>
              <a:ext uri="{FF2B5EF4-FFF2-40B4-BE49-F238E27FC236}">
                <a16:creationId xmlns:a16="http://schemas.microsoft.com/office/drawing/2014/main" id="{47CBCB85-0086-2C4F-9529-68CE31947C7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902030302020204" pitchFamily="66" charset="0"/>
              </a:defRPr>
            </a:lvl1pPr>
            <a:lvl2pPr marL="742950" indent="-285750">
              <a:spcBef>
                <a:spcPct val="20000"/>
              </a:spcBef>
              <a:buChar char="–"/>
              <a:defRPr sz="2800">
                <a:solidFill>
                  <a:schemeClr val="tx1"/>
                </a:solidFill>
                <a:latin typeface="Comic Sans MS" panose="030F0902030302020204" pitchFamily="66" charset="0"/>
              </a:defRPr>
            </a:lvl2pPr>
            <a:lvl3pPr marL="1143000" indent="-228600">
              <a:spcBef>
                <a:spcPct val="20000"/>
              </a:spcBef>
              <a:buChar char="•"/>
              <a:defRPr sz="2400">
                <a:solidFill>
                  <a:schemeClr val="tx1"/>
                </a:solidFill>
                <a:latin typeface="Comic Sans MS" panose="030F0902030302020204" pitchFamily="66" charset="0"/>
              </a:defRPr>
            </a:lvl3pPr>
            <a:lvl4pPr marL="1600200" indent="-228600">
              <a:spcBef>
                <a:spcPct val="20000"/>
              </a:spcBef>
              <a:buChar char="–"/>
              <a:defRPr sz="2000">
                <a:solidFill>
                  <a:schemeClr val="tx1"/>
                </a:solidFill>
                <a:latin typeface="Comic Sans MS" panose="030F0902030302020204" pitchFamily="66" charset="0"/>
              </a:defRPr>
            </a:lvl4pPr>
            <a:lvl5pPr marL="2057400" indent="-228600">
              <a:spcBef>
                <a:spcPct val="20000"/>
              </a:spcBef>
              <a:buChar char="»"/>
              <a:defRPr sz="2000">
                <a:solidFill>
                  <a:schemeClr val="tx1"/>
                </a:solidFill>
                <a:latin typeface="Comic Sans MS" panose="030F09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9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9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9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902030302020204" pitchFamily="66" charset="0"/>
              </a:defRPr>
            </a:lvl9pPr>
          </a:lstStyle>
          <a:p>
            <a:pPr>
              <a:spcBef>
                <a:spcPct val="0"/>
              </a:spcBef>
              <a:buFontTx/>
              <a:buNone/>
            </a:pPr>
            <a:fld id="{88658B8A-F5A0-AC4C-897A-BBF9ED1088BD}" type="slidenum">
              <a:rPr lang="tr-TR" altLang="tr-TR" sz="1400"/>
              <a:pPr>
                <a:spcBef>
                  <a:spcPct val="0"/>
                </a:spcBef>
                <a:buFontTx/>
                <a:buNone/>
              </a:pPr>
              <a:t>3</a:t>
            </a:fld>
            <a:endParaRPr lang="tr-TR" altLang="tr-TR" sz="1400"/>
          </a:p>
        </p:txBody>
      </p:sp>
    </p:spTree>
    <p:extLst>
      <p:ext uri="{BB962C8B-B14F-4D97-AF65-F5344CB8AC3E}">
        <p14:creationId xmlns:p14="http://schemas.microsoft.com/office/powerpoint/2010/main" val="31310974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1" name="Rectangle 2">
            <a:extLst>
              <a:ext uri="{FF2B5EF4-FFF2-40B4-BE49-F238E27FC236}">
                <a16:creationId xmlns:a16="http://schemas.microsoft.com/office/drawing/2014/main" id="{36647496-C324-AC4C-AE75-08A0F2B323CD}"/>
              </a:ext>
            </a:extLst>
          </p:cNvPr>
          <p:cNvSpPr>
            <a:spLocks noGrp="1" noChangeArrowheads="1"/>
          </p:cNvSpPr>
          <p:nvPr>
            <p:ph type="title"/>
          </p:nvPr>
        </p:nvSpPr>
        <p:spPr/>
        <p:txBody>
          <a:bodyPr/>
          <a:lstStyle/>
          <a:p>
            <a:pPr eaLnBrk="1" hangingPunct="1">
              <a:defRPr/>
            </a:pPr>
            <a:r>
              <a:rPr lang="tr-TR" sz="2800" b="1" dirty="0">
                <a:solidFill>
                  <a:schemeClr val="accent5">
                    <a:lumMod val="50000"/>
                  </a:schemeClr>
                </a:solidFill>
              </a:rPr>
              <a:t>Yeni Doğan Bebeğin Fizyolojik Özellikleri</a:t>
            </a:r>
            <a:br>
              <a:rPr lang="tr-TR" sz="3600" b="1" dirty="0"/>
            </a:br>
            <a:endParaRPr lang="tr-TR" sz="3600" b="1" dirty="0"/>
          </a:p>
        </p:txBody>
      </p:sp>
      <p:sp>
        <p:nvSpPr>
          <p:cNvPr id="79875" name="Rectangle 3">
            <a:extLst>
              <a:ext uri="{FF2B5EF4-FFF2-40B4-BE49-F238E27FC236}">
                <a16:creationId xmlns:a16="http://schemas.microsoft.com/office/drawing/2014/main" id="{4B31409E-A061-1546-A0B8-4D9A4B82A988}"/>
              </a:ext>
            </a:extLst>
          </p:cNvPr>
          <p:cNvSpPr>
            <a:spLocks noGrp="1" noChangeArrowheads="1"/>
          </p:cNvSpPr>
          <p:nvPr>
            <p:ph idx="1"/>
          </p:nvPr>
        </p:nvSpPr>
        <p:spPr>
          <a:xfrm>
            <a:off x="1905000" y="1447800"/>
            <a:ext cx="8305800" cy="4419600"/>
          </a:xfrm>
        </p:spPr>
        <p:txBody>
          <a:bodyPr/>
          <a:lstStyle/>
          <a:p>
            <a:pPr algn="just" eaLnBrk="1" hangingPunct="1">
              <a:lnSpc>
                <a:spcPct val="90000"/>
              </a:lnSpc>
              <a:buFontTx/>
              <a:buNone/>
            </a:pPr>
            <a:endParaRPr lang="tr-TR" altLang="tr-TR" sz="2400">
              <a:solidFill>
                <a:schemeClr val="bg2"/>
              </a:solidFill>
            </a:endParaRPr>
          </a:p>
          <a:p>
            <a:pPr algn="just" eaLnBrk="1" hangingPunct="1">
              <a:lnSpc>
                <a:spcPct val="90000"/>
              </a:lnSpc>
            </a:pPr>
            <a:r>
              <a:rPr lang="tr-TR" altLang="tr-TR" sz="2400"/>
              <a:t>İlk kaka genellikle 24 saat içinde yapılır ve buna </a:t>
            </a:r>
            <a:r>
              <a:rPr lang="tr-TR" altLang="tr-TR" sz="2400">
                <a:solidFill>
                  <a:srgbClr val="FF33CC"/>
                </a:solidFill>
              </a:rPr>
              <a:t>mekonyum </a:t>
            </a:r>
            <a:r>
              <a:rPr lang="tr-TR" altLang="tr-TR" sz="2400"/>
              <a:t>denir. Mekonyumun bir faydası, bağırsakların boşluklarının birbirine yapışmayıp, açık kalmasını sağlamaktır. </a:t>
            </a:r>
          </a:p>
          <a:p>
            <a:pPr eaLnBrk="1" hangingPunct="1">
              <a:lnSpc>
                <a:spcPct val="90000"/>
              </a:lnSpc>
            </a:pPr>
            <a:endParaRPr lang="tr-TR" altLang="tr-TR" sz="2400"/>
          </a:p>
        </p:txBody>
      </p:sp>
      <p:sp>
        <p:nvSpPr>
          <p:cNvPr id="79873" name="5 Slayt Numarası Yer Tutucusu">
            <a:extLst>
              <a:ext uri="{FF2B5EF4-FFF2-40B4-BE49-F238E27FC236}">
                <a16:creationId xmlns:a16="http://schemas.microsoft.com/office/drawing/2014/main" id="{A74E9CAC-F4E3-B54D-9A1E-4DABCEBF3222}"/>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902030302020204" pitchFamily="66" charset="0"/>
              </a:defRPr>
            </a:lvl1pPr>
            <a:lvl2pPr marL="742950" indent="-285750">
              <a:spcBef>
                <a:spcPct val="20000"/>
              </a:spcBef>
              <a:buChar char="–"/>
              <a:defRPr sz="2800">
                <a:solidFill>
                  <a:schemeClr val="tx1"/>
                </a:solidFill>
                <a:latin typeface="Comic Sans MS" panose="030F0902030302020204" pitchFamily="66" charset="0"/>
              </a:defRPr>
            </a:lvl2pPr>
            <a:lvl3pPr marL="1143000" indent="-228600">
              <a:spcBef>
                <a:spcPct val="20000"/>
              </a:spcBef>
              <a:buChar char="•"/>
              <a:defRPr sz="2400">
                <a:solidFill>
                  <a:schemeClr val="tx1"/>
                </a:solidFill>
                <a:latin typeface="Comic Sans MS" panose="030F0902030302020204" pitchFamily="66" charset="0"/>
              </a:defRPr>
            </a:lvl3pPr>
            <a:lvl4pPr marL="1600200" indent="-228600">
              <a:spcBef>
                <a:spcPct val="20000"/>
              </a:spcBef>
              <a:buChar char="–"/>
              <a:defRPr sz="2000">
                <a:solidFill>
                  <a:schemeClr val="tx1"/>
                </a:solidFill>
                <a:latin typeface="Comic Sans MS" panose="030F0902030302020204" pitchFamily="66" charset="0"/>
              </a:defRPr>
            </a:lvl4pPr>
            <a:lvl5pPr marL="2057400" indent="-228600">
              <a:spcBef>
                <a:spcPct val="20000"/>
              </a:spcBef>
              <a:buChar char="»"/>
              <a:defRPr sz="2000">
                <a:solidFill>
                  <a:schemeClr val="tx1"/>
                </a:solidFill>
                <a:latin typeface="Comic Sans MS" panose="030F09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9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9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9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902030302020204" pitchFamily="66" charset="0"/>
              </a:defRPr>
            </a:lvl9pPr>
          </a:lstStyle>
          <a:p>
            <a:pPr>
              <a:spcBef>
                <a:spcPct val="0"/>
              </a:spcBef>
              <a:buFontTx/>
              <a:buNone/>
            </a:pPr>
            <a:fld id="{C8705731-3634-B945-AF3A-F4203629705C}" type="slidenum">
              <a:rPr lang="tr-TR" altLang="tr-TR" sz="1400"/>
              <a:pPr>
                <a:spcBef>
                  <a:spcPct val="0"/>
                </a:spcBef>
                <a:buFontTx/>
                <a:buNone/>
              </a:pPr>
              <a:t>4</a:t>
            </a:fld>
            <a:endParaRPr lang="tr-TR" altLang="tr-TR" sz="1400"/>
          </a:p>
        </p:txBody>
      </p:sp>
    </p:spTree>
    <p:extLst>
      <p:ext uri="{BB962C8B-B14F-4D97-AF65-F5344CB8AC3E}">
        <p14:creationId xmlns:p14="http://schemas.microsoft.com/office/powerpoint/2010/main" val="24575937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5" name="Rectangle 2">
            <a:extLst>
              <a:ext uri="{FF2B5EF4-FFF2-40B4-BE49-F238E27FC236}">
                <a16:creationId xmlns:a16="http://schemas.microsoft.com/office/drawing/2014/main" id="{4C08FD05-12F5-3D45-98DB-4D9C0917FFCE}"/>
              </a:ext>
            </a:extLst>
          </p:cNvPr>
          <p:cNvSpPr>
            <a:spLocks noGrp="1" noChangeArrowheads="1"/>
          </p:cNvSpPr>
          <p:nvPr>
            <p:ph type="title"/>
          </p:nvPr>
        </p:nvSpPr>
        <p:spPr>
          <a:xfrm>
            <a:off x="2133600" y="228600"/>
            <a:ext cx="6870700" cy="1600200"/>
          </a:xfrm>
        </p:spPr>
        <p:txBody>
          <a:bodyPr/>
          <a:lstStyle/>
          <a:p>
            <a:pPr eaLnBrk="1" hangingPunct="1">
              <a:defRPr/>
            </a:pPr>
            <a:r>
              <a:rPr lang="tr-TR" sz="2800" b="1" dirty="0">
                <a:solidFill>
                  <a:schemeClr val="accent5">
                    <a:lumMod val="50000"/>
                  </a:schemeClr>
                </a:solidFill>
              </a:rPr>
              <a:t>Yeni Doğan Bebeğin Fizyolojik Özellikleri</a:t>
            </a:r>
            <a:br>
              <a:rPr lang="tr-TR" sz="3600" b="1" dirty="0"/>
            </a:br>
            <a:endParaRPr lang="tr-TR" sz="3600" b="1" dirty="0"/>
          </a:p>
        </p:txBody>
      </p:sp>
      <p:sp>
        <p:nvSpPr>
          <p:cNvPr id="81923" name="Rectangle 3">
            <a:extLst>
              <a:ext uri="{FF2B5EF4-FFF2-40B4-BE49-F238E27FC236}">
                <a16:creationId xmlns:a16="http://schemas.microsoft.com/office/drawing/2014/main" id="{E9C748AE-B399-FA44-8B4A-DEBE1FF24E15}"/>
              </a:ext>
            </a:extLst>
          </p:cNvPr>
          <p:cNvSpPr>
            <a:spLocks noGrp="1" noChangeArrowheads="1"/>
          </p:cNvSpPr>
          <p:nvPr>
            <p:ph idx="1"/>
          </p:nvPr>
        </p:nvSpPr>
        <p:spPr>
          <a:xfrm>
            <a:off x="1828800" y="1600200"/>
            <a:ext cx="8534400" cy="4267200"/>
          </a:xfrm>
        </p:spPr>
        <p:txBody>
          <a:bodyPr/>
          <a:lstStyle/>
          <a:p>
            <a:pPr eaLnBrk="1" hangingPunct="1">
              <a:lnSpc>
                <a:spcPct val="80000"/>
              </a:lnSpc>
            </a:pPr>
            <a:r>
              <a:rPr lang="tr-TR" altLang="tr-TR" sz="2000"/>
              <a:t>Bebeklerde doğumdan sonra bir kaç gün içinde eritrosit yıkımı artar. Bol miktarda biluribin açığa çıkar. </a:t>
            </a:r>
          </a:p>
          <a:p>
            <a:pPr eaLnBrk="1" hangingPunct="1">
              <a:lnSpc>
                <a:spcPct val="80000"/>
              </a:lnSpc>
            </a:pPr>
            <a:endParaRPr lang="tr-TR" altLang="tr-TR" sz="2000">
              <a:solidFill>
                <a:srgbClr val="FF33CC"/>
              </a:solidFill>
            </a:endParaRPr>
          </a:p>
          <a:p>
            <a:pPr eaLnBrk="1" hangingPunct="1">
              <a:lnSpc>
                <a:spcPct val="80000"/>
              </a:lnSpc>
              <a:buFontTx/>
              <a:buNone/>
            </a:pPr>
            <a:endParaRPr lang="tr-TR" altLang="tr-TR" sz="2000"/>
          </a:p>
          <a:p>
            <a:pPr eaLnBrk="1" hangingPunct="1">
              <a:lnSpc>
                <a:spcPct val="80000"/>
              </a:lnSpc>
            </a:pPr>
            <a:r>
              <a:rPr lang="tr-TR" altLang="tr-TR" sz="2000"/>
              <a:t> Koyuluk derecesi kandaki biluribin düzeyine bağlı olduğu için bebekten bebeğe değişir. </a:t>
            </a:r>
            <a:r>
              <a:rPr lang="tr-TR" altLang="tr-TR" sz="2000">
                <a:solidFill>
                  <a:schemeClr val="tx2"/>
                </a:solidFill>
              </a:rPr>
              <a:t>2. günden sonra başlayan ve hafif sarılık 7. güne kadar sürebilir.</a:t>
            </a:r>
            <a:r>
              <a:rPr lang="tr-TR" altLang="tr-TR" sz="2000"/>
              <a:t> Tedavi gerektirmez. </a:t>
            </a:r>
          </a:p>
        </p:txBody>
      </p:sp>
      <p:sp>
        <p:nvSpPr>
          <p:cNvPr id="81921" name="5 Slayt Numarası Yer Tutucusu">
            <a:extLst>
              <a:ext uri="{FF2B5EF4-FFF2-40B4-BE49-F238E27FC236}">
                <a16:creationId xmlns:a16="http://schemas.microsoft.com/office/drawing/2014/main" id="{48345DB3-8CCC-0C48-A6D4-ABD69B20B7F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902030302020204" pitchFamily="66" charset="0"/>
              </a:defRPr>
            </a:lvl1pPr>
            <a:lvl2pPr marL="742950" indent="-285750">
              <a:spcBef>
                <a:spcPct val="20000"/>
              </a:spcBef>
              <a:buChar char="–"/>
              <a:defRPr sz="2800">
                <a:solidFill>
                  <a:schemeClr val="tx1"/>
                </a:solidFill>
                <a:latin typeface="Comic Sans MS" panose="030F0902030302020204" pitchFamily="66" charset="0"/>
              </a:defRPr>
            </a:lvl2pPr>
            <a:lvl3pPr marL="1143000" indent="-228600">
              <a:spcBef>
                <a:spcPct val="20000"/>
              </a:spcBef>
              <a:buChar char="•"/>
              <a:defRPr sz="2400">
                <a:solidFill>
                  <a:schemeClr val="tx1"/>
                </a:solidFill>
                <a:latin typeface="Comic Sans MS" panose="030F0902030302020204" pitchFamily="66" charset="0"/>
              </a:defRPr>
            </a:lvl3pPr>
            <a:lvl4pPr marL="1600200" indent="-228600">
              <a:spcBef>
                <a:spcPct val="20000"/>
              </a:spcBef>
              <a:buChar char="–"/>
              <a:defRPr sz="2000">
                <a:solidFill>
                  <a:schemeClr val="tx1"/>
                </a:solidFill>
                <a:latin typeface="Comic Sans MS" panose="030F0902030302020204" pitchFamily="66" charset="0"/>
              </a:defRPr>
            </a:lvl4pPr>
            <a:lvl5pPr marL="2057400" indent="-228600">
              <a:spcBef>
                <a:spcPct val="20000"/>
              </a:spcBef>
              <a:buChar char="»"/>
              <a:defRPr sz="2000">
                <a:solidFill>
                  <a:schemeClr val="tx1"/>
                </a:solidFill>
                <a:latin typeface="Comic Sans MS" panose="030F09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9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9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9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902030302020204" pitchFamily="66" charset="0"/>
              </a:defRPr>
            </a:lvl9pPr>
          </a:lstStyle>
          <a:p>
            <a:pPr>
              <a:spcBef>
                <a:spcPct val="0"/>
              </a:spcBef>
              <a:buFontTx/>
              <a:buNone/>
            </a:pPr>
            <a:fld id="{6FEE20AB-6852-7141-BD31-9814712C9C2C}" type="slidenum">
              <a:rPr lang="tr-TR" altLang="tr-TR" sz="1400"/>
              <a:pPr>
                <a:spcBef>
                  <a:spcPct val="0"/>
                </a:spcBef>
                <a:buFontTx/>
                <a:buNone/>
              </a:pPr>
              <a:t>5</a:t>
            </a:fld>
            <a:endParaRPr lang="tr-TR" altLang="tr-TR" sz="1400"/>
          </a:p>
        </p:txBody>
      </p:sp>
    </p:spTree>
    <p:extLst>
      <p:ext uri="{BB962C8B-B14F-4D97-AF65-F5344CB8AC3E}">
        <p14:creationId xmlns:p14="http://schemas.microsoft.com/office/powerpoint/2010/main" val="27059996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2">
            <a:extLst>
              <a:ext uri="{FF2B5EF4-FFF2-40B4-BE49-F238E27FC236}">
                <a16:creationId xmlns:a16="http://schemas.microsoft.com/office/drawing/2014/main" id="{A890164D-C274-0B47-BEEF-C6EFC03C4165}"/>
              </a:ext>
            </a:extLst>
          </p:cNvPr>
          <p:cNvSpPr>
            <a:spLocks noGrp="1" noChangeArrowheads="1"/>
          </p:cNvSpPr>
          <p:nvPr>
            <p:ph type="title"/>
          </p:nvPr>
        </p:nvSpPr>
        <p:spPr>
          <a:xfrm>
            <a:off x="2209800" y="152400"/>
            <a:ext cx="6870700" cy="1066800"/>
          </a:xfrm>
        </p:spPr>
        <p:txBody>
          <a:bodyPr>
            <a:normAutofit fontScale="90000"/>
          </a:bodyPr>
          <a:lstStyle/>
          <a:p>
            <a:pPr eaLnBrk="1" hangingPunct="1">
              <a:defRPr/>
            </a:pPr>
            <a:br>
              <a:rPr lang="tr-TR" sz="2800" b="1" dirty="0">
                <a:solidFill>
                  <a:schemeClr val="accent5">
                    <a:lumMod val="50000"/>
                  </a:schemeClr>
                </a:solidFill>
              </a:rPr>
            </a:br>
            <a:br>
              <a:rPr lang="tr-TR" sz="3600" b="1" dirty="0"/>
            </a:br>
            <a:r>
              <a:rPr lang="tr-TR" sz="2800" b="1" dirty="0">
                <a:solidFill>
                  <a:schemeClr val="accent5">
                    <a:lumMod val="50000"/>
                  </a:schemeClr>
                </a:solidFill>
              </a:rPr>
              <a:t>Yeni Doğan Bebeğin Fizyolojik Özellikleri</a:t>
            </a:r>
            <a:endParaRPr lang="tr-TR" sz="2800" b="1" dirty="0"/>
          </a:p>
        </p:txBody>
      </p:sp>
      <p:sp>
        <p:nvSpPr>
          <p:cNvPr id="70660" name="Rectangle 3">
            <a:extLst>
              <a:ext uri="{FF2B5EF4-FFF2-40B4-BE49-F238E27FC236}">
                <a16:creationId xmlns:a16="http://schemas.microsoft.com/office/drawing/2014/main" id="{DFCB54A5-89BC-9840-97DA-D38F29BB2C4B}"/>
              </a:ext>
            </a:extLst>
          </p:cNvPr>
          <p:cNvSpPr>
            <a:spLocks noGrp="1" noChangeArrowheads="1"/>
          </p:cNvSpPr>
          <p:nvPr>
            <p:ph idx="1"/>
          </p:nvPr>
        </p:nvSpPr>
        <p:spPr>
          <a:xfrm>
            <a:off x="1828800" y="914400"/>
            <a:ext cx="8458200" cy="5029200"/>
          </a:xfrm>
        </p:spPr>
        <p:txBody>
          <a:bodyPr>
            <a:normAutofit/>
          </a:bodyPr>
          <a:lstStyle/>
          <a:p>
            <a:pPr eaLnBrk="1" hangingPunct="1">
              <a:lnSpc>
                <a:spcPct val="80000"/>
              </a:lnSpc>
              <a:buFontTx/>
              <a:buNone/>
              <a:defRPr/>
            </a:pPr>
            <a:r>
              <a:rPr lang="tr-TR" sz="1800" dirty="0"/>
              <a:t>   </a:t>
            </a:r>
          </a:p>
          <a:p>
            <a:pPr eaLnBrk="1" hangingPunct="1">
              <a:lnSpc>
                <a:spcPct val="80000"/>
              </a:lnSpc>
              <a:defRPr/>
            </a:pPr>
            <a:r>
              <a:rPr lang="tr-TR" sz="1800" dirty="0"/>
              <a:t>Yeni doğan bebeklerde bazen </a:t>
            </a:r>
            <a:r>
              <a:rPr lang="tr-TR" sz="1800" dirty="0">
                <a:solidFill>
                  <a:srgbClr val="FF33CC"/>
                </a:solidFill>
              </a:rPr>
              <a:t>doğar doğmaz sarılık görülür veya bir kaç saat</a:t>
            </a:r>
            <a:r>
              <a:rPr lang="tr-TR" sz="1800" dirty="0"/>
              <a:t> içinde belirir, hızla ilerler. Genellikle bu durum anne-baba kan uyuşmazlığına bağlıdır. </a:t>
            </a:r>
          </a:p>
          <a:p>
            <a:pPr marL="0" indent="0">
              <a:lnSpc>
                <a:spcPct val="80000"/>
              </a:lnSpc>
              <a:buNone/>
              <a:defRPr/>
            </a:pPr>
            <a:endParaRPr lang="tr-TR" sz="1800" dirty="0"/>
          </a:p>
          <a:p>
            <a:pPr eaLnBrk="1" hangingPunct="1">
              <a:lnSpc>
                <a:spcPct val="80000"/>
              </a:lnSpc>
              <a:defRPr/>
            </a:pPr>
            <a:r>
              <a:rPr lang="tr-TR" sz="1800" b="1" dirty="0" err="1">
                <a:solidFill>
                  <a:schemeClr val="tx2">
                    <a:lumMod val="60000"/>
                    <a:lumOff val="40000"/>
                  </a:schemeClr>
                </a:solidFill>
              </a:rPr>
              <a:t>Rh</a:t>
            </a:r>
            <a:r>
              <a:rPr lang="tr-TR" sz="1800" b="1" dirty="0">
                <a:solidFill>
                  <a:schemeClr val="tx2">
                    <a:lumMod val="60000"/>
                    <a:lumOff val="40000"/>
                  </a:schemeClr>
                </a:solidFill>
              </a:rPr>
              <a:t> - bir kadın, </a:t>
            </a:r>
            <a:r>
              <a:rPr lang="tr-TR" sz="1800" b="1" dirty="0" err="1">
                <a:solidFill>
                  <a:schemeClr val="tx2">
                    <a:lumMod val="60000"/>
                    <a:lumOff val="40000"/>
                  </a:schemeClr>
                </a:solidFill>
              </a:rPr>
              <a:t>Rh</a:t>
            </a:r>
            <a:r>
              <a:rPr lang="tr-TR" sz="1800" b="1" dirty="0">
                <a:solidFill>
                  <a:schemeClr val="tx2">
                    <a:lumMod val="60000"/>
                    <a:lumOff val="40000"/>
                  </a:schemeClr>
                </a:solidFill>
              </a:rPr>
              <a:t> + bir erkek </a:t>
            </a:r>
            <a:r>
              <a:rPr lang="tr-TR" sz="1800" dirty="0"/>
              <a:t>ile evlendiğinde anneden bebeğe </a:t>
            </a:r>
            <a:r>
              <a:rPr lang="tr-TR" sz="1800" dirty="0" err="1"/>
              <a:t>placenta</a:t>
            </a:r>
            <a:r>
              <a:rPr lang="tr-TR" sz="1800" dirty="0"/>
              <a:t> aracılığıyla bebeğin eritrositleri de anne tarafına kayar. Bebek </a:t>
            </a:r>
            <a:r>
              <a:rPr lang="tr-TR" sz="1800" dirty="0" err="1"/>
              <a:t>Rh</a:t>
            </a:r>
            <a:r>
              <a:rPr lang="tr-TR" sz="1800" dirty="0"/>
              <a:t> - ise herhangi bir sorun olmaz. Fakat </a:t>
            </a:r>
            <a:r>
              <a:rPr lang="tr-TR" sz="1800" dirty="0" err="1"/>
              <a:t>Rh</a:t>
            </a:r>
            <a:r>
              <a:rPr lang="tr-TR" sz="1800" dirty="0"/>
              <a:t> + ise  anne eritrositlerinde antikor oluşmaya başlar. </a:t>
            </a:r>
          </a:p>
          <a:p>
            <a:pPr eaLnBrk="1" hangingPunct="1">
              <a:lnSpc>
                <a:spcPct val="80000"/>
              </a:lnSpc>
              <a:defRPr/>
            </a:pPr>
            <a:endParaRPr lang="tr-TR" sz="1800" dirty="0"/>
          </a:p>
          <a:p>
            <a:pPr eaLnBrk="1" hangingPunct="1">
              <a:lnSpc>
                <a:spcPct val="80000"/>
              </a:lnSpc>
              <a:defRPr/>
            </a:pPr>
            <a:r>
              <a:rPr lang="tr-TR" sz="1800" dirty="0"/>
              <a:t>İlk çocukta duyarlılık şiddetli olmadığı için bir sorun görülmez. İkinci çocukta eğer </a:t>
            </a:r>
            <a:r>
              <a:rPr lang="tr-TR" sz="1800" dirty="0" err="1"/>
              <a:t>Rh</a:t>
            </a:r>
            <a:r>
              <a:rPr lang="tr-TR" sz="1800" dirty="0"/>
              <a:t> + ise duyarlılık artar, antikor düzeyi yükselir. Çocuk tarafına </a:t>
            </a:r>
            <a:r>
              <a:rPr lang="tr-TR" sz="1800" dirty="0" err="1"/>
              <a:t>placenta</a:t>
            </a:r>
            <a:r>
              <a:rPr lang="tr-TR" sz="1800" dirty="0"/>
              <a:t> aracılığıyla geçen antikorlar fetüsün doğumdan hemen sonra kan değişimi yapılmazsa kaybına neden olur. </a:t>
            </a:r>
          </a:p>
          <a:p>
            <a:pPr eaLnBrk="1" hangingPunct="1">
              <a:lnSpc>
                <a:spcPct val="80000"/>
              </a:lnSpc>
              <a:defRPr/>
            </a:pPr>
            <a:endParaRPr lang="tr-TR" sz="1800" dirty="0"/>
          </a:p>
          <a:p>
            <a:pPr eaLnBrk="1" hangingPunct="1">
              <a:lnSpc>
                <a:spcPct val="80000"/>
              </a:lnSpc>
              <a:defRPr/>
            </a:pPr>
            <a:r>
              <a:rPr lang="tr-TR" sz="1800" dirty="0"/>
              <a:t>Gebelikte annelerin </a:t>
            </a:r>
            <a:r>
              <a:rPr lang="tr-TR" sz="1800" dirty="0" err="1"/>
              <a:t>Rh</a:t>
            </a:r>
            <a:r>
              <a:rPr lang="tr-TR" sz="1800" dirty="0"/>
              <a:t> - olduğu biliniyorsa evvelce bir düşük yapmadıysa ve bu ilk doğumu ise anneye bu duyarlılığı ortadan kaldıracak bir </a:t>
            </a:r>
            <a:r>
              <a:rPr lang="tr-TR" sz="1800" dirty="0" err="1">
                <a:solidFill>
                  <a:schemeClr val="hlink"/>
                </a:solidFill>
              </a:rPr>
              <a:t>gamaglobulin</a:t>
            </a:r>
            <a:r>
              <a:rPr lang="tr-TR" sz="1800" dirty="0">
                <a:solidFill>
                  <a:schemeClr val="hlink"/>
                </a:solidFill>
              </a:rPr>
              <a:t> enjeksiyonu</a:t>
            </a:r>
            <a:r>
              <a:rPr lang="tr-TR" sz="1800" dirty="0"/>
              <a:t> yapılır. Bu enjeksiyon da ilk çocuğun doğumundan sonra ilk 72 saatte yapılması gereklidir. Aksi halde duyarlılık ortadan kaldırılamaz. </a:t>
            </a:r>
          </a:p>
        </p:txBody>
      </p:sp>
      <p:sp>
        <p:nvSpPr>
          <p:cNvPr id="83969" name="5 Slayt Numarası Yer Tutucusu">
            <a:extLst>
              <a:ext uri="{FF2B5EF4-FFF2-40B4-BE49-F238E27FC236}">
                <a16:creationId xmlns:a16="http://schemas.microsoft.com/office/drawing/2014/main" id="{D0639D37-D147-D64E-86D5-5654FB856D1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902030302020204" pitchFamily="66" charset="0"/>
              </a:defRPr>
            </a:lvl1pPr>
            <a:lvl2pPr marL="742950" indent="-285750">
              <a:spcBef>
                <a:spcPct val="20000"/>
              </a:spcBef>
              <a:buChar char="–"/>
              <a:defRPr sz="2800">
                <a:solidFill>
                  <a:schemeClr val="tx1"/>
                </a:solidFill>
                <a:latin typeface="Comic Sans MS" panose="030F0902030302020204" pitchFamily="66" charset="0"/>
              </a:defRPr>
            </a:lvl2pPr>
            <a:lvl3pPr marL="1143000" indent="-228600">
              <a:spcBef>
                <a:spcPct val="20000"/>
              </a:spcBef>
              <a:buChar char="•"/>
              <a:defRPr sz="2400">
                <a:solidFill>
                  <a:schemeClr val="tx1"/>
                </a:solidFill>
                <a:latin typeface="Comic Sans MS" panose="030F0902030302020204" pitchFamily="66" charset="0"/>
              </a:defRPr>
            </a:lvl3pPr>
            <a:lvl4pPr marL="1600200" indent="-228600">
              <a:spcBef>
                <a:spcPct val="20000"/>
              </a:spcBef>
              <a:buChar char="–"/>
              <a:defRPr sz="2000">
                <a:solidFill>
                  <a:schemeClr val="tx1"/>
                </a:solidFill>
                <a:latin typeface="Comic Sans MS" panose="030F0902030302020204" pitchFamily="66" charset="0"/>
              </a:defRPr>
            </a:lvl4pPr>
            <a:lvl5pPr marL="2057400" indent="-228600">
              <a:spcBef>
                <a:spcPct val="20000"/>
              </a:spcBef>
              <a:buChar char="»"/>
              <a:defRPr sz="2000">
                <a:solidFill>
                  <a:schemeClr val="tx1"/>
                </a:solidFill>
                <a:latin typeface="Comic Sans MS" panose="030F09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9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9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9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902030302020204" pitchFamily="66" charset="0"/>
              </a:defRPr>
            </a:lvl9pPr>
          </a:lstStyle>
          <a:p>
            <a:pPr>
              <a:spcBef>
                <a:spcPct val="0"/>
              </a:spcBef>
              <a:buFontTx/>
              <a:buNone/>
            </a:pPr>
            <a:fld id="{48C75000-3281-654C-82CA-E5768F163D13}" type="slidenum">
              <a:rPr lang="tr-TR" altLang="tr-TR" sz="1400"/>
              <a:pPr>
                <a:spcBef>
                  <a:spcPct val="0"/>
                </a:spcBef>
                <a:buFontTx/>
                <a:buNone/>
              </a:pPr>
              <a:t>6</a:t>
            </a:fld>
            <a:endParaRPr lang="tr-TR" altLang="tr-TR" sz="1400"/>
          </a:p>
        </p:txBody>
      </p:sp>
    </p:spTree>
    <p:extLst>
      <p:ext uri="{BB962C8B-B14F-4D97-AF65-F5344CB8AC3E}">
        <p14:creationId xmlns:p14="http://schemas.microsoft.com/office/powerpoint/2010/main" val="6057709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020868C-F315-5D4D-953C-283377415374}"/>
              </a:ext>
            </a:extLst>
          </p:cNvPr>
          <p:cNvSpPr>
            <a:spLocks noGrp="1"/>
          </p:cNvSpPr>
          <p:nvPr>
            <p:ph idx="1"/>
          </p:nvPr>
        </p:nvSpPr>
        <p:spPr>
          <a:xfrm>
            <a:off x="2209800" y="609600"/>
            <a:ext cx="7696200" cy="4876800"/>
          </a:xfrm>
        </p:spPr>
        <p:txBody>
          <a:bodyPr/>
          <a:lstStyle/>
          <a:p>
            <a:pPr>
              <a:defRPr/>
            </a:pPr>
            <a:endParaRPr lang="tr-TR" dirty="0"/>
          </a:p>
          <a:p>
            <a:pPr marL="0" indent="0">
              <a:buNone/>
              <a:defRPr/>
            </a:pPr>
            <a:endParaRPr lang="tr-TR" dirty="0"/>
          </a:p>
          <a:p>
            <a:pPr marL="0" indent="0" algn="ctr">
              <a:buNone/>
              <a:defRPr/>
            </a:pPr>
            <a:r>
              <a:rPr lang="tr-TR" b="1" dirty="0">
                <a:solidFill>
                  <a:schemeClr val="tx2">
                    <a:lumMod val="50000"/>
                  </a:schemeClr>
                </a:solidFill>
              </a:rPr>
              <a:t>REFLEKSLER</a:t>
            </a:r>
          </a:p>
        </p:txBody>
      </p:sp>
      <p:sp>
        <p:nvSpPr>
          <p:cNvPr id="86019" name="Slayt Numarası Yer Tutucusu 3">
            <a:extLst>
              <a:ext uri="{FF2B5EF4-FFF2-40B4-BE49-F238E27FC236}">
                <a16:creationId xmlns:a16="http://schemas.microsoft.com/office/drawing/2014/main" id="{B9F51DC9-FD1D-C24C-A913-14FA5866014F}"/>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902030302020204" pitchFamily="66" charset="0"/>
              </a:defRPr>
            </a:lvl1pPr>
            <a:lvl2pPr marL="742950" indent="-285750">
              <a:spcBef>
                <a:spcPct val="20000"/>
              </a:spcBef>
              <a:buChar char="–"/>
              <a:defRPr sz="2800">
                <a:solidFill>
                  <a:schemeClr val="tx1"/>
                </a:solidFill>
                <a:latin typeface="Comic Sans MS" panose="030F0902030302020204" pitchFamily="66" charset="0"/>
              </a:defRPr>
            </a:lvl2pPr>
            <a:lvl3pPr marL="1143000" indent="-228600">
              <a:spcBef>
                <a:spcPct val="20000"/>
              </a:spcBef>
              <a:buChar char="•"/>
              <a:defRPr sz="2400">
                <a:solidFill>
                  <a:schemeClr val="tx1"/>
                </a:solidFill>
                <a:latin typeface="Comic Sans MS" panose="030F0902030302020204" pitchFamily="66" charset="0"/>
              </a:defRPr>
            </a:lvl3pPr>
            <a:lvl4pPr marL="1600200" indent="-228600">
              <a:spcBef>
                <a:spcPct val="20000"/>
              </a:spcBef>
              <a:buChar char="–"/>
              <a:defRPr sz="2000">
                <a:solidFill>
                  <a:schemeClr val="tx1"/>
                </a:solidFill>
                <a:latin typeface="Comic Sans MS" panose="030F0902030302020204" pitchFamily="66" charset="0"/>
              </a:defRPr>
            </a:lvl4pPr>
            <a:lvl5pPr marL="2057400" indent="-228600">
              <a:spcBef>
                <a:spcPct val="20000"/>
              </a:spcBef>
              <a:buChar char="»"/>
              <a:defRPr sz="2000">
                <a:solidFill>
                  <a:schemeClr val="tx1"/>
                </a:solidFill>
                <a:latin typeface="Comic Sans MS" panose="030F09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9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9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9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902030302020204" pitchFamily="66" charset="0"/>
              </a:defRPr>
            </a:lvl9pPr>
          </a:lstStyle>
          <a:p>
            <a:pPr>
              <a:spcBef>
                <a:spcPct val="0"/>
              </a:spcBef>
              <a:buFontTx/>
              <a:buNone/>
            </a:pPr>
            <a:fld id="{F3314910-6614-8B41-B6AE-271EACA58816}" type="slidenum">
              <a:rPr lang="tr-TR" altLang="tr-TR" sz="1400"/>
              <a:pPr>
                <a:spcBef>
                  <a:spcPct val="0"/>
                </a:spcBef>
                <a:buFontTx/>
                <a:buNone/>
              </a:pPr>
              <a:t>7</a:t>
            </a:fld>
            <a:endParaRPr lang="tr-TR" altLang="tr-TR" sz="1400"/>
          </a:p>
        </p:txBody>
      </p:sp>
    </p:spTree>
    <p:extLst>
      <p:ext uri="{BB962C8B-B14F-4D97-AF65-F5344CB8AC3E}">
        <p14:creationId xmlns:p14="http://schemas.microsoft.com/office/powerpoint/2010/main" val="254736494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ipe(down)">
                                      <p:cBhvr>
                                        <p:cTn id="7" dur="580">
                                          <p:stCondLst>
                                            <p:cond delay="0"/>
                                          </p:stCondLst>
                                        </p:cTn>
                                        <p:tgtEl>
                                          <p:spTgt spid="3">
                                            <p:txEl>
                                              <p:pRg st="2" end="2"/>
                                            </p:txEl>
                                          </p:spTgt>
                                        </p:tgtEl>
                                      </p:cBhvr>
                                    </p:animEffect>
                                    <p:anim calcmode="lin" valueType="num">
                                      <p:cBhvr>
                                        <p:cTn id="8"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2" end="2"/>
                                            </p:txEl>
                                          </p:spTgt>
                                        </p:tgtEl>
                                      </p:cBhvr>
                                      <p:to x="100000" y="60000"/>
                                    </p:animScale>
                                    <p:animScale>
                                      <p:cBhvr>
                                        <p:cTn id="14" dur="166" decel="50000">
                                          <p:stCondLst>
                                            <p:cond delay="676"/>
                                          </p:stCondLst>
                                        </p:cTn>
                                        <p:tgtEl>
                                          <p:spTgt spid="3">
                                            <p:txEl>
                                              <p:pRg st="2" end="2"/>
                                            </p:txEl>
                                          </p:spTgt>
                                        </p:tgtEl>
                                      </p:cBhvr>
                                      <p:to x="100000" y="100000"/>
                                    </p:animScale>
                                    <p:animScale>
                                      <p:cBhvr>
                                        <p:cTn id="15" dur="26">
                                          <p:stCondLst>
                                            <p:cond delay="1312"/>
                                          </p:stCondLst>
                                        </p:cTn>
                                        <p:tgtEl>
                                          <p:spTgt spid="3">
                                            <p:txEl>
                                              <p:pRg st="2" end="2"/>
                                            </p:txEl>
                                          </p:spTgt>
                                        </p:tgtEl>
                                      </p:cBhvr>
                                      <p:to x="100000" y="80000"/>
                                    </p:animScale>
                                    <p:animScale>
                                      <p:cBhvr>
                                        <p:cTn id="16" dur="166" decel="50000">
                                          <p:stCondLst>
                                            <p:cond delay="1338"/>
                                          </p:stCondLst>
                                        </p:cTn>
                                        <p:tgtEl>
                                          <p:spTgt spid="3">
                                            <p:txEl>
                                              <p:pRg st="2" end="2"/>
                                            </p:txEl>
                                          </p:spTgt>
                                        </p:tgtEl>
                                      </p:cBhvr>
                                      <p:to x="100000" y="100000"/>
                                    </p:animScale>
                                    <p:animScale>
                                      <p:cBhvr>
                                        <p:cTn id="17" dur="26">
                                          <p:stCondLst>
                                            <p:cond delay="1642"/>
                                          </p:stCondLst>
                                        </p:cTn>
                                        <p:tgtEl>
                                          <p:spTgt spid="3">
                                            <p:txEl>
                                              <p:pRg st="2" end="2"/>
                                            </p:txEl>
                                          </p:spTgt>
                                        </p:tgtEl>
                                      </p:cBhvr>
                                      <p:to x="100000" y="90000"/>
                                    </p:animScale>
                                    <p:animScale>
                                      <p:cBhvr>
                                        <p:cTn id="18" dur="166" decel="50000">
                                          <p:stCondLst>
                                            <p:cond delay="1668"/>
                                          </p:stCondLst>
                                        </p:cTn>
                                        <p:tgtEl>
                                          <p:spTgt spid="3">
                                            <p:txEl>
                                              <p:pRg st="2" end="2"/>
                                            </p:txEl>
                                          </p:spTgt>
                                        </p:tgtEl>
                                      </p:cBhvr>
                                      <p:to x="100000" y="100000"/>
                                    </p:animScale>
                                    <p:animScale>
                                      <p:cBhvr>
                                        <p:cTn id="19" dur="26">
                                          <p:stCondLst>
                                            <p:cond delay="1808"/>
                                          </p:stCondLst>
                                        </p:cTn>
                                        <p:tgtEl>
                                          <p:spTgt spid="3">
                                            <p:txEl>
                                              <p:pRg st="2" end="2"/>
                                            </p:txEl>
                                          </p:spTgt>
                                        </p:tgtEl>
                                      </p:cBhvr>
                                      <p:to x="100000" y="95000"/>
                                    </p:animScale>
                                    <p:animScale>
                                      <p:cBhvr>
                                        <p:cTn id="20" dur="166" decel="50000">
                                          <p:stCondLst>
                                            <p:cond delay="1834"/>
                                          </p:stCondLst>
                                        </p:cTn>
                                        <p:tgtEl>
                                          <p:spTgt spid="3">
                                            <p:txEl>
                                              <p:pRg st="2" end="2"/>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Rectangle 2">
            <a:extLst>
              <a:ext uri="{FF2B5EF4-FFF2-40B4-BE49-F238E27FC236}">
                <a16:creationId xmlns:a16="http://schemas.microsoft.com/office/drawing/2014/main" id="{45A0DAA0-BF5A-B840-A488-CB43B7DFCAB9}"/>
              </a:ext>
            </a:extLst>
          </p:cNvPr>
          <p:cNvSpPr>
            <a:spLocks noGrp="1" noChangeArrowheads="1"/>
          </p:cNvSpPr>
          <p:nvPr>
            <p:ph type="title"/>
          </p:nvPr>
        </p:nvSpPr>
        <p:spPr/>
        <p:txBody>
          <a:bodyPr/>
          <a:lstStyle/>
          <a:p>
            <a:endParaRPr lang="tr-TR" altLang="tr-TR"/>
          </a:p>
        </p:txBody>
      </p:sp>
      <p:sp>
        <p:nvSpPr>
          <p:cNvPr id="87042" name="Rectangle 3">
            <a:extLst>
              <a:ext uri="{FF2B5EF4-FFF2-40B4-BE49-F238E27FC236}">
                <a16:creationId xmlns:a16="http://schemas.microsoft.com/office/drawing/2014/main" id="{3A843812-E1AA-3A4B-804D-878EAF2B6879}"/>
              </a:ext>
            </a:extLst>
          </p:cNvPr>
          <p:cNvSpPr>
            <a:spLocks noGrp="1" noChangeArrowheads="1"/>
          </p:cNvSpPr>
          <p:nvPr>
            <p:ph idx="1"/>
          </p:nvPr>
        </p:nvSpPr>
        <p:spPr/>
        <p:txBody>
          <a:bodyPr/>
          <a:lstStyle/>
          <a:p>
            <a:pPr marL="0" indent="0">
              <a:buNone/>
            </a:pPr>
            <a:r>
              <a:rPr lang="tr-TR" altLang="tr-TR"/>
              <a:t>    Gallahue (1982), yeni doğanın sahip olduğu refleksleri ilkel refleksler ve duruşa ilişkin refleksler olmak üzere iki grup halinde sınıflandırmıştır.</a:t>
            </a:r>
          </a:p>
        </p:txBody>
      </p:sp>
      <p:sp>
        <p:nvSpPr>
          <p:cNvPr id="87043" name="Slayt Numarası Yer Tutucusu 2">
            <a:extLst>
              <a:ext uri="{FF2B5EF4-FFF2-40B4-BE49-F238E27FC236}">
                <a16:creationId xmlns:a16="http://schemas.microsoft.com/office/drawing/2014/main" id="{010ADE90-3C83-ED41-9129-4B1D18096BF2}"/>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902030302020204" pitchFamily="66" charset="0"/>
              </a:defRPr>
            </a:lvl1pPr>
            <a:lvl2pPr marL="742950" indent="-285750">
              <a:spcBef>
                <a:spcPct val="20000"/>
              </a:spcBef>
              <a:buChar char="–"/>
              <a:defRPr sz="2800">
                <a:solidFill>
                  <a:schemeClr val="tx1"/>
                </a:solidFill>
                <a:latin typeface="Comic Sans MS" panose="030F0902030302020204" pitchFamily="66" charset="0"/>
              </a:defRPr>
            </a:lvl2pPr>
            <a:lvl3pPr marL="1143000" indent="-228600">
              <a:spcBef>
                <a:spcPct val="20000"/>
              </a:spcBef>
              <a:buChar char="•"/>
              <a:defRPr sz="2400">
                <a:solidFill>
                  <a:schemeClr val="tx1"/>
                </a:solidFill>
                <a:latin typeface="Comic Sans MS" panose="030F0902030302020204" pitchFamily="66" charset="0"/>
              </a:defRPr>
            </a:lvl3pPr>
            <a:lvl4pPr marL="1600200" indent="-228600">
              <a:spcBef>
                <a:spcPct val="20000"/>
              </a:spcBef>
              <a:buChar char="–"/>
              <a:defRPr sz="2000">
                <a:solidFill>
                  <a:schemeClr val="tx1"/>
                </a:solidFill>
                <a:latin typeface="Comic Sans MS" panose="030F0902030302020204" pitchFamily="66" charset="0"/>
              </a:defRPr>
            </a:lvl4pPr>
            <a:lvl5pPr marL="2057400" indent="-228600">
              <a:spcBef>
                <a:spcPct val="20000"/>
              </a:spcBef>
              <a:buChar char="»"/>
              <a:defRPr sz="2000">
                <a:solidFill>
                  <a:schemeClr val="tx1"/>
                </a:solidFill>
                <a:latin typeface="Comic Sans MS" panose="030F09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9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9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9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902030302020204" pitchFamily="66" charset="0"/>
              </a:defRPr>
            </a:lvl9pPr>
          </a:lstStyle>
          <a:p>
            <a:pPr>
              <a:spcBef>
                <a:spcPct val="0"/>
              </a:spcBef>
              <a:buFontTx/>
              <a:buNone/>
            </a:pPr>
            <a:fld id="{23E4B546-57C7-F347-A668-79EDF395E2DB}" type="slidenum">
              <a:rPr lang="tr-TR" altLang="tr-TR" sz="1400"/>
              <a:pPr>
                <a:spcBef>
                  <a:spcPct val="0"/>
                </a:spcBef>
                <a:buFontTx/>
                <a:buNone/>
              </a:pPr>
              <a:t>8</a:t>
            </a:fld>
            <a:endParaRPr lang="tr-TR" altLang="tr-TR" sz="1400"/>
          </a:p>
        </p:txBody>
      </p:sp>
    </p:spTree>
    <p:extLst>
      <p:ext uri="{BB962C8B-B14F-4D97-AF65-F5344CB8AC3E}">
        <p14:creationId xmlns:p14="http://schemas.microsoft.com/office/powerpoint/2010/main" val="31780573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Rectangle 2">
            <a:extLst>
              <a:ext uri="{FF2B5EF4-FFF2-40B4-BE49-F238E27FC236}">
                <a16:creationId xmlns:a16="http://schemas.microsoft.com/office/drawing/2014/main" id="{24F5CB54-2ED6-CB4F-905E-5AC31D592A30}"/>
              </a:ext>
            </a:extLst>
          </p:cNvPr>
          <p:cNvSpPr>
            <a:spLocks noGrp="1" noChangeArrowheads="1"/>
          </p:cNvSpPr>
          <p:nvPr>
            <p:ph type="title"/>
          </p:nvPr>
        </p:nvSpPr>
        <p:spPr>
          <a:xfrm>
            <a:off x="2209800" y="152400"/>
            <a:ext cx="6870700" cy="990600"/>
          </a:xfrm>
        </p:spPr>
        <p:txBody>
          <a:bodyPr/>
          <a:lstStyle/>
          <a:p>
            <a:r>
              <a:rPr lang="tr-TR" altLang="tr-TR">
                <a:solidFill>
                  <a:srgbClr val="CC3399"/>
                </a:solidFill>
              </a:rPr>
              <a:t>Birincil Refleksler</a:t>
            </a:r>
            <a:endParaRPr lang="tr-TR" altLang="tr-TR"/>
          </a:p>
        </p:txBody>
      </p:sp>
      <p:sp>
        <p:nvSpPr>
          <p:cNvPr id="88066" name="Rectangle 3">
            <a:extLst>
              <a:ext uri="{FF2B5EF4-FFF2-40B4-BE49-F238E27FC236}">
                <a16:creationId xmlns:a16="http://schemas.microsoft.com/office/drawing/2014/main" id="{385DD509-D9BD-B744-A8E7-38B1DEA16A9F}"/>
              </a:ext>
            </a:extLst>
          </p:cNvPr>
          <p:cNvSpPr>
            <a:spLocks noGrp="1" noChangeArrowheads="1"/>
          </p:cNvSpPr>
          <p:nvPr>
            <p:ph idx="1"/>
          </p:nvPr>
        </p:nvSpPr>
        <p:spPr>
          <a:xfrm>
            <a:off x="2209800" y="1219200"/>
            <a:ext cx="7696200" cy="4267200"/>
          </a:xfrm>
        </p:spPr>
        <p:txBody>
          <a:bodyPr/>
          <a:lstStyle/>
          <a:p>
            <a:r>
              <a:rPr lang="tr-TR" altLang="tr-TR"/>
              <a:t>Moro Refleksi</a:t>
            </a:r>
          </a:p>
          <a:p>
            <a:r>
              <a:rPr lang="tr-TR" altLang="tr-TR"/>
              <a:t>Asimetrik Tonik Boyun Refleksi</a:t>
            </a:r>
          </a:p>
          <a:p>
            <a:r>
              <a:rPr lang="tr-TR" altLang="tr-TR"/>
              <a:t>Arama Refleksi</a:t>
            </a:r>
          </a:p>
          <a:p>
            <a:r>
              <a:rPr lang="tr-TR" altLang="tr-TR"/>
              <a:t>Emme Refleksi</a:t>
            </a:r>
          </a:p>
          <a:p>
            <a:r>
              <a:rPr lang="tr-TR" altLang="tr-TR"/>
              <a:t>Kavrama Refleksi</a:t>
            </a:r>
          </a:p>
          <a:p>
            <a:r>
              <a:rPr lang="tr-TR" altLang="tr-TR"/>
              <a:t>Plantar Refleksidir.</a:t>
            </a:r>
          </a:p>
        </p:txBody>
      </p:sp>
      <p:sp>
        <p:nvSpPr>
          <p:cNvPr id="88067" name="Slayt Numarası Yer Tutucusu 2">
            <a:extLst>
              <a:ext uri="{FF2B5EF4-FFF2-40B4-BE49-F238E27FC236}">
                <a16:creationId xmlns:a16="http://schemas.microsoft.com/office/drawing/2014/main" id="{3AC26961-9286-D540-A354-3D8B2070B977}"/>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902030302020204" pitchFamily="66" charset="0"/>
              </a:defRPr>
            </a:lvl1pPr>
            <a:lvl2pPr marL="742950" indent="-285750">
              <a:spcBef>
                <a:spcPct val="20000"/>
              </a:spcBef>
              <a:buChar char="–"/>
              <a:defRPr sz="2800">
                <a:solidFill>
                  <a:schemeClr val="tx1"/>
                </a:solidFill>
                <a:latin typeface="Comic Sans MS" panose="030F0902030302020204" pitchFamily="66" charset="0"/>
              </a:defRPr>
            </a:lvl2pPr>
            <a:lvl3pPr marL="1143000" indent="-228600">
              <a:spcBef>
                <a:spcPct val="20000"/>
              </a:spcBef>
              <a:buChar char="•"/>
              <a:defRPr sz="2400">
                <a:solidFill>
                  <a:schemeClr val="tx1"/>
                </a:solidFill>
                <a:latin typeface="Comic Sans MS" panose="030F0902030302020204" pitchFamily="66" charset="0"/>
              </a:defRPr>
            </a:lvl3pPr>
            <a:lvl4pPr marL="1600200" indent="-228600">
              <a:spcBef>
                <a:spcPct val="20000"/>
              </a:spcBef>
              <a:buChar char="–"/>
              <a:defRPr sz="2000">
                <a:solidFill>
                  <a:schemeClr val="tx1"/>
                </a:solidFill>
                <a:latin typeface="Comic Sans MS" panose="030F0902030302020204" pitchFamily="66" charset="0"/>
              </a:defRPr>
            </a:lvl4pPr>
            <a:lvl5pPr marL="2057400" indent="-228600">
              <a:spcBef>
                <a:spcPct val="20000"/>
              </a:spcBef>
              <a:buChar char="»"/>
              <a:defRPr sz="2000">
                <a:solidFill>
                  <a:schemeClr val="tx1"/>
                </a:solidFill>
                <a:latin typeface="Comic Sans MS" panose="030F09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9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9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9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902030302020204" pitchFamily="66" charset="0"/>
              </a:defRPr>
            </a:lvl9pPr>
          </a:lstStyle>
          <a:p>
            <a:pPr>
              <a:spcBef>
                <a:spcPct val="0"/>
              </a:spcBef>
              <a:buFontTx/>
              <a:buNone/>
            </a:pPr>
            <a:fld id="{96A96A71-3805-394E-9366-A706DE330576}" type="slidenum">
              <a:rPr lang="tr-TR" altLang="tr-TR" sz="1400"/>
              <a:pPr>
                <a:spcBef>
                  <a:spcPct val="0"/>
                </a:spcBef>
                <a:buFontTx/>
                <a:buNone/>
              </a:pPr>
              <a:t>9</a:t>
            </a:fld>
            <a:endParaRPr lang="tr-TR" altLang="tr-TR" sz="1400"/>
          </a:p>
        </p:txBody>
      </p:sp>
    </p:spTree>
    <p:extLst>
      <p:ext uri="{BB962C8B-B14F-4D97-AF65-F5344CB8AC3E}">
        <p14:creationId xmlns:p14="http://schemas.microsoft.com/office/powerpoint/2010/main" val="316178581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TotalTime>
  <Words>1190</Words>
  <Application>Microsoft Macintosh PowerPoint</Application>
  <PresentationFormat>Geniş ekran</PresentationFormat>
  <Paragraphs>102</Paragraphs>
  <Slides>26</Slides>
  <Notes>5</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26</vt:i4>
      </vt:variant>
    </vt:vector>
  </HeadingPairs>
  <TitlesOfParts>
    <vt:vector size="32" baseType="lpstr">
      <vt:lpstr>Arial</vt:lpstr>
      <vt:lpstr>Calibri</vt:lpstr>
      <vt:lpstr>Calibri Light</vt:lpstr>
      <vt:lpstr>Comic Sans MS</vt:lpstr>
      <vt:lpstr>Times New Roman</vt:lpstr>
      <vt:lpstr>Office Teması</vt:lpstr>
      <vt:lpstr>Bebeklik Döneminde Fiziksel Gelişim II</vt:lpstr>
      <vt:lpstr>Yeni Doğan Bebeğin Fizyolojik Özellikleri </vt:lpstr>
      <vt:lpstr>Yeni Doğan Bebeğin Fizyolojik Özellikleri </vt:lpstr>
      <vt:lpstr>Yeni Doğan Bebeğin Fizyolojik Özellikleri </vt:lpstr>
      <vt:lpstr>Yeni Doğan Bebeğin Fizyolojik Özellikleri </vt:lpstr>
      <vt:lpstr>  Yeni Doğan Bebeğin Fizyolojik Özellikleri</vt:lpstr>
      <vt:lpstr>PowerPoint Sunusu</vt:lpstr>
      <vt:lpstr>PowerPoint Sunusu</vt:lpstr>
      <vt:lpstr>Birincil Refleksler</vt:lpstr>
      <vt:lpstr>PowerPoint Sunusu</vt:lpstr>
      <vt:lpstr>PowerPoint Sunusu</vt:lpstr>
      <vt:lpstr>PowerPoint Sunusu</vt:lpstr>
      <vt:lpstr>PowerPoint Sunusu</vt:lpstr>
      <vt:lpstr>PowerPoint Sunusu</vt:lpstr>
      <vt:lpstr>PowerPoint Sunusu</vt:lpstr>
      <vt:lpstr>Galant Refleksi:Galant refleksini tetiklemek için bebeğimizi uyarmamız gerekir. Bunu yapmak için de, bebeği elimizin üzerine yüzü yere bakacak şekilde koyarak, belinin her iki tarafını da (omuzlardan popoya kadar), önce bir yeri daha sonra öteki yeri, parmağımızla okşamalıyız. Anında, bebek uyarana, uyarılan bölgeye doğru belini kıvırarak karşılık vermeli. Daha önce de söylediğimiz gibi, bebek bir yaşına ulaşmadan önce bu refleksini kaybeder.  Galant refleksi, doğmak üzere olan bebeklerin vestibüler hislerini geliştirme ve bebeğin doğum kanalından geçmesini sağlama işlevine sahiptir. Eğer refleks bir yıldan uzun bir süredir varsa, belinin aşağısındaki herhangi bir sürtünme, bebeğin kalçalarını o yöne çevirmesine sebep olacaktır. Her şeyden de öte, tuvalet eğitimlerinde sorun yaratabilir ve çocukların uzun süre sandalyede oturmalarına engel olabilir. </vt:lpstr>
      <vt:lpstr>Duruşa İlişkin Refleksler</vt:lpstr>
      <vt:lpstr>PowerPoint Sunusu</vt:lpstr>
      <vt:lpstr>PowerPoint Sunusu</vt:lpstr>
      <vt:lpstr>PowerPoint Sunusu</vt:lpstr>
      <vt:lpstr>PowerPoint Sunusu</vt:lpstr>
      <vt:lpstr>PowerPoint Sunusu</vt:lpstr>
      <vt:lpstr>PowerPoint Sunusu</vt:lpstr>
      <vt:lpstr>PowerPoint Sunusu</vt:lpstr>
      <vt:lpstr>PowerPoint Sunusu</vt:lpstr>
      <vt:lpstr>Kaynaklar</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Bebeklik Döneminde Fiziksel Gelişim</dc:title>
  <dc:creator>Microsoft Office User</dc:creator>
  <cp:lastModifiedBy>Microsoft Office User</cp:lastModifiedBy>
  <cp:revision>5</cp:revision>
  <dcterms:created xsi:type="dcterms:W3CDTF">2020-05-08T11:41:20Z</dcterms:created>
  <dcterms:modified xsi:type="dcterms:W3CDTF">2020-05-08T11:50:28Z</dcterms:modified>
</cp:coreProperties>
</file>