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2" r:id="rId9"/>
    <p:sldId id="263"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5D8EC39-256A-439F-8DEB-131ED1C3D36F}"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2707603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D8EC39-256A-439F-8DEB-131ED1C3D36F}"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1452303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D8EC39-256A-439F-8DEB-131ED1C3D36F}"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2624714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5D8EC39-256A-439F-8DEB-131ED1C3D36F}"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180918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5D8EC39-256A-439F-8DEB-131ED1C3D36F}" type="datetimeFigureOut">
              <a:rPr lang="tr-TR" smtClean="0"/>
              <a:t>14.02.2018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245868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5D8EC39-256A-439F-8DEB-131ED1C3D36F}" type="datetimeFigureOut">
              <a:rPr lang="tr-TR" smtClean="0"/>
              <a:t>14.02.2018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603213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5D8EC39-256A-439F-8DEB-131ED1C3D36F}" type="datetimeFigureOut">
              <a:rPr lang="tr-TR" smtClean="0"/>
              <a:t>14.02.2018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3754734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5D8EC39-256A-439F-8DEB-131ED1C3D36F}" type="datetimeFigureOut">
              <a:rPr lang="tr-TR" smtClean="0"/>
              <a:t>14.02.2018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792607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D8EC39-256A-439F-8DEB-131ED1C3D36F}" type="datetimeFigureOut">
              <a:rPr lang="tr-TR" smtClean="0"/>
              <a:t>14.02.2018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1714050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D8EC39-256A-439F-8DEB-131ED1C3D36F}" type="datetimeFigureOut">
              <a:rPr lang="tr-TR" smtClean="0"/>
              <a:t>14.02.2018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2260874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5D8EC39-256A-439F-8DEB-131ED1C3D36F}" type="datetimeFigureOut">
              <a:rPr lang="tr-TR" smtClean="0"/>
              <a:t>14.02.2018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B3E91B-822A-49A5-B9C7-1CC5D0FCE5DC}" type="slidenum">
              <a:rPr lang="tr-TR" smtClean="0"/>
              <a:t>‹#›</a:t>
            </a:fld>
            <a:endParaRPr lang="tr-TR"/>
          </a:p>
        </p:txBody>
      </p:sp>
    </p:spTree>
    <p:extLst>
      <p:ext uri="{BB962C8B-B14F-4D97-AF65-F5344CB8AC3E}">
        <p14:creationId xmlns:p14="http://schemas.microsoft.com/office/powerpoint/2010/main" val="3293762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D8EC39-256A-439F-8DEB-131ED1C3D36F}" type="datetimeFigureOut">
              <a:rPr lang="tr-TR" smtClean="0"/>
              <a:t>14.02.2018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B3E91B-822A-49A5-B9C7-1CC5D0FCE5DC}" type="slidenum">
              <a:rPr lang="tr-TR" smtClean="0"/>
              <a:t>‹#›</a:t>
            </a:fld>
            <a:endParaRPr lang="tr-TR"/>
          </a:p>
        </p:txBody>
      </p:sp>
    </p:spTree>
    <p:extLst>
      <p:ext uri="{BB962C8B-B14F-4D97-AF65-F5344CB8AC3E}">
        <p14:creationId xmlns:p14="http://schemas.microsoft.com/office/powerpoint/2010/main" val="276165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HETEROSEKSİZM, SOSYAL HİZMET VE LGBTİ GENÇLER </a:t>
            </a:r>
            <a:endParaRPr lang="tr-TR" dirty="0"/>
          </a:p>
        </p:txBody>
      </p:sp>
      <p:sp>
        <p:nvSpPr>
          <p:cNvPr id="3" name="Alt Başlık 2"/>
          <p:cNvSpPr>
            <a:spLocks noGrp="1"/>
          </p:cNvSpPr>
          <p:nvPr>
            <p:ph type="subTitle" idx="1"/>
          </p:nvPr>
        </p:nvSpPr>
        <p:spPr/>
        <p:txBody>
          <a:bodyPr/>
          <a:lstStyle/>
          <a:p>
            <a:r>
              <a:rPr lang="tr-TR" dirty="0" smtClean="0"/>
              <a:t> </a:t>
            </a:r>
            <a:endParaRPr lang="tr-TR" dirty="0"/>
          </a:p>
        </p:txBody>
      </p:sp>
    </p:spTree>
    <p:extLst>
      <p:ext uri="{BB962C8B-B14F-4D97-AF65-F5344CB8AC3E}">
        <p14:creationId xmlns:p14="http://schemas.microsoft.com/office/powerpoint/2010/main" val="1004689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err="1" smtClean="0"/>
              <a:t>Heteronormatif</a:t>
            </a:r>
            <a:r>
              <a:rPr lang="tr-TR" dirty="0" smtClean="0"/>
              <a:t> Olmayan Bir Sosyal Hizmet İçin. KAOS GL Eğitim Broşürü. </a:t>
            </a:r>
          </a:p>
          <a:p>
            <a:pPr marL="0" indent="0">
              <a:buNone/>
            </a:pPr>
            <a:r>
              <a:rPr lang="tr-TR" dirty="0" err="1"/>
              <a:t>Buz,S</a:t>
            </a:r>
            <a:r>
              <a:rPr lang="tr-TR" dirty="0"/>
              <a:t>. LGBTT Bireylerle Sosyal Hizmet. Toplum ve Sosyal Hizmet Dergisi. Cilt 22(2) Ekim 2011. </a:t>
            </a:r>
            <a:r>
              <a:rPr lang="tr-TR" dirty="0" smtClean="0"/>
              <a:t> </a:t>
            </a:r>
          </a:p>
          <a:p>
            <a:pPr marL="0" indent="0">
              <a:buNone/>
            </a:pPr>
            <a:endParaRPr lang="tr-TR" dirty="0"/>
          </a:p>
        </p:txBody>
      </p:sp>
    </p:spTree>
    <p:extLst>
      <p:ext uri="{BB962C8B-B14F-4D97-AF65-F5344CB8AC3E}">
        <p14:creationId xmlns:p14="http://schemas.microsoft.com/office/powerpoint/2010/main" val="79013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Farklılıklar </a:t>
            </a:r>
          </a:p>
          <a:p>
            <a:endParaRPr lang="tr-TR" dirty="0"/>
          </a:p>
          <a:p>
            <a:r>
              <a:rPr lang="tr-TR" dirty="0" smtClean="0"/>
              <a:t>Toplumsal Cinsiyet</a:t>
            </a:r>
          </a:p>
          <a:p>
            <a:endParaRPr lang="tr-TR" dirty="0"/>
          </a:p>
          <a:p>
            <a:r>
              <a:rPr lang="tr-TR" dirty="0" smtClean="0"/>
              <a:t>Cinsel Yönelim ve Cinsiyet Kimliği </a:t>
            </a:r>
            <a:endParaRPr lang="tr-TR" dirty="0"/>
          </a:p>
        </p:txBody>
      </p:sp>
    </p:spTree>
    <p:extLst>
      <p:ext uri="{BB962C8B-B14F-4D97-AF65-F5344CB8AC3E}">
        <p14:creationId xmlns:p14="http://schemas.microsoft.com/office/powerpoint/2010/main" val="284954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Kavramlarla Başlayalım </a:t>
            </a:r>
            <a:endParaRPr lang="tr-TR" dirty="0"/>
          </a:p>
        </p:txBody>
      </p:sp>
      <p:sp>
        <p:nvSpPr>
          <p:cNvPr id="3" name="İçerik Yer Tutucusu 2"/>
          <p:cNvSpPr>
            <a:spLocks noGrp="1"/>
          </p:cNvSpPr>
          <p:nvPr>
            <p:ph idx="1"/>
          </p:nvPr>
        </p:nvSpPr>
        <p:spPr/>
        <p:txBody>
          <a:bodyPr/>
          <a:lstStyle/>
          <a:p>
            <a:r>
              <a:rPr lang="tr-TR" dirty="0" smtClean="0"/>
              <a:t>LGBTİ </a:t>
            </a:r>
            <a:r>
              <a:rPr lang="tr-TR" dirty="0"/>
              <a:t>(Lezbiyen, Gey, </a:t>
            </a:r>
            <a:r>
              <a:rPr lang="tr-TR" dirty="0" err="1"/>
              <a:t>Biseksüel</a:t>
            </a:r>
            <a:r>
              <a:rPr lang="tr-TR" dirty="0"/>
              <a:t>, </a:t>
            </a:r>
            <a:r>
              <a:rPr lang="tr-TR" dirty="0" smtClean="0"/>
              <a:t>Trans, </a:t>
            </a:r>
            <a:r>
              <a:rPr lang="tr-TR" dirty="0" err="1" smtClean="0"/>
              <a:t>İnterseks</a:t>
            </a:r>
            <a:r>
              <a:rPr lang="tr-TR" dirty="0" smtClean="0"/>
              <a:t>) </a:t>
            </a:r>
          </a:p>
          <a:p>
            <a:r>
              <a:rPr lang="tr-TR" dirty="0" smtClean="0"/>
              <a:t>Cinsel Yönelim</a:t>
            </a:r>
          </a:p>
          <a:p>
            <a:r>
              <a:rPr lang="tr-TR" dirty="0" smtClean="0"/>
              <a:t>Cinsel Kimlik</a:t>
            </a:r>
          </a:p>
          <a:p>
            <a:r>
              <a:rPr lang="tr-TR" dirty="0" smtClean="0"/>
              <a:t>Cinsiyet Kimliği</a:t>
            </a:r>
          </a:p>
          <a:p>
            <a:r>
              <a:rPr lang="tr-TR" dirty="0" smtClean="0"/>
              <a:t>Eşcinsellik</a:t>
            </a:r>
          </a:p>
          <a:p>
            <a:r>
              <a:rPr lang="tr-TR" dirty="0" smtClean="0"/>
              <a:t>Heteroseksüellik</a:t>
            </a:r>
          </a:p>
          <a:p>
            <a:r>
              <a:rPr lang="tr-TR" dirty="0" err="1" smtClean="0"/>
              <a:t>Heteronormativite</a:t>
            </a:r>
            <a:r>
              <a:rPr lang="tr-TR" dirty="0" smtClean="0"/>
              <a:t> </a:t>
            </a:r>
          </a:p>
          <a:p>
            <a:pPr marL="0" indent="0">
              <a:buNone/>
            </a:pPr>
            <a:endParaRPr lang="tr-TR" dirty="0"/>
          </a:p>
        </p:txBody>
      </p:sp>
    </p:spTree>
    <p:extLst>
      <p:ext uri="{BB962C8B-B14F-4D97-AF65-F5344CB8AC3E}">
        <p14:creationId xmlns:p14="http://schemas.microsoft.com/office/powerpoint/2010/main" val="1892398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Hizmet ve </a:t>
            </a:r>
            <a:r>
              <a:rPr lang="tr-TR" dirty="0" err="1" smtClean="0"/>
              <a:t>LGBTİ’ler</a:t>
            </a:r>
            <a:r>
              <a:rPr lang="tr-TR" dirty="0" smtClean="0"/>
              <a:t> </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  IFSW </a:t>
            </a:r>
            <a:r>
              <a:rPr lang="tr-TR" dirty="0"/>
              <a:t>ve IASSW Genel Kurulu tarafından 2014 yılında </a:t>
            </a:r>
            <a:r>
              <a:rPr lang="tr-TR" dirty="0" smtClean="0"/>
              <a:t>onaylanan küresel sosyal hizmet tanımı: </a:t>
            </a:r>
            <a:r>
              <a:rPr lang="tr-TR" dirty="0"/>
              <a:t/>
            </a:r>
            <a:br>
              <a:rPr lang="tr-TR" dirty="0"/>
            </a:br>
            <a:r>
              <a:rPr lang="tr-TR" dirty="0"/>
              <a:t/>
            </a:r>
            <a:br>
              <a:rPr lang="tr-TR" dirty="0"/>
            </a:br>
            <a:r>
              <a:rPr lang="tr-TR" b="1" i="1" dirty="0" smtClean="0"/>
              <a:t> </a:t>
            </a:r>
            <a:r>
              <a:rPr lang="tr-TR" i="1" dirty="0" smtClean="0"/>
              <a:t>“</a:t>
            </a:r>
            <a:r>
              <a:rPr lang="tr-TR" i="1" dirty="0"/>
              <a:t>Sosyal hizmet; sosyal değişimi ve gelişimi, sosyal bütünleşmeyi, insanların güçlendirilmesini ve özgürleşmelerini destekleyen uygulama temelli bir meslek ve akademik disiplindir. Sosyal hizmet, sosyal adalet, insan hakları, ortak sorumluluk ve farklılıklara saygı ilkelerini merkeze alır. Sosyal hizmet teorileri, beşeri bilimler, sosyal bilimler ve yerel bilgi ile desteklenen sosyal hizmet, yaşam zorluklarıyla mücadele etmek ve iyilik halini geliştirmek için insanlarla ve yapılarla çalışır. Sosyal hizmetin bu tanımı ulusal ve/veya bölgesel düzeylerde geliştirilebilir</a:t>
            </a:r>
            <a:r>
              <a:rPr lang="tr-TR" i="1" dirty="0" smtClean="0"/>
              <a:t>.”</a:t>
            </a:r>
          </a:p>
          <a:p>
            <a:pPr marL="0" indent="0">
              <a:buNone/>
            </a:pPr>
            <a:endParaRPr lang="tr-TR" i="1" dirty="0" smtClean="0"/>
          </a:p>
          <a:p>
            <a:r>
              <a:rPr lang="tr-TR" i="1" dirty="0" smtClean="0"/>
              <a:t>İnsan hakları ve sosyal adalet  </a:t>
            </a:r>
            <a:endParaRPr lang="tr-TR" i="1" dirty="0"/>
          </a:p>
          <a:p>
            <a:endParaRPr lang="tr-TR" dirty="0" smtClean="0"/>
          </a:p>
          <a:p>
            <a:endParaRPr lang="tr-TR" dirty="0"/>
          </a:p>
          <a:p>
            <a:endParaRPr lang="tr-TR" dirty="0"/>
          </a:p>
        </p:txBody>
      </p:sp>
    </p:spTree>
    <p:extLst>
      <p:ext uri="{BB962C8B-B14F-4D97-AF65-F5344CB8AC3E}">
        <p14:creationId xmlns:p14="http://schemas.microsoft.com/office/powerpoint/2010/main" val="1555945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LGBTİ’ler</a:t>
            </a:r>
            <a:r>
              <a:rPr lang="tr-TR" dirty="0" smtClean="0"/>
              <a:t> için Sosyal Adalet ve İnsan Hakları </a:t>
            </a:r>
            <a:endParaRPr lang="tr-TR" dirty="0"/>
          </a:p>
        </p:txBody>
      </p:sp>
      <p:sp>
        <p:nvSpPr>
          <p:cNvPr id="3" name="İçerik Yer Tutucusu 2"/>
          <p:cNvSpPr>
            <a:spLocks noGrp="1"/>
          </p:cNvSpPr>
          <p:nvPr>
            <p:ph idx="1"/>
          </p:nvPr>
        </p:nvSpPr>
        <p:spPr/>
        <p:txBody>
          <a:bodyPr/>
          <a:lstStyle/>
          <a:p>
            <a:r>
              <a:rPr lang="tr-TR" dirty="0" smtClean="0"/>
              <a:t>Cinsel yönelim ve cinsiyet kimliği eşitsizliğini azaltmak </a:t>
            </a:r>
          </a:p>
          <a:p>
            <a:endParaRPr lang="tr-TR" dirty="0" smtClean="0"/>
          </a:p>
          <a:p>
            <a:r>
              <a:rPr lang="tr-TR" dirty="0" err="1" smtClean="0"/>
              <a:t>LGBTİ’ler</a:t>
            </a:r>
            <a:r>
              <a:rPr lang="tr-TR" dirty="0" smtClean="0"/>
              <a:t> için bilgi ve hizmet modelleri geliştirme sorumluluğu </a:t>
            </a:r>
          </a:p>
          <a:p>
            <a:endParaRPr lang="tr-TR" dirty="0" smtClean="0"/>
          </a:p>
          <a:p>
            <a:endParaRPr lang="tr-TR" dirty="0"/>
          </a:p>
        </p:txBody>
      </p:sp>
    </p:spTree>
    <p:extLst>
      <p:ext uri="{BB962C8B-B14F-4D97-AF65-F5344CB8AC3E}">
        <p14:creationId xmlns:p14="http://schemas.microsoft.com/office/powerpoint/2010/main" val="2127808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LGBTİ’lerle</a:t>
            </a:r>
            <a:r>
              <a:rPr lang="tr-TR" dirty="0" smtClean="0"/>
              <a:t> Çalışma</a:t>
            </a:r>
            <a:endParaRPr lang="tr-TR" dirty="0"/>
          </a:p>
        </p:txBody>
      </p:sp>
      <p:sp>
        <p:nvSpPr>
          <p:cNvPr id="3" name="İçerik Yer Tutucusu 2"/>
          <p:cNvSpPr>
            <a:spLocks noGrp="1"/>
          </p:cNvSpPr>
          <p:nvPr>
            <p:ph idx="1"/>
          </p:nvPr>
        </p:nvSpPr>
        <p:spPr/>
        <p:txBody>
          <a:bodyPr/>
          <a:lstStyle/>
          <a:p>
            <a:pPr marL="514350" indent="-514350">
              <a:buAutoNum type="arabicPeriod"/>
            </a:pPr>
            <a:r>
              <a:rPr lang="tr-TR" dirty="0" smtClean="0"/>
              <a:t>Uygulamacının </a:t>
            </a:r>
            <a:r>
              <a:rPr lang="tr-TR" dirty="0" err="1" smtClean="0"/>
              <a:t>LGBTİ’lere</a:t>
            </a:r>
            <a:r>
              <a:rPr lang="tr-TR" dirty="0" smtClean="0"/>
              <a:t> yönelik tutum ve becerilerinin farkında olması ve kendi </a:t>
            </a:r>
            <a:r>
              <a:rPr lang="tr-TR" dirty="0" err="1" smtClean="0"/>
              <a:t>homofobisiyle</a:t>
            </a:r>
            <a:r>
              <a:rPr lang="tr-TR" dirty="0" smtClean="0"/>
              <a:t> yüzleşmesi </a:t>
            </a:r>
          </a:p>
          <a:p>
            <a:pPr marL="514350" indent="-514350">
              <a:buAutoNum type="arabicPeriod"/>
            </a:pPr>
            <a:r>
              <a:rPr lang="tr-TR" dirty="0" smtClean="0"/>
              <a:t>Kurumların eşcinsellere sağladığı hizmetler ile ilgili düzenlemeler </a:t>
            </a:r>
          </a:p>
          <a:p>
            <a:pPr marL="0" indent="0">
              <a:buNone/>
            </a:pPr>
            <a:endParaRPr lang="tr-TR" dirty="0" smtClean="0"/>
          </a:p>
          <a:p>
            <a:pPr marL="0" indent="0">
              <a:buNone/>
            </a:pPr>
            <a:endParaRPr lang="tr-TR" dirty="0"/>
          </a:p>
          <a:p>
            <a:pPr marL="0" indent="0">
              <a:buNone/>
            </a:pPr>
            <a:r>
              <a:rPr lang="tr-TR" dirty="0" smtClean="0"/>
              <a:t>«Sosyal </a:t>
            </a:r>
            <a:r>
              <a:rPr lang="tr-TR" dirty="0" err="1" smtClean="0"/>
              <a:t>hzimetlerin</a:t>
            </a:r>
            <a:r>
              <a:rPr lang="tr-TR" dirty="0" smtClean="0"/>
              <a:t> LGBT duyarlılığı kazanması değil, </a:t>
            </a:r>
            <a:r>
              <a:rPr lang="tr-TR" dirty="0" err="1" smtClean="0"/>
              <a:t>heteronormatif</a:t>
            </a:r>
            <a:r>
              <a:rPr lang="tr-TR" dirty="0"/>
              <a:t> </a:t>
            </a:r>
            <a:r>
              <a:rPr lang="tr-TR" dirty="0" smtClean="0"/>
              <a:t>yapısını gözden geçirerek yeniden yapılandırması gerekmektedir» </a:t>
            </a:r>
          </a:p>
          <a:p>
            <a:pPr lvl="1"/>
            <a:endParaRPr lang="tr-TR" dirty="0"/>
          </a:p>
        </p:txBody>
      </p:sp>
    </p:spTree>
    <p:extLst>
      <p:ext uri="{BB962C8B-B14F-4D97-AF65-F5344CB8AC3E}">
        <p14:creationId xmlns:p14="http://schemas.microsoft.com/office/powerpoint/2010/main" val="396562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LGBT’lerle</a:t>
            </a:r>
            <a:r>
              <a:rPr lang="tr-TR" dirty="0"/>
              <a:t> çalışacak sosyal hizmet uzmanlarının dikkat etmesi gereken </a:t>
            </a:r>
            <a:r>
              <a:rPr lang="tr-TR" dirty="0" smtClean="0"/>
              <a:t>ilkeler</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 </a:t>
            </a:r>
            <a:r>
              <a:rPr lang="tr-TR" dirty="0" err="1"/>
              <a:t>LGBT’lerle</a:t>
            </a:r>
            <a:r>
              <a:rPr lang="tr-TR" dirty="0"/>
              <a:t> çalışma bir kurum bünyesinde gerçekleştiriliyorsa, sosyal hizmet uzmanının  kurumdaki diğer çalışanların da </a:t>
            </a:r>
            <a:r>
              <a:rPr lang="tr-TR" dirty="0" err="1"/>
              <a:t>LGBT’lere</a:t>
            </a:r>
            <a:r>
              <a:rPr lang="tr-TR" dirty="0"/>
              <a:t> yönelik tutum ve davranışlarındaki </a:t>
            </a:r>
            <a:r>
              <a:rPr lang="tr-TR" dirty="0" err="1"/>
              <a:t>homofobik</a:t>
            </a:r>
            <a:r>
              <a:rPr lang="tr-TR" dirty="0"/>
              <a:t> ve </a:t>
            </a:r>
            <a:r>
              <a:rPr lang="tr-TR" dirty="0" err="1"/>
              <a:t>transfobik</a:t>
            </a:r>
            <a:r>
              <a:rPr lang="tr-TR" dirty="0"/>
              <a:t> düşüncelerinin değişmesi için çalışması </a:t>
            </a:r>
            <a:r>
              <a:rPr lang="tr-TR" dirty="0" smtClean="0"/>
              <a:t>gerekmektedir</a:t>
            </a:r>
          </a:p>
          <a:p>
            <a:r>
              <a:rPr lang="tr-TR" dirty="0" smtClean="0"/>
              <a:t> </a:t>
            </a:r>
            <a:r>
              <a:rPr lang="tr-TR" dirty="0" err="1" smtClean="0"/>
              <a:t>Heteroseksist</a:t>
            </a:r>
            <a:r>
              <a:rPr lang="tr-TR" dirty="0" smtClean="0"/>
              <a:t> </a:t>
            </a:r>
            <a:r>
              <a:rPr lang="tr-TR" dirty="0"/>
              <a:t>bir kültür içinde yaşayan </a:t>
            </a:r>
            <a:r>
              <a:rPr lang="tr-TR" dirty="0" err="1"/>
              <a:t>LGBT’lerin</a:t>
            </a:r>
            <a:r>
              <a:rPr lang="tr-TR" dirty="0"/>
              <a:t> </a:t>
            </a:r>
            <a:r>
              <a:rPr lang="tr-TR" dirty="0" smtClean="0"/>
              <a:t>maruz kaldığı </a:t>
            </a:r>
            <a:r>
              <a:rPr lang="tr-TR" dirty="0" err="1"/>
              <a:t>homofobi</a:t>
            </a:r>
            <a:r>
              <a:rPr lang="tr-TR" dirty="0"/>
              <a:t> ve damgalanmanın oluşturduğu güvensiz ortama karşı, sosyal hizmetin yaratacağı güven ortamının olmazsa olmazlarından birisi de gizliliktir. Çalışma boyunca güveni ve güvenliği sağlamak sosyal hizmet uzmanının temel amaçlarından birisi olmalıdır </a:t>
            </a:r>
            <a:endParaRPr lang="tr-TR" dirty="0" smtClean="0"/>
          </a:p>
          <a:p>
            <a:r>
              <a:rPr lang="tr-TR" dirty="0" smtClean="0"/>
              <a:t>LGBT </a:t>
            </a:r>
            <a:r>
              <a:rPr lang="tr-TR" dirty="0"/>
              <a:t>kimlik gelişiminin hangi aşamada olduğunun tespit edilmesi önem taşımaktadır</a:t>
            </a:r>
            <a:r>
              <a:rPr lang="tr-TR" dirty="0" smtClean="0"/>
              <a:t>.</a:t>
            </a:r>
          </a:p>
          <a:p>
            <a:r>
              <a:rPr lang="tr-TR" dirty="0" err="1" smtClean="0"/>
              <a:t>LGBT’lerin</a:t>
            </a:r>
            <a:r>
              <a:rPr lang="tr-TR" dirty="0" smtClean="0"/>
              <a:t> </a:t>
            </a:r>
            <a:r>
              <a:rPr lang="tr-TR" dirty="0"/>
              <a:t>hayatının herhangi bir aşamasındaki yaşam krizlerini ve stres faktörlerini değerlendirebilmek için bireylerin açılmanın hangi aşamasında olduklarının ve açılmanın hayatlarındaki etkilerinin anlaşılması önemlidir. </a:t>
            </a:r>
            <a:endParaRPr lang="tr-TR" dirty="0" smtClean="0"/>
          </a:p>
          <a:p>
            <a:r>
              <a:rPr lang="tr-TR" dirty="0" err="1" smtClean="0"/>
              <a:t>LGBT’lere</a:t>
            </a:r>
            <a:r>
              <a:rPr lang="tr-TR" dirty="0" smtClean="0"/>
              <a:t> </a:t>
            </a:r>
            <a:r>
              <a:rPr lang="tr-TR" dirty="0"/>
              <a:t>kendi öykülerini anlatabilecekleri, varsa diğer üyelerle paylaşabilecekleri ve geri bildirim alabilecekleri yeterlilikte zaman vermek önemlidir</a:t>
            </a:r>
          </a:p>
        </p:txBody>
      </p:sp>
    </p:spTree>
    <p:extLst>
      <p:ext uri="{BB962C8B-B14F-4D97-AF65-F5344CB8AC3E}">
        <p14:creationId xmlns:p14="http://schemas.microsoft.com/office/powerpoint/2010/main" val="60079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İyi Bir Uygulama İçin Rehber </a:t>
            </a:r>
          </a:p>
        </p:txBody>
      </p:sp>
      <p:sp>
        <p:nvSpPr>
          <p:cNvPr id="3" name="İçerik Yer Tutucusu 2"/>
          <p:cNvSpPr>
            <a:spLocks noGrp="1"/>
          </p:cNvSpPr>
          <p:nvPr>
            <p:ph idx="1"/>
          </p:nvPr>
        </p:nvSpPr>
        <p:spPr/>
        <p:txBody>
          <a:bodyPr>
            <a:normAutofit fontScale="70000" lnSpcReduction="20000"/>
          </a:bodyPr>
          <a:lstStyle/>
          <a:p>
            <a:r>
              <a:rPr lang="tr-TR" dirty="0" smtClean="0"/>
              <a:t>Cinsel </a:t>
            </a:r>
            <a:r>
              <a:rPr lang="tr-TR" dirty="0"/>
              <a:t>Haklar Bildirgesi sosyal hizmet için iyi bir temel oluşturmaktadır</a:t>
            </a:r>
            <a:r>
              <a:rPr lang="tr-TR" dirty="0" smtClean="0"/>
              <a:t>.</a:t>
            </a:r>
          </a:p>
          <a:p>
            <a:r>
              <a:rPr lang="tr-TR" dirty="0" smtClean="0"/>
              <a:t>Sosyal </a:t>
            </a:r>
            <a:r>
              <a:rPr lang="tr-TR" dirty="0"/>
              <a:t>hizmet uzmanının uygulamaları cinselliği yeniden inşa edecek yapıda olmalıdır. </a:t>
            </a:r>
          </a:p>
          <a:p>
            <a:r>
              <a:rPr lang="tr-TR" dirty="0" err="1" smtClean="0"/>
              <a:t>Heteroseksizm</a:t>
            </a:r>
            <a:r>
              <a:rPr lang="tr-TR" dirty="0" smtClean="0"/>
              <a:t> </a:t>
            </a:r>
            <a:r>
              <a:rPr lang="tr-TR" dirty="0"/>
              <a:t>özelinde cinselliğe yönelik ayrımcılığın farkında olunması büyük önem taşımaktadır. Sosyal hizmet uzmanının kendi duygu, düşünce ve tutumları ile meslektaşları ve diğer hizmet </a:t>
            </a:r>
            <a:r>
              <a:rPr lang="tr-TR" dirty="0" err="1"/>
              <a:t>yararlancılarının</a:t>
            </a:r>
            <a:r>
              <a:rPr lang="tr-TR" dirty="0"/>
              <a:t> duygu, düşünce ve tutumlarını bu anlamda değerlendirmesi önemlidir. </a:t>
            </a:r>
            <a:endParaRPr lang="tr-TR" dirty="0" smtClean="0"/>
          </a:p>
          <a:p>
            <a:r>
              <a:rPr lang="tr-TR" dirty="0" smtClean="0"/>
              <a:t>Diğer </a:t>
            </a:r>
            <a:r>
              <a:rPr lang="tr-TR" dirty="0"/>
              <a:t>insanlarla çalışırken cinsellikle ilgili konularda açık ve hassas olabilmek için, sosyal hizmet uzmanının kendi cinselliği konusunda rahat olmasına ihtiyacı vardır. </a:t>
            </a:r>
            <a:endParaRPr lang="tr-TR" dirty="0" smtClean="0"/>
          </a:p>
          <a:p>
            <a:r>
              <a:rPr lang="tr-TR" dirty="0" smtClean="0"/>
              <a:t>Müracaatçıların </a:t>
            </a:r>
            <a:r>
              <a:rPr lang="tr-TR" dirty="0"/>
              <a:t>cinsel yönelimlerini gizli tutma isteklerine duyarlı olunmalıdır</a:t>
            </a:r>
            <a:r>
              <a:rPr lang="tr-TR" dirty="0" smtClean="0"/>
              <a:t>.</a:t>
            </a:r>
          </a:p>
          <a:p>
            <a:r>
              <a:rPr lang="tr-TR" dirty="0" smtClean="0"/>
              <a:t>Müracaatçılarla </a:t>
            </a:r>
            <a:r>
              <a:rPr lang="tr-TR" dirty="0"/>
              <a:t>cinsellikle ilgili konuları konuşurken sınırları dikkatlice koymak gerekmektedir. </a:t>
            </a:r>
            <a:endParaRPr lang="tr-TR" dirty="0" smtClean="0"/>
          </a:p>
          <a:p>
            <a:r>
              <a:rPr lang="tr-TR" dirty="0" smtClean="0"/>
              <a:t>Cinsellikle </a:t>
            </a:r>
            <a:r>
              <a:rPr lang="tr-TR" dirty="0"/>
              <a:t>ilgili konularda çalışırken iyi iletişim becerileri çok önemlidir. </a:t>
            </a:r>
            <a:endParaRPr lang="tr-TR" dirty="0" smtClean="0"/>
          </a:p>
          <a:p>
            <a:r>
              <a:rPr lang="tr-TR" dirty="0" smtClean="0"/>
              <a:t>Sosyal </a:t>
            </a:r>
            <a:r>
              <a:rPr lang="tr-TR" dirty="0"/>
              <a:t>hizmet uzmanlarının cinsellikle ilgili bilgilerini sürekli güncellemeleri gerekmektedir. </a:t>
            </a:r>
            <a:endParaRPr lang="tr-TR" dirty="0" smtClean="0"/>
          </a:p>
          <a:p>
            <a:r>
              <a:rPr lang="tr-TR" dirty="0" smtClean="0"/>
              <a:t>Güvenli </a:t>
            </a:r>
            <a:r>
              <a:rPr lang="tr-TR" dirty="0"/>
              <a:t>ve aynı zamanda </a:t>
            </a:r>
            <a:r>
              <a:rPr lang="tr-TR" dirty="0" err="1"/>
              <a:t>sorgulatıcı</a:t>
            </a:r>
            <a:r>
              <a:rPr lang="tr-TR" dirty="0"/>
              <a:t> bir atmosfer yaratmak önemlidir. </a:t>
            </a:r>
            <a:endParaRPr lang="tr-TR" dirty="0" smtClean="0"/>
          </a:p>
          <a:p>
            <a:r>
              <a:rPr lang="tr-TR" dirty="0" smtClean="0"/>
              <a:t>Yakınlaşma</a:t>
            </a:r>
            <a:r>
              <a:rPr lang="tr-TR" dirty="0"/>
              <a:t>, açılma için olumlu rol model oluşumu sağlanmalıdır. </a:t>
            </a:r>
            <a:endParaRPr lang="tr-TR" dirty="0" smtClean="0"/>
          </a:p>
          <a:p>
            <a:r>
              <a:rPr lang="tr-TR" dirty="0" smtClean="0"/>
              <a:t>Sosyal </a:t>
            </a:r>
            <a:r>
              <a:rPr lang="tr-TR" dirty="0"/>
              <a:t>hizmet uzmanlarının karşılıklılık ilkesini ve ilişki kurma becerilerini teşvik etmesi gereklidir</a:t>
            </a:r>
          </a:p>
        </p:txBody>
      </p:sp>
    </p:spTree>
    <p:extLst>
      <p:ext uri="{BB962C8B-B14F-4D97-AF65-F5344CB8AC3E}">
        <p14:creationId xmlns:p14="http://schemas.microsoft.com/office/powerpoint/2010/main" val="217397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LGBTİ Gençler  </a:t>
            </a:r>
            <a:endParaRPr lang="tr-TR" dirty="0"/>
          </a:p>
        </p:txBody>
      </p:sp>
      <p:sp>
        <p:nvSpPr>
          <p:cNvPr id="3" name="İçerik Yer Tutucusu 2"/>
          <p:cNvSpPr>
            <a:spLocks noGrp="1"/>
          </p:cNvSpPr>
          <p:nvPr>
            <p:ph idx="1"/>
          </p:nvPr>
        </p:nvSpPr>
        <p:spPr/>
        <p:txBody>
          <a:bodyPr/>
          <a:lstStyle/>
          <a:p>
            <a:r>
              <a:rPr lang="tr-TR" dirty="0" smtClean="0"/>
              <a:t>Gençlik dönemi özellikleri </a:t>
            </a:r>
          </a:p>
          <a:p>
            <a:r>
              <a:rPr lang="tr-TR" dirty="0" smtClean="0"/>
              <a:t>Cinsel gelişim ve cinsel yönelim </a:t>
            </a:r>
          </a:p>
          <a:p>
            <a:r>
              <a:rPr lang="tr-TR" dirty="0" smtClean="0"/>
              <a:t>Açılma süreci ve sonrası dikkat edilecek noktalar </a:t>
            </a:r>
          </a:p>
          <a:p>
            <a:pPr marL="0" indent="0">
              <a:buNone/>
            </a:pPr>
            <a:endParaRPr lang="tr-TR" dirty="0"/>
          </a:p>
        </p:txBody>
      </p:sp>
    </p:spTree>
    <p:extLst>
      <p:ext uri="{BB962C8B-B14F-4D97-AF65-F5344CB8AC3E}">
        <p14:creationId xmlns:p14="http://schemas.microsoft.com/office/powerpoint/2010/main" val="18165021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342</Words>
  <Application>Microsoft Office PowerPoint</Application>
  <PresentationFormat>Geniş ekran</PresentationFormat>
  <Paragraphs>54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HETEROSEKSİZM, SOSYAL HİZMET VE LGBTİ GENÇLER </vt:lpstr>
      <vt:lpstr>PowerPoint Sunusu</vt:lpstr>
      <vt:lpstr>Kavramlarla Başlayalım </vt:lpstr>
      <vt:lpstr>Sosyal Hizmet ve LGBTİ’ler </vt:lpstr>
      <vt:lpstr>LGBTİ’ler için Sosyal Adalet ve İnsan Hakları </vt:lpstr>
      <vt:lpstr>LGBTİ’lerle Çalışma</vt:lpstr>
      <vt:lpstr>LGBT’lerle çalışacak sosyal hizmet uzmanlarının dikkat etmesi gereken ilkeler</vt:lpstr>
      <vt:lpstr>İyi Bir Uygulama İçin Rehber </vt:lpstr>
      <vt:lpstr>LGBTİ Gençler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HETEROSEKSİZM, SOSYAL HİZMET VE LGBTİ GENÇLER</dc:title>
  <dc:creator>x</dc:creator>
  <cp:lastModifiedBy> x</cp:lastModifiedBy>
  <cp:revision>10</cp:revision>
  <dcterms:created xsi:type="dcterms:W3CDTF">2018-02-13T12:43:28Z</dcterms:created>
  <dcterms:modified xsi:type="dcterms:W3CDTF">2018-02-14T12:23:36Z</dcterms:modified>
</cp:coreProperties>
</file>