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37"/>
  </p:notesMasterIdLst>
  <p:sldIdLst>
    <p:sldId id="256" r:id="rId2"/>
    <p:sldId id="257" r:id="rId3"/>
    <p:sldId id="264" r:id="rId4"/>
    <p:sldId id="258" r:id="rId5"/>
    <p:sldId id="259" r:id="rId6"/>
    <p:sldId id="260" r:id="rId7"/>
    <p:sldId id="279" r:id="rId8"/>
    <p:sldId id="261" r:id="rId9"/>
    <p:sldId id="298" r:id="rId10"/>
    <p:sldId id="297" r:id="rId11"/>
    <p:sldId id="262" r:id="rId12"/>
    <p:sldId id="265" r:id="rId13"/>
    <p:sldId id="266" r:id="rId14"/>
    <p:sldId id="263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1" r:id="rId25"/>
    <p:sldId id="283" r:id="rId26"/>
    <p:sldId id="284" r:id="rId27"/>
    <p:sldId id="285" r:id="rId28"/>
    <p:sldId id="286" r:id="rId29"/>
    <p:sldId id="287" r:id="rId30"/>
    <p:sldId id="289" r:id="rId31"/>
    <p:sldId id="291" r:id="rId32"/>
    <p:sldId id="293" r:id="rId33"/>
    <p:sldId id="294" r:id="rId34"/>
    <p:sldId id="295" r:id="rId35"/>
    <p:sldId id="296" r:id="rId3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3395" autoAdjust="0"/>
  </p:normalViewPr>
  <p:slideViewPr>
    <p:cSldViewPr snapToGrid="0">
      <p:cViewPr varScale="1">
        <p:scale>
          <a:sx n="90" d="100"/>
          <a:sy n="90" d="100"/>
        </p:scale>
        <p:origin x="37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6F7872-1680-4F79-A330-038198AA7545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675F7EE-2AFD-4048-8922-B018FFDA2ADD}">
      <dgm:prSet phldrT="[Metin]"/>
      <dgm:spPr/>
      <dgm:t>
        <a:bodyPr/>
        <a:lstStyle/>
        <a:p>
          <a:r>
            <a:rPr lang="tr-TR" dirty="0" err="1" smtClean="0"/>
            <a:t>Virus</a:t>
          </a:r>
          <a:r>
            <a:rPr lang="tr-TR" dirty="0" smtClean="0"/>
            <a:t> </a:t>
          </a:r>
          <a:r>
            <a:rPr lang="tr-TR" dirty="0" err="1" smtClean="0"/>
            <a:t>enterance</a:t>
          </a:r>
          <a:endParaRPr lang="tr-TR" dirty="0"/>
        </a:p>
      </dgm:t>
    </dgm:pt>
    <dgm:pt modelId="{54F6FD8D-C17B-4FD5-8885-33455DF1C5EB}" type="parTrans" cxnId="{6391D9F5-521B-46D5-A039-4DE69C84E336}">
      <dgm:prSet/>
      <dgm:spPr/>
      <dgm:t>
        <a:bodyPr/>
        <a:lstStyle/>
        <a:p>
          <a:endParaRPr lang="tr-TR"/>
        </a:p>
      </dgm:t>
    </dgm:pt>
    <dgm:pt modelId="{8984022C-7B1B-473E-BA15-37A9BE31AD2E}" type="sibTrans" cxnId="{6391D9F5-521B-46D5-A039-4DE69C84E336}">
      <dgm:prSet/>
      <dgm:spPr/>
      <dgm:t>
        <a:bodyPr/>
        <a:lstStyle/>
        <a:p>
          <a:endParaRPr lang="tr-TR"/>
        </a:p>
      </dgm:t>
    </dgm:pt>
    <dgm:pt modelId="{08B93E08-8FA7-4E8B-A3B9-C64D9DB3DB22}">
      <dgm:prSet phldrT="[Metin]"/>
      <dgm:spPr/>
      <dgm:t>
        <a:bodyPr/>
        <a:lstStyle/>
        <a:p>
          <a:r>
            <a:rPr lang="tr-TR" dirty="0" err="1" smtClean="0"/>
            <a:t>Primer</a:t>
          </a:r>
          <a:r>
            <a:rPr lang="tr-TR" dirty="0" smtClean="0"/>
            <a:t> </a:t>
          </a:r>
          <a:r>
            <a:rPr lang="tr-TR" dirty="0" err="1" smtClean="0"/>
            <a:t>vesicles</a:t>
          </a:r>
          <a:endParaRPr lang="tr-TR" dirty="0"/>
        </a:p>
      </dgm:t>
    </dgm:pt>
    <dgm:pt modelId="{FA1F8266-81CE-4096-A1BD-801041D76E6C}" type="parTrans" cxnId="{EE10A130-39B8-4CC8-974F-A73940CBC9F1}">
      <dgm:prSet/>
      <dgm:spPr/>
      <dgm:t>
        <a:bodyPr/>
        <a:lstStyle/>
        <a:p>
          <a:endParaRPr lang="tr-TR"/>
        </a:p>
      </dgm:t>
    </dgm:pt>
    <dgm:pt modelId="{88CE75E1-FA39-4669-A035-4B426E3E5CA3}" type="sibTrans" cxnId="{EE10A130-39B8-4CC8-974F-A73940CBC9F1}">
      <dgm:prSet/>
      <dgm:spPr/>
      <dgm:t>
        <a:bodyPr/>
        <a:lstStyle/>
        <a:p>
          <a:endParaRPr lang="tr-TR"/>
        </a:p>
      </dgm:t>
    </dgm:pt>
    <dgm:pt modelId="{EC8DD72F-E799-4DDC-B097-479F767EE3FF}">
      <dgm:prSet phldrT="[Metin]"/>
      <dgm:spPr/>
      <dgm:t>
        <a:bodyPr/>
        <a:lstStyle/>
        <a:p>
          <a:r>
            <a:rPr lang="tr-TR" dirty="0" err="1" smtClean="0"/>
            <a:t>Viremia</a:t>
          </a:r>
          <a:endParaRPr lang="tr-TR" dirty="0"/>
        </a:p>
      </dgm:t>
    </dgm:pt>
    <dgm:pt modelId="{70894303-75EA-4627-B5AA-4EFD39CAF2FC}" type="parTrans" cxnId="{C45694EB-B990-4852-8A77-A53339AC1AE3}">
      <dgm:prSet/>
      <dgm:spPr/>
      <dgm:t>
        <a:bodyPr/>
        <a:lstStyle/>
        <a:p>
          <a:endParaRPr lang="tr-TR"/>
        </a:p>
      </dgm:t>
    </dgm:pt>
    <dgm:pt modelId="{26D3C94F-1637-4E21-B680-36A20FFB64D7}" type="sibTrans" cxnId="{C45694EB-B990-4852-8A77-A53339AC1AE3}">
      <dgm:prSet/>
      <dgm:spPr/>
      <dgm:t>
        <a:bodyPr/>
        <a:lstStyle/>
        <a:p>
          <a:endParaRPr lang="tr-TR"/>
        </a:p>
      </dgm:t>
    </dgm:pt>
    <dgm:pt modelId="{00EAF332-EE95-4905-B8B0-6902C83A8757}">
      <dgm:prSet phldrT="[Metin]"/>
      <dgm:spPr/>
      <dgm:t>
        <a:bodyPr/>
        <a:lstStyle/>
        <a:p>
          <a:r>
            <a:rPr lang="tr-TR" dirty="0" err="1" smtClean="0"/>
            <a:t>Generalization</a:t>
          </a:r>
          <a:r>
            <a:rPr lang="tr-TR" dirty="0" smtClean="0"/>
            <a:t> </a:t>
          </a:r>
          <a:endParaRPr lang="tr-TR" dirty="0"/>
        </a:p>
      </dgm:t>
    </dgm:pt>
    <dgm:pt modelId="{4F53DB8F-AA2E-4998-9E89-A044AB7DA7D5}" type="parTrans" cxnId="{592B7826-13CA-434E-9F0C-287BF7B6BAFA}">
      <dgm:prSet/>
      <dgm:spPr/>
      <dgm:t>
        <a:bodyPr/>
        <a:lstStyle/>
        <a:p>
          <a:endParaRPr lang="tr-TR"/>
        </a:p>
      </dgm:t>
    </dgm:pt>
    <dgm:pt modelId="{4E52E39A-C44A-4390-8980-B59B196A925C}" type="sibTrans" cxnId="{592B7826-13CA-434E-9F0C-287BF7B6BAFA}">
      <dgm:prSet/>
      <dgm:spPr/>
      <dgm:t>
        <a:bodyPr/>
        <a:lstStyle/>
        <a:p>
          <a:endParaRPr lang="tr-TR"/>
        </a:p>
      </dgm:t>
    </dgm:pt>
    <dgm:pt modelId="{C63E7F8F-3AE0-4291-ABC3-547B1319E91E}">
      <dgm:prSet phldrT="[Metin]"/>
      <dgm:spPr/>
      <dgm:t>
        <a:bodyPr/>
        <a:lstStyle/>
        <a:p>
          <a:r>
            <a:rPr lang="tr-TR" dirty="0" err="1" smtClean="0"/>
            <a:t>Accumulation</a:t>
          </a:r>
          <a:r>
            <a:rPr lang="tr-TR" dirty="0" smtClean="0"/>
            <a:t> of </a:t>
          </a:r>
          <a:r>
            <a:rPr lang="tr-TR" dirty="0" err="1" smtClean="0"/>
            <a:t>the</a:t>
          </a:r>
          <a:r>
            <a:rPr lang="tr-TR" dirty="0" smtClean="0"/>
            <a:t> </a:t>
          </a:r>
          <a:r>
            <a:rPr lang="tr-TR" dirty="0" err="1" smtClean="0"/>
            <a:t>virus</a:t>
          </a:r>
          <a:r>
            <a:rPr lang="tr-TR" dirty="0" smtClean="0"/>
            <a:t> </a:t>
          </a:r>
          <a:r>
            <a:rPr lang="tr-TR" dirty="0" err="1" smtClean="0"/>
            <a:t>specific</a:t>
          </a:r>
          <a:r>
            <a:rPr lang="tr-TR" dirty="0" smtClean="0"/>
            <a:t> </a:t>
          </a:r>
          <a:r>
            <a:rPr lang="tr-TR" dirty="0" err="1" smtClean="0"/>
            <a:t>organs</a:t>
          </a:r>
          <a:endParaRPr lang="tr-TR" dirty="0"/>
        </a:p>
      </dgm:t>
    </dgm:pt>
    <dgm:pt modelId="{972FA3FA-F3B3-41F5-818F-3357EBA6F07C}" type="parTrans" cxnId="{CD56C487-6925-4235-876B-95E41229B0B2}">
      <dgm:prSet/>
      <dgm:spPr/>
      <dgm:t>
        <a:bodyPr/>
        <a:lstStyle/>
        <a:p>
          <a:endParaRPr lang="tr-TR"/>
        </a:p>
      </dgm:t>
    </dgm:pt>
    <dgm:pt modelId="{FC250371-32D5-4818-B707-21F3CE266E8D}" type="sibTrans" cxnId="{CD56C487-6925-4235-876B-95E41229B0B2}">
      <dgm:prSet/>
      <dgm:spPr/>
      <dgm:t>
        <a:bodyPr/>
        <a:lstStyle/>
        <a:p>
          <a:endParaRPr lang="tr-TR"/>
        </a:p>
      </dgm:t>
    </dgm:pt>
    <dgm:pt modelId="{3E465E14-CC31-4FBF-829A-F68A1C9D7B40}">
      <dgm:prSet phldrT="[Metin]" custLinFactNeighborX="-53547" custLinFactNeighborY="4227"/>
      <dgm:spPr/>
      <dgm:t>
        <a:bodyPr/>
        <a:lstStyle/>
        <a:p>
          <a:endParaRPr lang="tr-TR"/>
        </a:p>
      </dgm:t>
    </dgm:pt>
    <dgm:pt modelId="{A9A2CA0B-E0EA-4914-8D5A-B46156FAD5FA}" type="parTrans" cxnId="{CD51D653-90B1-4197-809F-6043C287D7EA}">
      <dgm:prSet/>
      <dgm:spPr/>
      <dgm:t>
        <a:bodyPr/>
        <a:lstStyle/>
        <a:p>
          <a:endParaRPr lang="tr-TR"/>
        </a:p>
      </dgm:t>
    </dgm:pt>
    <dgm:pt modelId="{D62C0C5C-855C-4C0F-9442-6778121F3373}" type="sibTrans" cxnId="{CD51D653-90B1-4197-809F-6043C287D7EA}">
      <dgm:prSet/>
      <dgm:spPr/>
      <dgm:t>
        <a:bodyPr/>
        <a:lstStyle/>
        <a:p>
          <a:endParaRPr lang="tr-TR"/>
        </a:p>
      </dgm:t>
    </dgm:pt>
    <dgm:pt modelId="{AD8E9120-449B-4500-B979-9CCD4C3C6E00}" type="pres">
      <dgm:prSet presAssocID="{916F7872-1680-4F79-A330-038198AA7545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5C64201-C10F-4C72-A1AB-359565D7D1D1}" type="pres">
      <dgm:prSet presAssocID="{916F7872-1680-4F79-A330-038198AA7545}" presName="arrow" presStyleLbl="bgShp" presStyleIdx="0" presStyleCnt="1" custLinFactNeighborX="-22500" custLinFactNeighborY="36250"/>
      <dgm:spPr/>
    </dgm:pt>
    <dgm:pt modelId="{8511CB04-5A6A-4970-98F1-ED7D84B3DE07}" type="pres">
      <dgm:prSet presAssocID="{916F7872-1680-4F79-A330-038198AA7545}" presName="arrowDiagram5" presStyleCnt="0"/>
      <dgm:spPr/>
    </dgm:pt>
    <dgm:pt modelId="{8627DCB5-CB98-4E07-94E1-C11487D0A31E}" type="pres">
      <dgm:prSet presAssocID="{5675F7EE-2AFD-4048-8922-B018FFDA2ADD}" presName="bullet5a" presStyleLbl="node1" presStyleIdx="0" presStyleCnt="5"/>
      <dgm:spPr/>
    </dgm:pt>
    <dgm:pt modelId="{9E3582B9-0477-4B4B-84AE-23466F33317B}" type="pres">
      <dgm:prSet presAssocID="{5675F7EE-2AFD-4048-8922-B018FFDA2ADD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237E2DA-1E78-4171-9D43-6FF0885B4FDF}" type="pres">
      <dgm:prSet presAssocID="{08B93E08-8FA7-4E8B-A3B9-C64D9DB3DB22}" presName="bullet5b" presStyleLbl="node1" presStyleIdx="1" presStyleCnt="5" custLinFactNeighborX="-88858" custLinFactNeighborY="92720"/>
      <dgm:spPr/>
    </dgm:pt>
    <dgm:pt modelId="{B157CF10-E859-4B21-81E1-0703012D5F14}" type="pres">
      <dgm:prSet presAssocID="{08B93E08-8FA7-4E8B-A3B9-C64D9DB3DB22}" presName="textBox5b" presStyleLbl="revTx" presStyleIdx="1" presStyleCnt="5" custLinFactNeighborX="-15919" custLinFactNeighborY="848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4990240-C035-44FC-B9E5-BD51E294BCD3}" type="pres">
      <dgm:prSet presAssocID="{EC8DD72F-E799-4DDC-B097-479F767EE3FF}" presName="bullet5c" presStyleLbl="node1" presStyleIdx="2" presStyleCnt="5" custLinFactX="-24594" custLinFactY="4311" custLinFactNeighborX="-100000" custLinFactNeighborY="100000"/>
      <dgm:spPr/>
    </dgm:pt>
    <dgm:pt modelId="{62AD8C09-361D-463C-9D1C-4E4A4F88FA53}" type="pres">
      <dgm:prSet presAssocID="{EC8DD72F-E799-4DDC-B097-479F767EE3FF}" presName="textBox5c" presStyleLbl="revTx" presStyleIdx="2" presStyleCnt="5" custScaleY="76863" custLinFactNeighborX="-31707" custLinFactNeighborY="760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F712C8A-AFE0-439C-ACB0-CD9E1DAD3E90}" type="pres">
      <dgm:prSet presAssocID="{00EAF332-EE95-4905-B8B0-6902C83A8757}" presName="bullet5d" presStyleLbl="node1" presStyleIdx="3" presStyleCnt="5" custLinFactX="-66001" custLinFactNeighborX="-100000" custLinFactNeighborY="93012"/>
      <dgm:spPr/>
    </dgm:pt>
    <dgm:pt modelId="{A3880D3F-E213-49E6-95FD-F9B545217715}" type="pres">
      <dgm:prSet presAssocID="{00EAF332-EE95-4905-B8B0-6902C83A8757}" presName="textBox5d" presStyleLbl="revTx" presStyleIdx="3" presStyleCnt="5" custScaleY="72268" custLinFactNeighborX="-57023" custLinFactNeighborY="497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5C72181-8C81-4DD9-A9E1-19F72ECF0360}" type="pres">
      <dgm:prSet presAssocID="{C63E7F8F-3AE0-4291-ABC3-547B1319E91E}" presName="bullet5e" presStyleLbl="node1" presStyleIdx="4" presStyleCnt="5" custLinFactX="-37769" custLinFactNeighborX="-100000" custLinFactNeighborY="33450"/>
      <dgm:spPr/>
      <dgm:t>
        <a:bodyPr/>
        <a:lstStyle/>
        <a:p>
          <a:endParaRPr lang="tr-TR"/>
        </a:p>
      </dgm:t>
    </dgm:pt>
    <dgm:pt modelId="{ABDC7B76-B6DB-4EE0-8726-DEF7E167C282}" type="pres">
      <dgm:prSet presAssocID="{C63E7F8F-3AE0-4291-ABC3-547B1319E91E}" presName="textBox5e" presStyleLbl="revTx" presStyleIdx="4" presStyleCnt="5" custLinFactNeighborX="-53547" custLinFactNeighborY="422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45694EB-B990-4852-8A77-A53339AC1AE3}" srcId="{916F7872-1680-4F79-A330-038198AA7545}" destId="{EC8DD72F-E799-4DDC-B097-479F767EE3FF}" srcOrd="2" destOrd="0" parTransId="{70894303-75EA-4627-B5AA-4EFD39CAF2FC}" sibTransId="{26D3C94F-1637-4E21-B680-36A20FFB64D7}"/>
    <dgm:cxn modelId="{A2DD0F47-0768-4F3D-9F20-009534C7F92C}" type="presOf" srcId="{916F7872-1680-4F79-A330-038198AA7545}" destId="{AD8E9120-449B-4500-B979-9CCD4C3C6E00}" srcOrd="0" destOrd="0" presId="urn:microsoft.com/office/officeart/2005/8/layout/arrow2"/>
    <dgm:cxn modelId="{CD51D653-90B1-4197-809F-6043C287D7EA}" srcId="{916F7872-1680-4F79-A330-038198AA7545}" destId="{3E465E14-CC31-4FBF-829A-F68A1C9D7B40}" srcOrd="5" destOrd="0" parTransId="{A9A2CA0B-E0EA-4914-8D5A-B46156FAD5FA}" sibTransId="{D62C0C5C-855C-4C0F-9442-6778121F3373}"/>
    <dgm:cxn modelId="{176A1AB0-6737-46A1-8D35-F93A440090A1}" type="presOf" srcId="{08B93E08-8FA7-4E8B-A3B9-C64D9DB3DB22}" destId="{B157CF10-E859-4B21-81E1-0703012D5F14}" srcOrd="0" destOrd="0" presId="urn:microsoft.com/office/officeart/2005/8/layout/arrow2"/>
    <dgm:cxn modelId="{6391D9F5-521B-46D5-A039-4DE69C84E336}" srcId="{916F7872-1680-4F79-A330-038198AA7545}" destId="{5675F7EE-2AFD-4048-8922-B018FFDA2ADD}" srcOrd="0" destOrd="0" parTransId="{54F6FD8D-C17B-4FD5-8885-33455DF1C5EB}" sibTransId="{8984022C-7B1B-473E-BA15-37A9BE31AD2E}"/>
    <dgm:cxn modelId="{03CC891D-B85E-4501-99F9-40AABFD78FB8}" type="presOf" srcId="{00EAF332-EE95-4905-B8B0-6902C83A8757}" destId="{A3880D3F-E213-49E6-95FD-F9B545217715}" srcOrd="0" destOrd="0" presId="urn:microsoft.com/office/officeart/2005/8/layout/arrow2"/>
    <dgm:cxn modelId="{592B7826-13CA-434E-9F0C-287BF7B6BAFA}" srcId="{916F7872-1680-4F79-A330-038198AA7545}" destId="{00EAF332-EE95-4905-B8B0-6902C83A8757}" srcOrd="3" destOrd="0" parTransId="{4F53DB8F-AA2E-4998-9E89-A044AB7DA7D5}" sibTransId="{4E52E39A-C44A-4390-8980-B59B196A925C}"/>
    <dgm:cxn modelId="{E0C9EB73-686C-4E24-B118-AFFF43FF1144}" type="presOf" srcId="{C63E7F8F-3AE0-4291-ABC3-547B1319E91E}" destId="{ABDC7B76-B6DB-4EE0-8726-DEF7E167C282}" srcOrd="0" destOrd="0" presId="urn:microsoft.com/office/officeart/2005/8/layout/arrow2"/>
    <dgm:cxn modelId="{EE10A130-39B8-4CC8-974F-A73940CBC9F1}" srcId="{916F7872-1680-4F79-A330-038198AA7545}" destId="{08B93E08-8FA7-4E8B-A3B9-C64D9DB3DB22}" srcOrd="1" destOrd="0" parTransId="{FA1F8266-81CE-4096-A1BD-801041D76E6C}" sibTransId="{88CE75E1-FA39-4669-A035-4B426E3E5CA3}"/>
    <dgm:cxn modelId="{CD56C487-6925-4235-876B-95E41229B0B2}" srcId="{916F7872-1680-4F79-A330-038198AA7545}" destId="{C63E7F8F-3AE0-4291-ABC3-547B1319E91E}" srcOrd="4" destOrd="0" parTransId="{972FA3FA-F3B3-41F5-818F-3357EBA6F07C}" sibTransId="{FC250371-32D5-4818-B707-21F3CE266E8D}"/>
    <dgm:cxn modelId="{7018ECC4-57BE-454C-B7C5-BB33DCF61847}" type="presOf" srcId="{5675F7EE-2AFD-4048-8922-B018FFDA2ADD}" destId="{9E3582B9-0477-4B4B-84AE-23466F33317B}" srcOrd="0" destOrd="0" presId="urn:microsoft.com/office/officeart/2005/8/layout/arrow2"/>
    <dgm:cxn modelId="{632D6ADD-391A-434A-AB4B-FF4CFF1370EB}" type="presOf" srcId="{EC8DD72F-E799-4DDC-B097-479F767EE3FF}" destId="{62AD8C09-361D-463C-9D1C-4E4A4F88FA53}" srcOrd="0" destOrd="0" presId="urn:microsoft.com/office/officeart/2005/8/layout/arrow2"/>
    <dgm:cxn modelId="{83C88141-1AD0-4D52-89B1-57E6E61DB8D7}" type="presParOf" srcId="{AD8E9120-449B-4500-B979-9CCD4C3C6E00}" destId="{45C64201-C10F-4C72-A1AB-359565D7D1D1}" srcOrd="0" destOrd="0" presId="urn:microsoft.com/office/officeart/2005/8/layout/arrow2"/>
    <dgm:cxn modelId="{CAD17B1F-7F6F-459A-BDBA-751733E6546C}" type="presParOf" srcId="{AD8E9120-449B-4500-B979-9CCD4C3C6E00}" destId="{8511CB04-5A6A-4970-98F1-ED7D84B3DE07}" srcOrd="1" destOrd="0" presId="urn:microsoft.com/office/officeart/2005/8/layout/arrow2"/>
    <dgm:cxn modelId="{86A6599B-190A-46E8-AAE7-B321756B277C}" type="presParOf" srcId="{8511CB04-5A6A-4970-98F1-ED7D84B3DE07}" destId="{8627DCB5-CB98-4E07-94E1-C11487D0A31E}" srcOrd="0" destOrd="0" presId="urn:microsoft.com/office/officeart/2005/8/layout/arrow2"/>
    <dgm:cxn modelId="{EAA7BE9B-8831-479F-AD0C-B6F3C4B67EE0}" type="presParOf" srcId="{8511CB04-5A6A-4970-98F1-ED7D84B3DE07}" destId="{9E3582B9-0477-4B4B-84AE-23466F33317B}" srcOrd="1" destOrd="0" presId="urn:microsoft.com/office/officeart/2005/8/layout/arrow2"/>
    <dgm:cxn modelId="{3CF6A751-AF54-45B1-8038-1066D4387B5A}" type="presParOf" srcId="{8511CB04-5A6A-4970-98F1-ED7D84B3DE07}" destId="{4237E2DA-1E78-4171-9D43-6FF0885B4FDF}" srcOrd="2" destOrd="0" presId="urn:microsoft.com/office/officeart/2005/8/layout/arrow2"/>
    <dgm:cxn modelId="{9B1D953E-1C64-411B-93CE-CC852A47B0D1}" type="presParOf" srcId="{8511CB04-5A6A-4970-98F1-ED7D84B3DE07}" destId="{B157CF10-E859-4B21-81E1-0703012D5F14}" srcOrd="3" destOrd="0" presId="urn:microsoft.com/office/officeart/2005/8/layout/arrow2"/>
    <dgm:cxn modelId="{181AF7F5-BAEF-41BA-BDCE-5EB9BD69BD5F}" type="presParOf" srcId="{8511CB04-5A6A-4970-98F1-ED7D84B3DE07}" destId="{B4990240-C035-44FC-B9E5-BD51E294BCD3}" srcOrd="4" destOrd="0" presId="urn:microsoft.com/office/officeart/2005/8/layout/arrow2"/>
    <dgm:cxn modelId="{49D78FBB-B29F-475A-A62B-F10B5306FA3C}" type="presParOf" srcId="{8511CB04-5A6A-4970-98F1-ED7D84B3DE07}" destId="{62AD8C09-361D-463C-9D1C-4E4A4F88FA53}" srcOrd="5" destOrd="0" presId="urn:microsoft.com/office/officeart/2005/8/layout/arrow2"/>
    <dgm:cxn modelId="{B8FC6192-1640-4CE0-B893-0F7C85D78F38}" type="presParOf" srcId="{8511CB04-5A6A-4970-98F1-ED7D84B3DE07}" destId="{CF712C8A-AFE0-439C-ACB0-CD9E1DAD3E90}" srcOrd="6" destOrd="0" presId="urn:microsoft.com/office/officeart/2005/8/layout/arrow2"/>
    <dgm:cxn modelId="{65CF56CC-A833-469E-BA64-919959D053B4}" type="presParOf" srcId="{8511CB04-5A6A-4970-98F1-ED7D84B3DE07}" destId="{A3880D3F-E213-49E6-95FD-F9B545217715}" srcOrd="7" destOrd="0" presId="urn:microsoft.com/office/officeart/2005/8/layout/arrow2"/>
    <dgm:cxn modelId="{D32082F9-D855-4C9B-838B-BB48FA8408A3}" type="presParOf" srcId="{8511CB04-5A6A-4970-98F1-ED7D84B3DE07}" destId="{35C72181-8C81-4DD9-A9E1-19F72ECF0360}" srcOrd="8" destOrd="0" presId="urn:microsoft.com/office/officeart/2005/8/layout/arrow2"/>
    <dgm:cxn modelId="{30C94838-9827-4451-8C24-C94CDAD2F71A}" type="presParOf" srcId="{8511CB04-5A6A-4970-98F1-ED7D84B3DE07}" destId="{ABDC7B76-B6DB-4EE0-8726-DEF7E167C282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61E6EA-2BCE-4BB8-A578-73262B6E12C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99B035A-4FF2-47F8-BB5F-DEC462A4A5D9}">
      <dgm:prSet phldrT="[Metin]" custT="1"/>
      <dgm:spPr/>
      <dgm:t>
        <a:bodyPr/>
        <a:lstStyle/>
        <a:p>
          <a:r>
            <a:rPr lang="tr-TR" sz="2800" dirty="0" err="1" smtClean="0"/>
            <a:t>Symptoms</a:t>
          </a:r>
          <a:endParaRPr lang="tr-TR" sz="2800" dirty="0"/>
        </a:p>
      </dgm:t>
    </dgm:pt>
    <dgm:pt modelId="{D157D4B5-1C78-4A04-9E97-51C49197AB7E}" type="parTrans" cxnId="{F32F13BC-659C-4D26-AE40-E5A27A5BC9D6}">
      <dgm:prSet/>
      <dgm:spPr/>
      <dgm:t>
        <a:bodyPr/>
        <a:lstStyle/>
        <a:p>
          <a:endParaRPr lang="tr-TR" sz="1200"/>
        </a:p>
      </dgm:t>
    </dgm:pt>
    <dgm:pt modelId="{C665D47A-726C-44EF-883A-AE514EBC7ABE}" type="sibTrans" cxnId="{F32F13BC-659C-4D26-AE40-E5A27A5BC9D6}">
      <dgm:prSet/>
      <dgm:spPr/>
      <dgm:t>
        <a:bodyPr/>
        <a:lstStyle/>
        <a:p>
          <a:endParaRPr lang="tr-TR" sz="1200"/>
        </a:p>
      </dgm:t>
    </dgm:pt>
    <dgm:pt modelId="{1B2E3BED-0AC3-432E-9D96-2411E12E583D}" type="asst">
      <dgm:prSet phldrT="[Metin]" custT="1"/>
      <dgm:spPr/>
      <dgm:t>
        <a:bodyPr/>
        <a:lstStyle/>
        <a:p>
          <a:r>
            <a:rPr lang="tr-TR" sz="2400" dirty="0" err="1" smtClean="0"/>
            <a:t>Respiratoric</a:t>
          </a:r>
          <a:r>
            <a:rPr lang="tr-TR" sz="2400" dirty="0" smtClean="0"/>
            <a:t> </a:t>
          </a:r>
          <a:r>
            <a:rPr lang="tr-TR" sz="2400" dirty="0" err="1" smtClean="0"/>
            <a:t>System</a:t>
          </a:r>
          <a:r>
            <a:rPr lang="tr-TR" sz="2400" dirty="0" smtClean="0"/>
            <a:t> </a:t>
          </a:r>
          <a:r>
            <a:rPr lang="tr-TR" sz="2400" dirty="0" err="1" smtClean="0"/>
            <a:t>inf</a:t>
          </a:r>
          <a:endParaRPr lang="tr-TR" sz="2400" dirty="0"/>
        </a:p>
      </dgm:t>
    </dgm:pt>
    <dgm:pt modelId="{042DB591-9D55-42F1-BBB7-2873126F754F}" type="parTrans" cxnId="{F5E23CC8-4B4A-4A1B-A330-3F1B9D8375EB}">
      <dgm:prSet/>
      <dgm:spPr/>
      <dgm:t>
        <a:bodyPr/>
        <a:lstStyle/>
        <a:p>
          <a:endParaRPr lang="tr-TR" sz="1200"/>
        </a:p>
      </dgm:t>
    </dgm:pt>
    <dgm:pt modelId="{2F76ABA3-1E09-4DC3-8876-B7FACB621238}" type="sibTrans" cxnId="{F5E23CC8-4B4A-4A1B-A330-3F1B9D8375EB}">
      <dgm:prSet/>
      <dgm:spPr/>
      <dgm:t>
        <a:bodyPr/>
        <a:lstStyle/>
        <a:p>
          <a:endParaRPr lang="tr-TR" sz="1200"/>
        </a:p>
      </dgm:t>
    </dgm:pt>
    <dgm:pt modelId="{500BDC30-A97D-4363-8735-5ABB287BAA4D}" type="asst">
      <dgm:prSet phldrT="[Metin]" custT="1"/>
      <dgm:spPr/>
      <dgm:t>
        <a:bodyPr/>
        <a:lstStyle/>
        <a:p>
          <a:r>
            <a:rPr lang="tr-TR" sz="2800" dirty="0" err="1" smtClean="0"/>
            <a:t>Enteritis</a:t>
          </a:r>
          <a:endParaRPr lang="tr-TR" sz="2800" dirty="0"/>
        </a:p>
      </dgm:t>
    </dgm:pt>
    <dgm:pt modelId="{FA5E69C2-8D32-4B40-96C1-AAA619EF5A09}" type="parTrans" cxnId="{23A42159-7863-44D2-9AEF-C8A89468220C}">
      <dgm:prSet/>
      <dgm:spPr/>
      <dgm:t>
        <a:bodyPr/>
        <a:lstStyle/>
        <a:p>
          <a:endParaRPr lang="tr-TR" sz="1200"/>
        </a:p>
      </dgm:t>
    </dgm:pt>
    <dgm:pt modelId="{88388BD0-F62A-487F-BA88-29726820EB04}" type="sibTrans" cxnId="{23A42159-7863-44D2-9AEF-C8A89468220C}">
      <dgm:prSet/>
      <dgm:spPr/>
      <dgm:t>
        <a:bodyPr/>
        <a:lstStyle/>
        <a:p>
          <a:endParaRPr lang="tr-TR" sz="1200"/>
        </a:p>
      </dgm:t>
    </dgm:pt>
    <dgm:pt modelId="{DE33C31F-E825-438F-8F9C-EA799F1D8EBE}" type="pres">
      <dgm:prSet presAssocID="{7361E6EA-2BCE-4BB8-A578-73262B6E12C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5949402C-02D1-442A-B091-B1FCADE5EC92}" type="pres">
      <dgm:prSet presAssocID="{699B035A-4FF2-47F8-BB5F-DEC462A4A5D9}" presName="hierRoot1" presStyleCnt="0">
        <dgm:presLayoutVars>
          <dgm:hierBranch val="init"/>
        </dgm:presLayoutVars>
      </dgm:prSet>
      <dgm:spPr/>
    </dgm:pt>
    <dgm:pt modelId="{D9FAEAA5-721A-4F85-A7AD-40F636B7A57F}" type="pres">
      <dgm:prSet presAssocID="{699B035A-4FF2-47F8-BB5F-DEC462A4A5D9}" presName="rootComposite1" presStyleCnt="0"/>
      <dgm:spPr/>
    </dgm:pt>
    <dgm:pt modelId="{1D597939-BA69-4F4B-BCE7-FF76DC3BC405}" type="pres">
      <dgm:prSet presAssocID="{699B035A-4FF2-47F8-BB5F-DEC462A4A5D9}" presName="rootText1" presStyleLbl="node0" presStyleIdx="0" presStyleCnt="1" custScaleX="90517" custScaleY="81031" custLinFactY="-18845" custLinFactNeighborX="345" custLinFactNeighborY="-1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84DB3CA-7852-43E8-81EE-6810D1EB9193}" type="pres">
      <dgm:prSet presAssocID="{699B035A-4FF2-47F8-BB5F-DEC462A4A5D9}" presName="rootConnector1" presStyleLbl="node1" presStyleIdx="0" presStyleCnt="0"/>
      <dgm:spPr/>
      <dgm:t>
        <a:bodyPr/>
        <a:lstStyle/>
        <a:p>
          <a:endParaRPr lang="tr-TR"/>
        </a:p>
      </dgm:t>
    </dgm:pt>
    <dgm:pt modelId="{7921A1A7-D661-4A7B-A7C9-2D6B17BADE5F}" type="pres">
      <dgm:prSet presAssocID="{699B035A-4FF2-47F8-BB5F-DEC462A4A5D9}" presName="hierChild2" presStyleCnt="0"/>
      <dgm:spPr/>
    </dgm:pt>
    <dgm:pt modelId="{3AF3B25C-73EF-4092-A8CF-18B693974662}" type="pres">
      <dgm:prSet presAssocID="{699B035A-4FF2-47F8-BB5F-DEC462A4A5D9}" presName="hierChild3" presStyleCnt="0"/>
      <dgm:spPr/>
    </dgm:pt>
    <dgm:pt modelId="{F646B9C7-1077-44BB-8D41-A9ADBBBE099C}" type="pres">
      <dgm:prSet presAssocID="{042DB591-9D55-42F1-BBB7-2873126F754F}" presName="Name111" presStyleLbl="parChTrans1D2" presStyleIdx="0" presStyleCnt="2"/>
      <dgm:spPr/>
      <dgm:t>
        <a:bodyPr/>
        <a:lstStyle/>
        <a:p>
          <a:endParaRPr lang="tr-TR"/>
        </a:p>
      </dgm:t>
    </dgm:pt>
    <dgm:pt modelId="{F08315CC-7BB9-44B6-9B07-4E51FAC18C81}" type="pres">
      <dgm:prSet presAssocID="{1B2E3BED-0AC3-432E-9D96-2411E12E583D}" presName="hierRoot3" presStyleCnt="0">
        <dgm:presLayoutVars>
          <dgm:hierBranch val="init"/>
        </dgm:presLayoutVars>
      </dgm:prSet>
      <dgm:spPr/>
    </dgm:pt>
    <dgm:pt modelId="{53A4864C-FCC1-48C4-874A-C395B4A68FB7}" type="pres">
      <dgm:prSet presAssocID="{1B2E3BED-0AC3-432E-9D96-2411E12E583D}" presName="rootComposite3" presStyleCnt="0"/>
      <dgm:spPr/>
    </dgm:pt>
    <dgm:pt modelId="{84CDA72A-3AA1-4209-BCD6-1C206651418F}" type="pres">
      <dgm:prSet presAssocID="{1B2E3BED-0AC3-432E-9D96-2411E12E583D}" presName="rootText3" presStyleLbl="asst1" presStyleIdx="0" presStyleCnt="2" custScaleX="79620" custScaleY="76966" custLinFactNeighborX="-602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05A1D5B-EB09-470E-BBF4-9F9411F6AA00}" type="pres">
      <dgm:prSet presAssocID="{1B2E3BED-0AC3-432E-9D96-2411E12E583D}" presName="rootConnector3" presStyleLbl="asst1" presStyleIdx="0" presStyleCnt="2"/>
      <dgm:spPr/>
      <dgm:t>
        <a:bodyPr/>
        <a:lstStyle/>
        <a:p>
          <a:endParaRPr lang="tr-TR"/>
        </a:p>
      </dgm:t>
    </dgm:pt>
    <dgm:pt modelId="{52ED41B7-2A91-4F4A-A9A9-C1EE255A5D08}" type="pres">
      <dgm:prSet presAssocID="{1B2E3BED-0AC3-432E-9D96-2411E12E583D}" presName="hierChild6" presStyleCnt="0"/>
      <dgm:spPr/>
    </dgm:pt>
    <dgm:pt modelId="{B4FD14A5-3F0C-470C-B4D6-0D84570119DB}" type="pres">
      <dgm:prSet presAssocID="{1B2E3BED-0AC3-432E-9D96-2411E12E583D}" presName="hierChild7" presStyleCnt="0"/>
      <dgm:spPr/>
    </dgm:pt>
    <dgm:pt modelId="{8F4B49CF-D784-4A60-BD86-6B0650D8B33D}" type="pres">
      <dgm:prSet presAssocID="{FA5E69C2-8D32-4B40-96C1-AAA619EF5A09}" presName="Name111" presStyleLbl="parChTrans1D2" presStyleIdx="1" presStyleCnt="2"/>
      <dgm:spPr/>
      <dgm:t>
        <a:bodyPr/>
        <a:lstStyle/>
        <a:p>
          <a:endParaRPr lang="tr-TR"/>
        </a:p>
      </dgm:t>
    </dgm:pt>
    <dgm:pt modelId="{E355B940-DE81-4238-AA72-6FD9C3DB7912}" type="pres">
      <dgm:prSet presAssocID="{500BDC30-A97D-4363-8735-5ABB287BAA4D}" presName="hierRoot3" presStyleCnt="0">
        <dgm:presLayoutVars>
          <dgm:hierBranch val="init"/>
        </dgm:presLayoutVars>
      </dgm:prSet>
      <dgm:spPr/>
    </dgm:pt>
    <dgm:pt modelId="{A3AA67D9-AE3F-4BE7-9158-48B143DEB0CA}" type="pres">
      <dgm:prSet presAssocID="{500BDC30-A97D-4363-8735-5ABB287BAA4D}" presName="rootComposite3" presStyleCnt="0"/>
      <dgm:spPr/>
    </dgm:pt>
    <dgm:pt modelId="{3264293C-E984-4436-82B6-A575F9099B37}" type="pres">
      <dgm:prSet presAssocID="{500BDC30-A97D-4363-8735-5ABB287BAA4D}" presName="rootText3" presStyleLbl="asst1" presStyleIdx="1" presStyleCnt="2" custScaleX="83524" custScaleY="7435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FC16A9A-A74F-4C96-BED2-1DDCCE66BDFF}" type="pres">
      <dgm:prSet presAssocID="{500BDC30-A97D-4363-8735-5ABB287BAA4D}" presName="rootConnector3" presStyleLbl="asst1" presStyleIdx="1" presStyleCnt="2"/>
      <dgm:spPr/>
      <dgm:t>
        <a:bodyPr/>
        <a:lstStyle/>
        <a:p>
          <a:endParaRPr lang="tr-TR"/>
        </a:p>
      </dgm:t>
    </dgm:pt>
    <dgm:pt modelId="{2594ADBA-0214-4573-A7A0-AD1AC48AF7F2}" type="pres">
      <dgm:prSet presAssocID="{500BDC30-A97D-4363-8735-5ABB287BAA4D}" presName="hierChild6" presStyleCnt="0"/>
      <dgm:spPr/>
    </dgm:pt>
    <dgm:pt modelId="{1D5C468F-54FB-4A20-A25F-126487A80C03}" type="pres">
      <dgm:prSet presAssocID="{500BDC30-A97D-4363-8735-5ABB287BAA4D}" presName="hierChild7" presStyleCnt="0"/>
      <dgm:spPr/>
    </dgm:pt>
  </dgm:ptLst>
  <dgm:cxnLst>
    <dgm:cxn modelId="{3E33383F-79FC-4CDE-9803-DBF5ADC23947}" type="presOf" srcId="{FA5E69C2-8D32-4B40-96C1-AAA619EF5A09}" destId="{8F4B49CF-D784-4A60-BD86-6B0650D8B33D}" srcOrd="0" destOrd="0" presId="urn:microsoft.com/office/officeart/2005/8/layout/orgChart1"/>
    <dgm:cxn modelId="{9CB96C7E-AF20-4625-A1FA-0B2AE088B01A}" type="presOf" srcId="{699B035A-4FF2-47F8-BB5F-DEC462A4A5D9}" destId="{C84DB3CA-7852-43E8-81EE-6810D1EB9193}" srcOrd="1" destOrd="0" presId="urn:microsoft.com/office/officeart/2005/8/layout/orgChart1"/>
    <dgm:cxn modelId="{AC062A19-178E-418A-97C4-53D3EDEE0FFA}" type="presOf" srcId="{699B035A-4FF2-47F8-BB5F-DEC462A4A5D9}" destId="{1D597939-BA69-4F4B-BCE7-FF76DC3BC405}" srcOrd="0" destOrd="0" presId="urn:microsoft.com/office/officeart/2005/8/layout/orgChart1"/>
    <dgm:cxn modelId="{FED34688-317A-4933-A2DE-5E97817ED945}" type="presOf" srcId="{042DB591-9D55-42F1-BBB7-2873126F754F}" destId="{F646B9C7-1077-44BB-8D41-A9ADBBBE099C}" srcOrd="0" destOrd="0" presId="urn:microsoft.com/office/officeart/2005/8/layout/orgChart1"/>
    <dgm:cxn modelId="{23A42159-7863-44D2-9AEF-C8A89468220C}" srcId="{699B035A-4FF2-47F8-BB5F-DEC462A4A5D9}" destId="{500BDC30-A97D-4363-8735-5ABB287BAA4D}" srcOrd="1" destOrd="0" parTransId="{FA5E69C2-8D32-4B40-96C1-AAA619EF5A09}" sibTransId="{88388BD0-F62A-487F-BA88-29726820EB04}"/>
    <dgm:cxn modelId="{A8A64ECC-5B1F-4BBE-995E-01C43FEAAB4F}" type="presOf" srcId="{500BDC30-A97D-4363-8735-5ABB287BAA4D}" destId="{3264293C-E984-4436-82B6-A575F9099B37}" srcOrd="0" destOrd="0" presId="urn:microsoft.com/office/officeart/2005/8/layout/orgChart1"/>
    <dgm:cxn modelId="{F5E23CC8-4B4A-4A1B-A330-3F1B9D8375EB}" srcId="{699B035A-4FF2-47F8-BB5F-DEC462A4A5D9}" destId="{1B2E3BED-0AC3-432E-9D96-2411E12E583D}" srcOrd="0" destOrd="0" parTransId="{042DB591-9D55-42F1-BBB7-2873126F754F}" sibTransId="{2F76ABA3-1E09-4DC3-8876-B7FACB621238}"/>
    <dgm:cxn modelId="{A5745536-8D3A-4092-98C9-EFB79ADE0024}" type="presOf" srcId="{500BDC30-A97D-4363-8735-5ABB287BAA4D}" destId="{4FC16A9A-A74F-4C96-BED2-1DDCCE66BDFF}" srcOrd="1" destOrd="0" presId="urn:microsoft.com/office/officeart/2005/8/layout/orgChart1"/>
    <dgm:cxn modelId="{A0006886-E8AB-40F5-90C6-BF8293E86D00}" type="presOf" srcId="{1B2E3BED-0AC3-432E-9D96-2411E12E583D}" destId="{84CDA72A-3AA1-4209-BCD6-1C206651418F}" srcOrd="0" destOrd="0" presId="urn:microsoft.com/office/officeart/2005/8/layout/orgChart1"/>
    <dgm:cxn modelId="{F32F13BC-659C-4D26-AE40-E5A27A5BC9D6}" srcId="{7361E6EA-2BCE-4BB8-A578-73262B6E12C7}" destId="{699B035A-4FF2-47F8-BB5F-DEC462A4A5D9}" srcOrd="0" destOrd="0" parTransId="{D157D4B5-1C78-4A04-9E97-51C49197AB7E}" sibTransId="{C665D47A-726C-44EF-883A-AE514EBC7ABE}"/>
    <dgm:cxn modelId="{56A8B3C7-001A-4A32-A35C-33DAD608E3C1}" type="presOf" srcId="{7361E6EA-2BCE-4BB8-A578-73262B6E12C7}" destId="{DE33C31F-E825-438F-8F9C-EA799F1D8EBE}" srcOrd="0" destOrd="0" presId="urn:microsoft.com/office/officeart/2005/8/layout/orgChart1"/>
    <dgm:cxn modelId="{41113B09-2085-4D4E-963C-125542AA796F}" type="presOf" srcId="{1B2E3BED-0AC3-432E-9D96-2411E12E583D}" destId="{105A1D5B-EB09-470E-BBF4-9F9411F6AA00}" srcOrd="1" destOrd="0" presId="urn:microsoft.com/office/officeart/2005/8/layout/orgChart1"/>
    <dgm:cxn modelId="{9EADFFF6-4496-4980-8C8A-C257C6437AEC}" type="presParOf" srcId="{DE33C31F-E825-438F-8F9C-EA799F1D8EBE}" destId="{5949402C-02D1-442A-B091-B1FCADE5EC92}" srcOrd="0" destOrd="0" presId="urn:microsoft.com/office/officeart/2005/8/layout/orgChart1"/>
    <dgm:cxn modelId="{810C6A82-1FEE-4877-B25A-9A36A453D8E7}" type="presParOf" srcId="{5949402C-02D1-442A-B091-B1FCADE5EC92}" destId="{D9FAEAA5-721A-4F85-A7AD-40F636B7A57F}" srcOrd="0" destOrd="0" presId="urn:microsoft.com/office/officeart/2005/8/layout/orgChart1"/>
    <dgm:cxn modelId="{077CA290-844F-4948-A42A-A8CB51AAC3F9}" type="presParOf" srcId="{D9FAEAA5-721A-4F85-A7AD-40F636B7A57F}" destId="{1D597939-BA69-4F4B-BCE7-FF76DC3BC405}" srcOrd="0" destOrd="0" presId="urn:microsoft.com/office/officeart/2005/8/layout/orgChart1"/>
    <dgm:cxn modelId="{B31E4E6B-B5A7-49CE-A644-51EFB745B0FC}" type="presParOf" srcId="{D9FAEAA5-721A-4F85-A7AD-40F636B7A57F}" destId="{C84DB3CA-7852-43E8-81EE-6810D1EB9193}" srcOrd="1" destOrd="0" presId="urn:microsoft.com/office/officeart/2005/8/layout/orgChart1"/>
    <dgm:cxn modelId="{F28F8055-959F-46CD-A3C3-D99710F7A626}" type="presParOf" srcId="{5949402C-02D1-442A-B091-B1FCADE5EC92}" destId="{7921A1A7-D661-4A7B-A7C9-2D6B17BADE5F}" srcOrd="1" destOrd="0" presId="urn:microsoft.com/office/officeart/2005/8/layout/orgChart1"/>
    <dgm:cxn modelId="{CE78A00C-ECB1-407F-8F49-0B85607F422E}" type="presParOf" srcId="{5949402C-02D1-442A-B091-B1FCADE5EC92}" destId="{3AF3B25C-73EF-4092-A8CF-18B693974662}" srcOrd="2" destOrd="0" presId="urn:microsoft.com/office/officeart/2005/8/layout/orgChart1"/>
    <dgm:cxn modelId="{762D174E-94DD-4E42-892D-9B0A27A6DD1B}" type="presParOf" srcId="{3AF3B25C-73EF-4092-A8CF-18B693974662}" destId="{F646B9C7-1077-44BB-8D41-A9ADBBBE099C}" srcOrd="0" destOrd="0" presId="urn:microsoft.com/office/officeart/2005/8/layout/orgChart1"/>
    <dgm:cxn modelId="{39A9710D-EB83-4AF3-89B6-BCDDF267F7F1}" type="presParOf" srcId="{3AF3B25C-73EF-4092-A8CF-18B693974662}" destId="{F08315CC-7BB9-44B6-9B07-4E51FAC18C81}" srcOrd="1" destOrd="0" presId="urn:microsoft.com/office/officeart/2005/8/layout/orgChart1"/>
    <dgm:cxn modelId="{B4C66156-9103-4950-9F70-6DFDC3F37C9E}" type="presParOf" srcId="{F08315CC-7BB9-44B6-9B07-4E51FAC18C81}" destId="{53A4864C-FCC1-48C4-874A-C395B4A68FB7}" srcOrd="0" destOrd="0" presId="urn:microsoft.com/office/officeart/2005/8/layout/orgChart1"/>
    <dgm:cxn modelId="{BD68A870-514A-4F72-9814-AC3EFDD921B4}" type="presParOf" srcId="{53A4864C-FCC1-48C4-874A-C395B4A68FB7}" destId="{84CDA72A-3AA1-4209-BCD6-1C206651418F}" srcOrd="0" destOrd="0" presId="urn:microsoft.com/office/officeart/2005/8/layout/orgChart1"/>
    <dgm:cxn modelId="{185C864F-383F-4C6E-8FB1-CF9FEC42C757}" type="presParOf" srcId="{53A4864C-FCC1-48C4-874A-C395B4A68FB7}" destId="{105A1D5B-EB09-470E-BBF4-9F9411F6AA00}" srcOrd="1" destOrd="0" presId="urn:microsoft.com/office/officeart/2005/8/layout/orgChart1"/>
    <dgm:cxn modelId="{BBD93F4B-E294-4017-A1EA-6E488A38B34E}" type="presParOf" srcId="{F08315CC-7BB9-44B6-9B07-4E51FAC18C81}" destId="{52ED41B7-2A91-4F4A-A9A9-C1EE255A5D08}" srcOrd="1" destOrd="0" presId="urn:microsoft.com/office/officeart/2005/8/layout/orgChart1"/>
    <dgm:cxn modelId="{2290ECD4-8E29-4F8C-85D0-4FC7EDC399CC}" type="presParOf" srcId="{F08315CC-7BB9-44B6-9B07-4E51FAC18C81}" destId="{B4FD14A5-3F0C-470C-B4D6-0D84570119DB}" srcOrd="2" destOrd="0" presId="urn:microsoft.com/office/officeart/2005/8/layout/orgChart1"/>
    <dgm:cxn modelId="{2F60058C-300B-40EA-B1B0-992EF63DFAE5}" type="presParOf" srcId="{3AF3B25C-73EF-4092-A8CF-18B693974662}" destId="{8F4B49CF-D784-4A60-BD86-6B0650D8B33D}" srcOrd="2" destOrd="0" presId="urn:microsoft.com/office/officeart/2005/8/layout/orgChart1"/>
    <dgm:cxn modelId="{BC948646-CFA9-4DAC-AEF6-BA6DF696D9CC}" type="presParOf" srcId="{3AF3B25C-73EF-4092-A8CF-18B693974662}" destId="{E355B940-DE81-4238-AA72-6FD9C3DB7912}" srcOrd="3" destOrd="0" presId="urn:microsoft.com/office/officeart/2005/8/layout/orgChart1"/>
    <dgm:cxn modelId="{8AD499C2-D96D-4CD9-B914-E744BA3C317E}" type="presParOf" srcId="{E355B940-DE81-4238-AA72-6FD9C3DB7912}" destId="{A3AA67D9-AE3F-4BE7-9158-48B143DEB0CA}" srcOrd="0" destOrd="0" presId="urn:microsoft.com/office/officeart/2005/8/layout/orgChart1"/>
    <dgm:cxn modelId="{D2159B75-E26D-44EA-B810-075024E81FCB}" type="presParOf" srcId="{A3AA67D9-AE3F-4BE7-9158-48B143DEB0CA}" destId="{3264293C-E984-4436-82B6-A575F9099B37}" srcOrd="0" destOrd="0" presId="urn:microsoft.com/office/officeart/2005/8/layout/orgChart1"/>
    <dgm:cxn modelId="{CFF96560-2109-4AAA-B512-D41EE2671860}" type="presParOf" srcId="{A3AA67D9-AE3F-4BE7-9158-48B143DEB0CA}" destId="{4FC16A9A-A74F-4C96-BED2-1DDCCE66BDFF}" srcOrd="1" destOrd="0" presId="urn:microsoft.com/office/officeart/2005/8/layout/orgChart1"/>
    <dgm:cxn modelId="{C91CDE9F-C094-4679-A12A-3C3B533FE0A1}" type="presParOf" srcId="{E355B940-DE81-4238-AA72-6FD9C3DB7912}" destId="{2594ADBA-0214-4573-A7A0-AD1AC48AF7F2}" srcOrd="1" destOrd="0" presId="urn:microsoft.com/office/officeart/2005/8/layout/orgChart1"/>
    <dgm:cxn modelId="{6B5FA23A-2EFF-4D2F-8440-887B82CD758A}" type="presParOf" srcId="{E355B940-DE81-4238-AA72-6FD9C3DB7912}" destId="{1D5C468F-54FB-4A20-A25F-126487A80C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64201-C10F-4C72-A1AB-359565D7D1D1}">
      <dsp:nvSpPr>
        <dsp:cNvPr id="0" name=""/>
        <dsp:cNvSpPr/>
      </dsp:nvSpPr>
      <dsp:spPr>
        <a:xfrm>
          <a:off x="0" y="266302"/>
          <a:ext cx="6848476" cy="4280297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27DCB5-CB98-4E07-94E1-C11487D0A31E}">
      <dsp:nvSpPr>
        <dsp:cNvPr id="0" name=""/>
        <dsp:cNvSpPr/>
      </dsp:nvSpPr>
      <dsp:spPr>
        <a:xfrm>
          <a:off x="674574" y="3315980"/>
          <a:ext cx="157514" cy="1575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3582B9-0477-4B4B-84AE-23466F33317B}">
      <dsp:nvSpPr>
        <dsp:cNvPr id="0" name=""/>
        <dsp:cNvSpPr/>
      </dsp:nvSpPr>
      <dsp:spPr>
        <a:xfrm>
          <a:off x="753332" y="3394737"/>
          <a:ext cx="897150" cy="10187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64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err="1" smtClean="0"/>
            <a:t>Virus</a:t>
          </a:r>
          <a:r>
            <a:rPr lang="tr-TR" sz="1500" kern="1200" dirty="0" smtClean="0"/>
            <a:t> </a:t>
          </a:r>
          <a:r>
            <a:rPr lang="tr-TR" sz="1500" kern="1200" dirty="0" err="1" smtClean="0"/>
            <a:t>enterance</a:t>
          </a:r>
          <a:endParaRPr lang="tr-TR" sz="1500" kern="1200" dirty="0"/>
        </a:p>
      </dsp:txBody>
      <dsp:txXfrm>
        <a:off x="753332" y="3394737"/>
        <a:ext cx="897150" cy="1018710"/>
      </dsp:txXfrm>
    </dsp:sp>
    <dsp:sp modelId="{4237E2DA-1E78-4171-9D43-6FF0885B4FDF}">
      <dsp:nvSpPr>
        <dsp:cNvPr id="0" name=""/>
        <dsp:cNvSpPr/>
      </dsp:nvSpPr>
      <dsp:spPr>
        <a:xfrm>
          <a:off x="1308135" y="2725328"/>
          <a:ext cx="246545" cy="2465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57CF10-E859-4B21-81E1-0703012D5F14}">
      <dsp:nvSpPr>
        <dsp:cNvPr id="0" name=""/>
        <dsp:cNvSpPr/>
      </dsp:nvSpPr>
      <dsp:spPr>
        <a:xfrm>
          <a:off x="1469508" y="2753155"/>
          <a:ext cx="1136847" cy="1793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639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err="1" smtClean="0"/>
            <a:t>Primer</a:t>
          </a:r>
          <a:r>
            <a:rPr lang="tr-TR" sz="1500" kern="1200" dirty="0" smtClean="0"/>
            <a:t> </a:t>
          </a:r>
          <a:r>
            <a:rPr lang="tr-TR" sz="1500" kern="1200" dirty="0" err="1" smtClean="0"/>
            <a:t>vesicles</a:t>
          </a:r>
          <a:endParaRPr lang="tr-TR" sz="1500" kern="1200" dirty="0"/>
        </a:p>
      </dsp:txBody>
      <dsp:txXfrm>
        <a:off x="1469508" y="2753155"/>
        <a:ext cx="1136847" cy="1793444"/>
      </dsp:txXfrm>
    </dsp:sp>
    <dsp:sp modelId="{B4990240-C035-44FC-B9E5-BD51E294BCD3}">
      <dsp:nvSpPr>
        <dsp:cNvPr id="0" name=""/>
        <dsp:cNvSpPr/>
      </dsp:nvSpPr>
      <dsp:spPr>
        <a:xfrm>
          <a:off x="2213392" y="2186456"/>
          <a:ext cx="328726" cy="3287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AD8C09-361D-463C-9D1C-4E4A4F88FA53}">
      <dsp:nvSpPr>
        <dsp:cNvPr id="0" name=""/>
        <dsp:cNvSpPr/>
      </dsp:nvSpPr>
      <dsp:spPr>
        <a:xfrm>
          <a:off x="2368240" y="2469049"/>
          <a:ext cx="1321755" cy="184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186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err="1" smtClean="0"/>
            <a:t>Viremia</a:t>
          </a:r>
          <a:endParaRPr lang="tr-TR" sz="1500" kern="1200" dirty="0"/>
        </a:p>
      </dsp:txBody>
      <dsp:txXfrm>
        <a:off x="2368240" y="2469049"/>
        <a:ext cx="1321755" cy="1848960"/>
      </dsp:txXfrm>
    </dsp:sp>
    <dsp:sp modelId="{CF712C8A-AFE0-439C-ACB0-CD9E1DAD3E90}">
      <dsp:nvSpPr>
        <dsp:cNvPr id="0" name=""/>
        <dsp:cNvSpPr/>
      </dsp:nvSpPr>
      <dsp:spPr>
        <a:xfrm>
          <a:off x="3191933" y="1728280"/>
          <a:ext cx="424605" cy="4246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880D3F-E213-49E6-95FD-F9B545217715}">
      <dsp:nvSpPr>
        <dsp:cNvPr id="0" name=""/>
        <dsp:cNvSpPr/>
      </dsp:nvSpPr>
      <dsp:spPr>
        <a:xfrm>
          <a:off x="3328044" y="2086086"/>
          <a:ext cx="1369695" cy="2072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990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err="1" smtClean="0"/>
            <a:t>Generalization</a:t>
          </a:r>
          <a:r>
            <a:rPr lang="tr-TR" sz="1500" kern="1200" dirty="0" smtClean="0"/>
            <a:t> </a:t>
          </a:r>
          <a:endParaRPr lang="tr-TR" sz="1500" kern="1200" dirty="0"/>
        </a:p>
      </dsp:txBody>
      <dsp:txXfrm>
        <a:off x="3328044" y="2086086"/>
        <a:ext cx="1369695" cy="2072501"/>
      </dsp:txXfrm>
    </dsp:sp>
    <dsp:sp modelId="{35C72181-8C81-4DD9-A9E1-19F72ECF0360}">
      <dsp:nvSpPr>
        <dsp:cNvPr id="0" name=""/>
        <dsp:cNvSpPr/>
      </dsp:nvSpPr>
      <dsp:spPr>
        <a:xfrm>
          <a:off x="4462894" y="1173609"/>
          <a:ext cx="541029" cy="5410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DC7B76-B6DB-4EE0-8726-DEF7E167C282}">
      <dsp:nvSpPr>
        <dsp:cNvPr id="0" name=""/>
        <dsp:cNvSpPr/>
      </dsp:nvSpPr>
      <dsp:spPr>
        <a:xfrm>
          <a:off x="4745350" y="1396301"/>
          <a:ext cx="1369695" cy="3150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6680" tIns="0" rIns="0" bIns="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 err="1" smtClean="0"/>
            <a:t>Accumulation</a:t>
          </a:r>
          <a:r>
            <a:rPr lang="tr-TR" sz="1500" kern="1200" dirty="0" smtClean="0"/>
            <a:t> of </a:t>
          </a:r>
          <a:r>
            <a:rPr lang="tr-TR" sz="1500" kern="1200" dirty="0" err="1" smtClean="0"/>
            <a:t>the</a:t>
          </a:r>
          <a:r>
            <a:rPr lang="tr-TR" sz="1500" kern="1200" dirty="0" smtClean="0"/>
            <a:t> </a:t>
          </a:r>
          <a:r>
            <a:rPr lang="tr-TR" sz="1500" kern="1200" dirty="0" err="1" smtClean="0"/>
            <a:t>virus</a:t>
          </a:r>
          <a:r>
            <a:rPr lang="tr-TR" sz="1500" kern="1200" dirty="0" smtClean="0"/>
            <a:t> </a:t>
          </a:r>
          <a:r>
            <a:rPr lang="tr-TR" sz="1500" kern="1200" dirty="0" err="1" smtClean="0"/>
            <a:t>specific</a:t>
          </a:r>
          <a:r>
            <a:rPr lang="tr-TR" sz="1500" kern="1200" dirty="0" smtClean="0"/>
            <a:t> </a:t>
          </a:r>
          <a:r>
            <a:rPr lang="tr-TR" sz="1500" kern="1200" dirty="0" err="1" smtClean="0"/>
            <a:t>organs</a:t>
          </a:r>
          <a:endParaRPr lang="tr-TR" sz="1500" kern="1200" dirty="0"/>
        </a:p>
      </dsp:txBody>
      <dsp:txXfrm>
        <a:off x="4745350" y="1396301"/>
        <a:ext cx="1369695" cy="31502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B49CF-D784-4A60-BD86-6B0650D8B33D}">
      <dsp:nvSpPr>
        <dsp:cNvPr id="0" name=""/>
        <dsp:cNvSpPr/>
      </dsp:nvSpPr>
      <dsp:spPr>
        <a:xfrm>
          <a:off x="2338032" y="940166"/>
          <a:ext cx="426811" cy="13213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1383"/>
              </a:lnTo>
              <a:lnTo>
                <a:pt x="426811" y="13213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6B9C7-1077-44BB-8D41-A9ADBBBE099C}">
      <dsp:nvSpPr>
        <dsp:cNvPr id="0" name=""/>
        <dsp:cNvSpPr/>
      </dsp:nvSpPr>
      <dsp:spPr>
        <a:xfrm>
          <a:off x="1946678" y="940166"/>
          <a:ext cx="391353" cy="1321383"/>
        </a:xfrm>
        <a:custGeom>
          <a:avLst/>
          <a:gdLst/>
          <a:ahLst/>
          <a:cxnLst/>
          <a:rect l="0" t="0" r="0" b="0"/>
          <a:pathLst>
            <a:path>
              <a:moveTo>
                <a:pt x="391353" y="0"/>
              </a:moveTo>
              <a:lnTo>
                <a:pt x="391353" y="1321383"/>
              </a:lnTo>
              <a:lnTo>
                <a:pt x="0" y="13213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597939-BA69-4F4B-BCE7-FF76DC3BC405}">
      <dsp:nvSpPr>
        <dsp:cNvPr id="0" name=""/>
        <dsp:cNvSpPr/>
      </dsp:nvSpPr>
      <dsp:spPr>
        <a:xfrm>
          <a:off x="1287804" y="0"/>
          <a:ext cx="2100455" cy="9401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err="1" smtClean="0"/>
            <a:t>Symptoms</a:t>
          </a:r>
          <a:endParaRPr lang="tr-TR" sz="2800" kern="1200" dirty="0"/>
        </a:p>
      </dsp:txBody>
      <dsp:txXfrm>
        <a:off x="1287804" y="0"/>
        <a:ext cx="2100455" cy="940166"/>
      </dsp:txXfrm>
    </dsp:sp>
    <dsp:sp modelId="{84CDA72A-3AA1-4209-BCD6-1C206651418F}">
      <dsp:nvSpPr>
        <dsp:cNvPr id="0" name=""/>
        <dsp:cNvSpPr/>
      </dsp:nvSpPr>
      <dsp:spPr>
        <a:xfrm>
          <a:off x="99088" y="1815048"/>
          <a:ext cx="1847589" cy="8930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err="1" smtClean="0"/>
            <a:t>Respiratoric</a:t>
          </a:r>
          <a:r>
            <a:rPr lang="tr-TR" sz="2400" kern="1200" dirty="0" smtClean="0"/>
            <a:t> </a:t>
          </a:r>
          <a:r>
            <a:rPr lang="tr-TR" sz="2400" kern="1200" dirty="0" err="1" smtClean="0"/>
            <a:t>System</a:t>
          </a:r>
          <a:r>
            <a:rPr lang="tr-TR" sz="2400" kern="1200" dirty="0" smtClean="0"/>
            <a:t> </a:t>
          </a:r>
          <a:r>
            <a:rPr lang="tr-TR" sz="2400" kern="1200" dirty="0" err="1" smtClean="0"/>
            <a:t>inf</a:t>
          </a:r>
          <a:endParaRPr lang="tr-TR" sz="2400" kern="1200" dirty="0"/>
        </a:p>
      </dsp:txBody>
      <dsp:txXfrm>
        <a:off x="99088" y="1815048"/>
        <a:ext cx="1847589" cy="893001"/>
      </dsp:txXfrm>
    </dsp:sp>
    <dsp:sp modelId="{3264293C-E984-4436-82B6-A575F9099B37}">
      <dsp:nvSpPr>
        <dsp:cNvPr id="0" name=""/>
        <dsp:cNvSpPr/>
      </dsp:nvSpPr>
      <dsp:spPr>
        <a:xfrm>
          <a:off x="2764843" y="1830207"/>
          <a:ext cx="1938182" cy="8626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err="1" smtClean="0"/>
            <a:t>Enteritis</a:t>
          </a:r>
          <a:endParaRPr lang="tr-TR" sz="2800" kern="1200" dirty="0"/>
        </a:p>
      </dsp:txBody>
      <dsp:txXfrm>
        <a:off x="2764843" y="1830207"/>
        <a:ext cx="1938182" cy="862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2B750-E137-4B2E-A11E-0F83B428EA4B}" type="datetimeFigureOut">
              <a:rPr lang="tr-TR" smtClean="0"/>
              <a:pPr/>
              <a:t>16.09.2019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F7822-F148-4D89-B505-E7199C03F04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1558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F7822-F148-4D89-B505-E7199C03F042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791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346D-CA82-4663-946A-7041C3CD14A3}" type="datetimeFigureOut">
              <a:rPr lang="tr-TR" smtClean="0"/>
              <a:pPr/>
              <a:t>16.09.2019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2AD9-64E7-4E12-89C4-14536413E69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4090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346D-CA82-4663-946A-7041C3CD14A3}" type="datetimeFigureOut">
              <a:rPr lang="tr-TR" smtClean="0"/>
              <a:pPr/>
              <a:t>16.09.2019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2AD9-64E7-4E12-89C4-14536413E69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545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346D-CA82-4663-946A-7041C3CD14A3}" type="datetimeFigureOut">
              <a:rPr lang="tr-TR" smtClean="0"/>
              <a:pPr/>
              <a:t>16.09.2019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2AD9-64E7-4E12-89C4-14536413E69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873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346D-CA82-4663-946A-7041C3CD14A3}" type="datetimeFigureOut">
              <a:rPr lang="tr-TR" smtClean="0"/>
              <a:pPr/>
              <a:t>16.09.2019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2AD9-64E7-4E12-89C4-14536413E69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5774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346D-CA82-4663-946A-7041C3CD14A3}" type="datetimeFigureOut">
              <a:rPr lang="tr-TR" smtClean="0"/>
              <a:pPr/>
              <a:t>16.09.2019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2AD9-64E7-4E12-89C4-14536413E69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9250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346D-CA82-4663-946A-7041C3CD14A3}" type="datetimeFigureOut">
              <a:rPr lang="tr-TR" smtClean="0"/>
              <a:pPr/>
              <a:t>16.09.2019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2AD9-64E7-4E12-89C4-14536413E69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2870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346D-CA82-4663-946A-7041C3CD14A3}" type="datetimeFigureOut">
              <a:rPr lang="tr-TR" smtClean="0"/>
              <a:pPr/>
              <a:t>16.09.2019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2AD9-64E7-4E12-89C4-14536413E69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646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346D-CA82-4663-946A-7041C3CD14A3}" type="datetimeFigureOut">
              <a:rPr lang="tr-TR" smtClean="0"/>
              <a:pPr/>
              <a:t>16.09.2019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2AD9-64E7-4E12-89C4-14536413E69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81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346D-CA82-4663-946A-7041C3CD14A3}" type="datetimeFigureOut">
              <a:rPr lang="tr-TR" smtClean="0"/>
              <a:pPr/>
              <a:t>16.09.2019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2AD9-64E7-4E12-89C4-14536413E69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7303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346D-CA82-4663-946A-7041C3CD14A3}" type="datetimeFigureOut">
              <a:rPr lang="tr-TR" smtClean="0"/>
              <a:pPr/>
              <a:t>16.09.2019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2AD9-64E7-4E12-89C4-14536413E69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3917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346D-CA82-4663-946A-7041C3CD14A3}" type="datetimeFigureOut">
              <a:rPr lang="tr-TR" smtClean="0"/>
              <a:pPr/>
              <a:t>16.09.2019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2AD9-64E7-4E12-89C4-14536413E69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0824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EAE346D-CA82-4663-946A-7041C3CD14A3}" type="datetimeFigureOut">
              <a:rPr lang="tr-TR" smtClean="0"/>
              <a:pPr/>
              <a:t>16.09.2019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12AD9-64E7-4E12-89C4-14536413E69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696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ao.org/ag/againfo/programmes/en/empres/gemp/avis/A010-fmd/tools/0-imag-pig-focal-myocarditis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hyperlink" Target="http://www.fao.org/ag/againfo/programmes/en/empres/gemp/avis/A010-fmd/tools/0-imag-sheep-lesion-foot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organisations/department-for-environment-food-rural-affairs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2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0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9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0"/>
            <a:ext cx="6858000" cy="2387600"/>
          </a:xfrm>
        </p:spPr>
        <p:txBody>
          <a:bodyPr/>
          <a:lstStyle/>
          <a:p>
            <a:r>
              <a:rPr lang="tr-TR" altLang="tr-TR" b="1" dirty="0" smtClean="0"/>
              <a:t>FOOT AND MOUTH DISEASE (FMD)</a:t>
            </a:r>
            <a:endParaRPr lang="tr-TR" b="1" dirty="0"/>
          </a:p>
        </p:txBody>
      </p:sp>
      <p:pic>
        <p:nvPicPr>
          <p:cNvPr id="8196" name="Picture 4" descr="foot and mouth disease cattle cartoon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96356"/>
            <a:ext cx="3810000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904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33845" y="397530"/>
            <a:ext cx="7886700" cy="4351337"/>
          </a:xfrm>
        </p:spPr>
        <p:txBody>
          <a:bodyPr>
            <a:normAutofit/>
          </a:bodyPr>
          <a:lstStyle/>
          <a:p>
            <a:r>
              <a:rPr lang="en-US" sz="1800" dirty="0"/>
              <a:t>vesicles appear inside the mouth and around the muzzle, in the interdigital cleft and around the coronary band and on the teats. </a:t>
            </a:r>
            <a:endParaRPr lang="tr-TR" sz="1800" dirty="0"/>
          </a:p>
          <a:p>
            <a:r>
              <a:rPr lang="en-US" sz="1800" dirty="0"/>
              <a:t>These lesions cause excessive salivation, smacking of the lips, and anorexia, lameness and then secondary mastitis. Internally, lesions may be found in the </a:t>
            </a:r>
            <a:r>
              <a:rPr lang="en-US" sz="1800" dirty="0" err="1"/>
              <a:t>oesophagus</a:t>
            </a:r>
            <a:r>
              <a:rPr lang="en-US" sz="1800" dirty="0"/>
              <a:t> and fore-stomachs</a:t>
            </a:r>
            <a:r>
              <a:rPr lang="en-US" sz="1800" dirty="0" smtClean="0"/>
              <a:t>.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endParaRPr lang="tr-TR" sz="1800" b="1" dirty="0" smtClean="0">
              <a:solidFill>
                <a:srgbClr val="FF0000"/>
              </a:solidFill>
            </a:endParaRPr>
          </a:p>
          <a:p>
            <a:r>
              <a:rPr lang="en-US" sz="1800" b="1" dirty="0" smtClean="0">
                <a:solidFill>
                  <a:srgbClr val="FF0000"/>
                </a:solidFill>
              </a:rPr>
              <a:t>FMDV </a:t>
            </a:r>
            <a:r>
              <a:rPr lang="en-US" sz="1800" b="1" dirty="0">
                <a:solidFill>
                  <a:srgbClr val="FF0000"/>
                </a:solidFill>
              </a:rPr>
              <a:t>is a thus very painful disease with a rapid loss of condition and milk yield but most adult animals survive</a:t>
            </a:r>
            <a:r>
              <a:rPr lang="en-US" sz="1800" b="1" dirty="0" smtClean="0">
                <a:solidFill>
                  <a:srgbClr val="FF0000"/>
                </a:solidFill>
              </a:rPr>
              <a:t>.</a:t>
            </a:r>
            <a:endParaRPr lang="tr-TR" sz="1800" b="1" dirty="0" smtClean="0">
              <a:solidFill>
                <a:srgbClr val="FF0000"/>
              </a:solidFill>
            </a:endParaRPr>
          </a:p>
          <a:p>
            <a:endParaRPr lang="tr-TR" sz="1800" b="1" dirty="0">
              <a:solidFill>
                <a:srgbClr val="FF0000"/>
              </a:solidFill>
            </a:endParaRPr>
          </a:p>
          <a:p>
            <a:endParaRPr lang="tr-TR" sz="1800" dirty="0"/>
          </a:p>
          <a:p>
            <a:pPr marL="0" indent="0">
              <a:buNone/>
            </a:pPr>
            <a:endParaRPr lang="tr-TR" sz="1800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215728"/>
              </p:ext>
            </p:extLst>
          </p:nvPr>
        </p:nvGraphicFramePr>
        <p:xfrm>
          <a:off x="633845" y="2889587"/>
          <a:ext cx="8072437" cy="3718560"/>
        </p:xfrm>
        <a:graphic>
          <a:graphicData uri="http://schemas.openxmlformats.org/drawingml/2006/table">
            <a:tbl>
              <a:tblPr/>
              <a:tblGrid>
                <a:gridCol w="2018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4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tr-TR" sz="16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Days</a:t>
                      </a: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of </a:t>
                      </a:r>
                      <a:r>
                        <a:rPr lang="tr-TR" sz="16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clinical</a:t>
                      </a: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tr-TR" sz="16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disease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tr-TR" sz="16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Day</a:t>
                      </a: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Blanching of epithelium followed by formation of fluid-filled vesicle.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tr-TR" sz="16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Day</a:t>
                      </a: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Freshly ruptured vesicles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characterised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by raw, bright-red exposed dermis, a clear edge to the lesion and no deposition of fibrin.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tr-TR" sz="16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Day</a:t>
                      </a:r>
                      <a:r>
                        <a:rPr lang="tr-TR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</a:t>
                      </a:r>
                      <a:endParaRPr lang="tr-TR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Lesions start to lose their sharp demarcation and bright-red colour. Deposition of fibrin starts to occur.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tr-TR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Day 4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Considerable fibrin deposition has occurred and regrowth of epithelium is evident at the periphery of the lesion.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tr-TR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Day 7</a:t>
                      </a:r>
                      <a:endParaRPr lang="tr-TR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Extensive scar tissue formation and healing has occurred. Some fibrin deposition is usually still present.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57213" y="2505353"/>
            <a:ext cx="30444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Ageing</a:t>
            </a:r>
            <a:r>
              <a:rPr kumimoji="0" lang="tr-TR" altLang="tr-T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kumimoji="0" lang="tr-TR" altLang="tr-TR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lesions</a:t>
            </a:r>
            <a:r>
              <a:rPr kumimoji="0" lang="tr-TR" altLang="tr-T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kumimoji="0" lang="tr-TR" altLang="tr-TR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cattle</a:t>
            </a:r>
            <a:endParaRPr kumimoji="0" lang="tr-TR" altLang="tr-T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0" y="6623049"/>
            <a:ext cx="9144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00" dirty="0"/>
              <a:t>http://www.fao.org/ag/againfo/programmes/en/empres/gemp/avis/A010-fmd/mod0/0213-ageing-lesions.html</a:t>
            </a:r>
          </a:p>
        </p:txBody>
      </p:sp>
    </p:spTree>
    <p:extLst>
      <p:ext uri="{BB962C8B-B14F-4D97-AF65-F5344CB8AC3E}">
        <p14:creationId xmlns:p14="http://schemas.microsoft.com/office/powerpoint/2010/main" val="2537448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6220" y="571501"/>
            <a:ext cx="7886700" cy="4351337"/>
          </a:xfrm>
        </p:spPr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the young, gray-yellow, gray-white stains form the Tiger's View in the Heart</a:t>
            </a:r>
            <a:r>
              <a:rPr lang="en-US" dirty="0" smtClean="0"/>
              <a:t>.</a:t>
            </a:r>
            <a:r>
              <a:rPr lang="tr-TR" dirty="0"/>
              <a:t> (</a:t>
            </a:r>
            <a:r>
              <a:rPr lang="tr-TR" dirty="0" err="1" smtClean="0"/>
              <a:t>pathognomonic</a:t>
            </a:r>
            <a:r>
              <a:rPr lang="tr-TR" dirty="0" smtClean="0"/>
              <a:t>)</a:t>
            </a:r>
          </a:p>
          <a:p>
            <a:r>
              <a:rPr lang="en-US" dirty="0"/>
              <a:t>Death from myocarditis occurs in calves, lambs and piglets without maternal antibody to FMDV.</a:t>
            </a:r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90" y="2597944"/>
            <a:ext cx="4171950" cy="3307556"/>
          </a:xfrm>
          <a:prstGeom prst="rect">
            <a:avLst/>
          </a:prstGeom>
        </p:spPr>
      </p:pic>
      <p:pic>
        <p:nvPicPr>
          <p:cNvPr id="1026" name="Picture 2" descr="http://www.fao.org/ag/againfo/programmes/en/empres/gemp/avis/A010-fmd/tools/0-imag-pig-focal-myocarditi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2399526"/>
            <a:ext cx="3874866" cy="331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4642986" y="5574506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</a:rPr>
              <a:t>Pig: Focal myocarditis, 'tiger striping' on the heart of a 4-week old piglet which died due to FMD.</a:t>
            </a:r>
            <a:endParaRPr lang="tr-TR" sz="1050" dirty="0"/>
          </a:p>
        </p:txBody>
      </p:sp>
      <p:sp>
        <p:nvSpPr>
          <p:cNvPr id="7" name="Dikdörtgen 6"/>
          <p:cNvSpPr/>
          <p:nvPr/>
        </p:nvSpPr>
        <p:spPr>
          <a:xfrm>
            <a:off x="0" y="6557168"/>
            <a:ext cx="92149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dirty="0">
                <a:hlinkClick r:id="rId4"/>
              </a:rPr>
              <a:t>http://</a:t>
            </a:r>
            <a:r>
              <a:rPr lang="tr-TR" sz="1000" dirty="0" smtClean="0">
                <a:hlinkClick r:id="rId4"/>
              </a:rPr>
              <a:t>www.fao.org/ag/againfo/programmes/en/empres/gemp/avis/A010-fmd/tools/0-imag-pig-focal-myocarditis.html</a:t>
            </a:r>
            <a:endParaRPr lang="tr-TR" sz="1000" dirty="0" smtClean="0"/>
          </a:p>
          <a:p>
            <a:endParaRPr lang="tr-TR" sz="1000" dirty="0"/>
          </a:p>
        </p:txBody>
      </p:sp>
    </p:spTree>
    <p:extLst>
      <p:ext uri="{BB962C8B-B14F-4D97-AF65-F5344CB8AC3E}">
        <p14:creationId xmlns:p14="http://schemas.microsoft.com/office/powerpoint/2010/main" val="209373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38670" y="323851"/>
            <a:ext cx="7886700" cy="4351337"/>
          </a:xfrm>
        </p:spPr>
        <p:txBody>
          <a:bodyPr/>
          <a:lstStyle/>
          <a:p>
            <a:r>
              <a:rPr lang="en-US" dirty="0"/>
              <a:t>In</a:t>
            </a:r>
            <a:r>
              <a:rPr lang="en-US" b="1" dirty="0"/>
              <a:t> </a:t>
            </a:r>
            <a:r>
              <a:rPr lang="en-US" b="1" dirty="0" smtClean="0">
                <a:solidFill>
                  <a:srgbClr val="7030A0"/>
                </a:solidFill>
              </a:rPr>
              <a:t>sheep</a:t>
            </a:r>
            <a:r>
              <a:rPr lang="tr-TR" b="1" dirty="0" smtClean="0">
                <a:solidFill>
                  <a:srgbClr val="7030A0"/>
                </a:solidFill>
              </a:rPr>
              <a:t>, </a:t>
            </a:r>
            <a:r>
              <a:rPr lang="tr-TR" b="1" dirty="0" err="1" smtClean="0">
                <a:solidFill>
                  <a:srgbClr val="7030A0"/>
                </a:solidFill>
              </a:rPr>
              <a:t>goat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>
                <a:solidFill>
                  <a:srgbClr val="7030A0"/>
                </a:solidFill>
              </a:rPr>
              <a:t>and pigs </a:t>
            </a:r>
            <a:r>
              <a:rPr lang="en-US" dirty="0"/>
              <a:t>disease is less obvious but vesicles are common around the nose, mouth and coronary band. </a:t>
            </a:r>
            <a:endParaRPr lang="tr-TR" dirty="0" smtClean="0"/>
          </a:p>
          <a:p>
            <a:r>
              <a:rPr lang="en-US" b="1" dirty="0" err="1" smtClean="0">
                <a:solidFill>
                  <a:srgbClr val="00B0F0"/>
                </a:solidFill>
              </a:rPr>
              <a:t>Exungulation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>
                <a:solidFill>
                  <a:srgbClr val="00B0F0"/>
                </a:solidFill>
              </a:rPr>
              <a:t>is common in </a:t>
            </a:r>
            <a:r>
              <a:rPr lang="en-US" b="1" dirty="0" smtClean="0">
                <a:solidFill>
                  <a:srgbClr val="00B0F0"/>
                </a:solidFill>
              </a:rPr>
              <a:t>pigs</a:t>
            </a:r>
            <a:r>
              <a:rPr lang="tr-TR" dirty="0" smtClean="0">
                <a:solidFill>
                  <a:srgbClr val="00B0F0"/>
                </a:solidFill>
              </a:rPr>
              <a:t>.</a:t>
            </a:r>
          </a:p>
          <a:p>
            <a:r>
              <a:rPr lang="en-US" dirty="0" smtClean="0"/>
              <a:t>In goats, mouth lesions are more common than cattle.</a:t>
            </a:r>
            <a:endParaRPr lang="tr-TR" dirty="0" smtClean="0"/>
          </a:p>
          <a:p>
            <a:r>
              <a:rPr lang="tr-TR" dirty="0" err="1" smtClean="0"/>
              <a:t>Generally</a:t>
            </a:r>
            <a:r>
              <a:rPr lang="tr-TR" dirty="0" smtClean="0"/>
              <a:t>, t</a:t>
            </a:r>
            <a:r>
              <a:rPr lang="en-US" dirty="0" smtClean="0"/>
              <a:t>he disease is </a:t>
            </a:r>
            <a:r>
              <a:rPr lang="tr-TR" dirty="0" err="1" smtClean="0"/>
              <a:t>less</a:t>
            </a:r>
            <a:r>
              <a:rPr lang="tr-TR" dirty="0" smtClean="0"/>
              <a:t> severe</a:t>
            </a:r>
            <a:r>
              <a:rPr lang="en-US" dirty="0" smtClean="0"/>
              <a:t> than cattle.</a:t>
            </a:r>
            <a:endParaRPr lang="tr-TR" dirty="0"/>
          </a:p>
        </p:txBody>
      </p:sp>
      <p:pic>
        <p:nvPicPr>
          <p:cNvPr id="2050" name="Picture 2" descr="http://www.fao.org/ag/againfo/programmes/en/empres/gemp/avis/A010-fmd/tools/0-imag-sheep-lesion-mout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5169"/>
            <a:ext cx="29718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0" y="4545469"/>
            <a:ext cx="29718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</a:rPr>
              <a:t>Sheep: Sheep mouth lesion; lesion on the lower gums and dental pad of a sheep on the first day of clinical disease.</a:t>
            </a:r>
            <a:endParaRPr lang="tr-TR" sz="1050" dirty="0"/>
          </a:p>
        </p:txBody>
      </p:sp>
      <p:pic>
        <p:nvPicPr>
          <p:cNvPr id="2052" name="Picture 4" descr="http://www.fao.org/ag/againfo/programmes/en/empres/gemp/avis/A010-fmd/tools/0-imag-sheep-lesion-foo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52237"/>
            <a:ext cx="2527300" cy="242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2867024" y="4618893"/>
            <a:ext cx="30384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</a:rPr>
              <a:t>Sheep: Freshly ruptured vesicle along the coronary band of the interdigital space of a sheep two days after the onset of overt clinical disease.</a:t>
            </a:r>
            <a:endParaRPr lang="tr-TR" sz="1050" dirty="0"/>
          </a:p>
        </p:txBody>
      </p:sp>
      <p:sp>
        <p:nvSpPr>
          <p:cNvPr id="6" name="Dikdörtgen 5"/>
          <p:cNvSpPr/>
          <p:nvPr/>
        </p:nvSpPr>
        <p:spPr>
          <a:xfrm>
            <a:off x="0" y="657751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00" dirty="0">
                <a:hlinkClick r:id="rId4"/>
              </a:rPr>
              <a:t>http://</a:t>
            </a:r>
            <a:r>
              <a:rPr lang="tr-TR" sz="900" dirty="0" smtClean="0">
                <a:hlinkClick r:id="rId4"/>
              </a:rPr>
              <a:t>www.fao.org/ag/againfo/programmes/en/empres/gemp/avis/A010-fmd/tools/0-imag-sheep-lesion-foot.html</a:t>
            </a:r>
            <a:endParaRPr lang="tr-TR" sz="900" dirty="0" smtClean="0"/>
          </a:p>
          <a:p>
            <a:r>
              <a:rPr lang="tr-TR" sz="900" dirty="0"/>
              <a:t>http://www.fao.org/ag/againfo/programmes/en/empres/gemp/avis/A010-fmd/tools/0-imag-pig-vesicles-foot.html</a:t>
            </a:r>
          </a:p>
        </p:txBody>
      </p:sp>
      <p:pic>
        <p:nvPicPr>
          <p:cNvPr id="2054" name="Picture 6" descr="http://www.fao.org/ag/againfo/programmes/en/empres/gemp/avis/A010-fmd/tools/0-imag-pig-vesicles-foo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767" y="2252237"/>
            <a:ext cx="2866935" cy="211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5828576" y="4445035"/>
            <a:ext cx="31967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</a:rPr>
              <a:t>Pig: Vesicles and blanching of the coronary band in pigs on the first day of clinical disease.</a:t>
            </a:r>
            <a:endParaRPr lang="tr-TR" sz="1100" dirty="0"/>
          </a:p>
        </p:txBody>
      </p:sp>
    </p:spTree>
    <p:extLst>
      <p:ext uri="{BB962C8B-B14F-4D97-AF65-F5344CB8AC3E}">
        <p14:creationId xmlns:p14="http://schemas.microsoft.com/office/powerpoint/2010/main" val="3993260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50422" y="9525"/>
            <a:ext cx="5853545" cy="1325562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err="1" smtClean="0">
                <a:latin typeface="+mn-lt"/>
              </a:rPr>
              <a:t>Immunology</a:t>
            </a:r>
            <a:endParaRPr lang="tr-TR" sz="3200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33845" y="1457326"/>
            <a:ext cx="7886700" cy="43513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Active and Passive </a:t>
            </a:r>
            <a:r>
              <a:rPr lang="en-US" dirty="0" smtClean="0"/>
              <a:t>Immunity</a:t>
            </a:r>
            <a:r>
              <a:rPr lang="tr-TR" dirty="0" smtClean="0"/>
              <a:t> </a:t>
            </a:r>
            <a:r>
              <a:rPr lang="tr-TR" dirty="0" err="1" smtClean="0"/>
              <a:t>occur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Immunity is type-specific.</a:t>
            </a:r>
          </a:p>
          <a:p>
            <a:pPr marL="0" indent="0">
              <a:buNone/>
            </a:pPr>
            <a:r>
              <a:rPr lang="en-US" dirty="0"/>
              <a:t>Due to the structure of </a:t>
            </a:r>
            <a:r>
              <a:rPr lang="en-US" dirty="0" smtClean="0"/>
              <a:t>Virus </a:t>
            </a:r>
            <a:r>
              <a:rPr lang="en-US" dirty="0"/>
              <a:t>Complex, after infection; 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smtClean="0"/>
              <a:t>	               </a:t>
            </a:r>
            <a:r>
              <a:rPr lang="en-US" dirty="0" smtClean="0"/>
              <a:t>neutralizing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                                     precipitating</a:t>
            </a:r>
          </a:p>
          <a:p>
            <a:pPr marL="0" indent="0">
              <a:buNone/>
            </a:pPr>
            <a:r>
              <a:rPr lang="en-US" dirty="0"/>
              <a:t>                                      Complement Fix. </a:t>
            </a:r>
            <a:r>
              <a:rPr lang="en-US" dirty="0" smtClean="0"/>
              <a:t>Antibodies </a:t>
            </a:r>
            <a:r>
              <a:rPr lang="en-US" dirty="0"/>
              <a:t>occur</a:t>
            </a:r>
            <a:r>
              <a:rPr lang="en-US" dirty="0" smtClean="0"/>
              <a:t>.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r>
              <a:rPr lang="en-US" dirty="0"/>
              <a:t>Recovered animals produce antibody and resist reinfection by the same subtype of virus for up to one year or more. When immunity has waned, re-exposure to the original subtype can result in a local infection which results in virus excretion without clinical symptoms.</a:t>
            </a:r>
            <a:endParaRPr lang="tr-TR" dirty="0"/>
          </a:p>
          <a:p>
            <a:r>
              <a:rPr lang="en-US" b="1" dirty="0">
                <a:solidFill>
                  <a:srgbClr val="FF00FF"/>
                </a:solidFill>
              </a:rPr>
              <a:t>If re-exposure is to a second serotype or subtype there is little or no resistance to clinical disease.</a:t>
            </a:r>
            <a:endParaRPr lang="tr-TR" dirty="0">
              <a:solidFill>
                <a:srgbClr val="FF00FF"/>
              </a:solidFill>
            </a:endParaRPr>
          </a:p>
          <a:p>
            <a:pPr marL="0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702580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3845" y="0"/>
            <a:ext cx="7886700" cy="1325562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err="1" smtClean="0">
                <a:latin typeface="+mn-lt"/>
              </a:rPr>
              <a:t>Diagnosis</a:t>
            </a:r>
            <a:endParaRPr lang="tr-TR" sz="3200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33845" y="1325562"/>
            <a:ext cx="7886700" cy="4351337"/>
          </a:xfrm>
        </p:spPr>
        <p:txBody>
          <a:bodyPr>
            <a:normAutofit/>
          </a:bodyPr>
          <a:lstStyle/>
          <a:p>
            <a:r>
              <a:rPr lang="tr-TR" dirty="0" err="1"/>
              <a:t>Clinical</a:t>
            </a:r>
            <a:r>
              <a:rPr lang="tr-TR" dirty="0"/>
              <a:t> </a:t>
            </a:r>
            <a:r>
              <a:rPr lang="tr-TR" dirty="0" err="1"/>
              <a:t>Symptoms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Epizootologic</a:t>
            </a:r>
            <a:r>
              <a:rPr lang="tr-TR" dirty="0"/>
              <a:t> </a:t>
            </a:r>
            <a:r>
              <a:rPr lang="tr-TR" dirty="0" err="1"/>
              <a:t>condition</a:t>
            </a:r>
            <a:r>
              <a:rPr lang="tr-TR" dirty="0"/>
              <a:t> </a:t>
            </a:r>
            <a:r>
              <a:rPr lang="tr-TR" dirty="0" err="1"/>
              <a:t>helps</a:t>
            </a:r>
            <a:r>
              <a:rPr lang="tr-TR" dirty="0"/>
              <a:t> </a:t>
            </a:r>
            <a:r>
              <a:rPr lang="tr-TR" dirty="0" err="1"/>
              <a:t>diagnose</a:t>
            </a:r>
            <a:r>
              <a:rPr lang="tr-TR" dirty="0" smtClean="0"/>
              <a:t>.</a:t>
            </a:r>
          </a:p>
          <a:p>
            <a:r>
              <a:rPr lang="en-US" dirty="0"/>
              <a:t>The best materials for diagnosis are vesicle fluid and 1 square inch of epithelium preferably from </a:t>
            </a:r>
            <a:r>
              <a:rPr lang="en-US" dirty="0" err="1"/>
              <a:t>unruptured</a:t>
            </a:r>
            <a:r>
              <a:rPr lang="en-US" dirty="0"/>
              <a:t> lesions. Scrapings from ruptured vesicles are also useful. </a:t>
            </a:r>
            <a:endParaRPr lang="tr-TR" dirty="0" smtClean="0"/>
          </a:p>
          <a:p>
            <a:r>
              <a:rPr lang="en-US" dirty="0" smtClean="0"/>
              <a:t>Sedation </a:t>
            </a:r>
            <a:r>
              <a:rPr lang="en-US" dirty="0"/>
              <a:t>with </a:t>
            </a:r>
            <a:r>
              <a:rPr lang="en-US" dirty="0" err="1"/>
              <a:t>Rompun</a:t>
            </a:r>
            <a:r>
              <a:rPr lang="en-US" dirty="0"/>
              <a:t> may be necessary. Virus survives best at pH of 7.2-7.8 and so 50% glycerol with 50% PBS pH7.6 is the traditional transport medium</a:t>
            </a:r>
            <a:r>
              <a:rPr lang="en-US" dirty="0" smtClean="0"/>
              <a:t>.</a:t>
            </a:r>
            <a:endParaRPr lang="tr-TR" dirty="0"/>
          </a:p>
        </p:txBody>
      </p:sp>
      <p:pic>
        <p:nvPicPr>
          <p:cNvPr id="4098" name="Picture 2" descr="Steer with FMD tongue les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11" y="4149826"/>
            <a:ext cx="2587625" cy="255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52400" y="6681944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rgbClr val="242424"/>
                </a:solidFill>
                <a:latin typeface="Lato"/>
              </a:rPr>
              <a:t>Steer with FMD tongue lesions. © UK </a:t>
            </a:r>
            <a:r>
              <a:rPr lang="en-US" sz="800" dirty="0">
                <a:solidFill>
                  <a:srgbClr val="007DB3"/>
                </a:solidFill>
                <a:latin typeface="Lato"/>
                <a:hlinkClick r:id="rId3"/>
              </a:rPr>
              <a:t>DEFRA</a:t>
            </a:r>
            <a:r>
              <a:rPr lang="en-US" sz="800" dirty="0">
                <a:solidFill>
                  <a:srgbClr val="242424"/>
                </a:solidFill>
                <a:latin typeface="Lato"/>
              </a:rPr>
              <a:t>.</a:t>
            </a:r>
            <a:endParaRPr lang="tr-TR" sz="800" dirty="0"/>
          </a:p>
        </p:txBody>
      </p:sp>
      <p:pic>
        <p:nvPicPr>
          <p:cNvPr id="4100" name="Picture 4" descr="https://scienceblog.com/wp-content/uploads/2012/07/foot-and-mouth-disea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447" y="3663710"/>
            <a:ext cx="2682875" cy="301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2741900" y="6681944"/>
            <a:ext cx="372773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800" dirty="0"/>
              <a:t>https://scienceblog.com/wp-content/uploads/2012/07/foot-and-mouth-disease.jpg</a:t>
            </a:r>
          </a:p>
        </p:txBody>
      </p:sp>
      <p:pic>
        <p:nvPicPr>
          <p:cNvPr id="4102" name="Picture 6" descr="http://www.thecattlesite.com/images/plate_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733" y="4149826"/>
            <a:ext cx="2622550" cy="253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6469639" y="6681944"/>
            <a:ext cx="322666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800" dirty="0"/>
              <a:t>http://www.thecattlesite.com/images/plate_12.jpg</a:t>
            </a:r>
          </a:p>
        </p:txBody>
      </p:sp>
    </p:spTree>
    <p:extLst>
      <p:ext uri="{BB962C8B-B14F-4D97-AF65-F5344CB8AC3E}">
        <p14:creationId xmlns:p14="http://schemas.microsoft.com/office/powerpoint/2010/main" val="1879592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962526"/>
            <a:ext cx="7886700" cy="5214437"/>
          </a:xfrm>
        </p:spPr>
        <p:txBody>
          <a:bodyPr>
            <a:normAutofit/>
          </a:bodyPr>
          <a:lstStyle/>
          <a:p>
            <a:r>
              <a:rPr lang="tr-TR" dirty="0" err="1"/>
              <a:t>Diagnosis</a:t>
            </a:r>
            <a:r>
              <a:rPr lang="tr-TR" dirty="0"/>
              <a:t>;</a:t>
            </a:r>
          </a:p>
          <a:p>
            <a:r>
              <a:rPr lang="tr-TR" dirty="0">
                <a:solidFill>
                  <a:srgbClr val="FF00FF"/>
                </a:solidFill>
              </a:rPr>
              <a:t>A- </a:t>
            </a:r>
            <a:r>
              <a:rPr lang="tr-TR" dirty="0" err="1">
                <a:solidFill>
                  <a:srgbClr val="FF00FF"/>
                </a:solidFill>
              </a:rPr>
              <a:t>Virus</a:t>
            </a:r>
            <a:r>
              <a:rPr lang="tr-TR" dirty="0">
                <a:solidFill>
                  <a:srgbClr val="FF00FF"/>
                </a:solidFill>
              </a:rPr>
              <a:t> </a:t>
            </a:r>
            <a:r>
              <a:rPr lang="tr-TR" dirty="0" err="1">
                <a:solidFill>
                  <a:srgbClr val="FF00FF"/>
                </a:solidFill>
              </a:rPr>
              <a:t>Isolation</a:t>
            </a:r>
            <a:r>
              <a:rPr lang="tr-TR" dirty="0"/>
              <a:t>; </a:t>
            </a:r>
            <a:r>
              <a:rPr lang="tr-TR" dirty="0" err="1"/>
              <a:t>fresh</a:t>
            </a:r>
            <a:r>
              <a:rPr lang="tr-TR" dirty="0"/>
              <a:t> </a:t>
            </a:r>
            <a:r>
              <a:rPr lang="tr-TR" dirty="0" err="1" smtClean="0"/>
              <a:t>vesicles</a:t>
            </a:r>
            <a:r>
              <a:rPr lang="tr-TR" dirty="0" smtClean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saliva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inoculated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cell</a:t>
            </a:r>
            <a:r>
              <a:rPr lang="tr-TR" dirty="0"/>
              <a:t> </a:t>
            </a:r>
            <a:r>
              <a:rPr lang="tr-TR" dirty="0" err="1" smtClean="0"/>
              <a:t>culture</a:t>
            </a:r>
            <a:endParaRPr lang="tr-TR" dirty="0" smtClean="0"/>
          </a:p>
          <a:p>
            <a:pPr lvl="2"/>
            <a:r>
              <a:rPr lang="en-US" dirty="0" smtClean="0"/>
              <a:t>vesicle </a:t>
            </a:r>
            <a:r>
              <a:rPr lang="en-US" dirty="0"/>
              <a:t>fluid is inoculated into kidney cell cultures and suckling mice which detects less virus.</a:t>
            </a:r>
            <a:endParaRPr lang="tr-TR" dirty="0"/>
          </a:p>
          <a:p>
            <a:r>
              <a:rPr lang="tr-TR" dirty="0">
                <a:solidFill>
                  <a:srgbClr val="FF00FF"/>
                </a:solidFill>
              </a:rPr>
              <a:t>B- </a:t>
            </a:r>
            <a:r>
              <a:rPr lang="tr-TR" dirty="0" err="1">
                <a:solidFill>
                  <a:srgbClr val="FF00FF"/>
                </a:solidFill>
              </a:rPr>
              <a:t>Serological</a:t>
            </a:r>
            <a:r>
              <a:rPr lang="tr-TR" dirty="0">
                <a:solidFill>
                  <a:srgbClr val="FF00FF"/>
                </a:solidFill>
              </a:rPr>
              <a:t> </a:t>
            </a:r>
            <a:r>
              <a:rPr lang="tr-TR" dirty="0" err="1">
                <a:solidFill>
                  <a:srgbClr val="FF00FF"/>
                </a:solidFill>
              </a:rPr>
              <a:t>Diagnosis</a:t>
            </a:r>
            <a:r>
              <a:rPr lang="tr-TR" dirty="0" smtClean="0"/>
              <a:t>;</a:t>
            </a:r>
          </a:p>
          <a:p>
            <a:r>
              <a:rPr lang="tr-TR" dirty="0" smtClean="0"/>
              <a:t> </a:t>
            </a:r>
            <a:r>
              <a:rPr lang="tr-TR" b="1" dirty="0" err="1"/>
              <a:t>Complement</a:t>
            </a:r>
            <a:r>
              <a:rPr lang="tr-TR" b="1" dirty="0"/>
              <a:t> </a:t>
            </a:r>
            <a:r>
              <a:rPr lang="tr-TR" b="1" dirty="0" err="1"/>
              <a:t>Fixation</a:t>
            </a:r>
            <a:r>
              <a:rPr lang="tr-TR" b="1" dirty="0"/>
              <a:t> T</a:t>
            </a:r>
            <a:r>
              <a:rPr lang="tr-TR" dirty="0"/>
              <a:t>.</a:t>
            </a:r>
          </a:p>
          <a:p>
            <a:r>
              <a:rPr lang="tr-TR" b="1" dirty="0" smtClean="0"/>
              <a:t>ELISA, </a:t>
            </a:r>
            <a:r>
              <a:rPr lang="en-US" dirty="0" smtClean="0"/>
              <a:t>ARE </a:t>
            </a:r>
            <a:r>
              <a:rPr lang="en-US" dirty="0"/>
              <a:t>SEROTYPE SPECIFIC, IE ALL 7 SEROTYPES </a:t>
            </a:r>
            <a:r>
              <a:rPr lang="en-US" dirty="0" smtClean="0"/>
              <a:t>MUST </a:t>
            </a:r>
            <a:r>
              <a:rPr lang="en-US" dirty="0"/>
              <a:t>BE TESTED FOR with 8 different antisera</a:t>
            </a:r>
            <a:r>
              <a:rPr lang="en-US" dirty="0" smtClean="0"/>
              <a:t>.</a:t>
            </a:r>
            <a:endParaRPr lang="tr-TR" dirty="0" smtClean="0"/>
          </a:p>
          <a:p>
            <a:pPr lvl="2"/>
            <a:r>
              <a:rPr lang="tr-TR" sz="1600" dirty="0" err="1" smtClean="0">
                <a:solidFill>
                  <a:srgbClr val="00B0F0"/>
                </a:solidFill>
              </a:rPr>
              <a:t>Charecterization</a:t>
            </a:r>
            <a:r>
              <a:rPr lang="tr-TR" sz="1600" dirty="0" smtClean="0">
                <a:solidFill>
                  <a:srgbClr val="00B0F0"/>
                </a:solidFill>
              </a:rPr>
              <a:t> of </a:t>
            </a:r>
            <a:r>
              <a:rPr lang="tr-TR" sz="1600" dirty="0" err="1" smtClean="0">
                <a:solidFill>
                  <a:srgbClr val="00B0F0"/>
                </a:solidFill>
              </a:rPr>
              <a:t>types</a:t>
            </a:r>
            <a:r>
              <a:rPr lang="tr-TR" sz="1600" dirty="0" smtClean="0">
                <a:solidFill>
                  <a:srgbClr val="00B0F0"/>
                </a:solidFill>
              </a:rPr>
              <a:t> ELISA </a:t>
            </a:r>
            <a:r>
              <a:rPr lang="tr-TR" sz="1600" dirty="0" err="1" smtClean="0">
                <a:solidFill>
                  <a:srgbClr val="00B0F0"/>
                </a:solidFill>
              </a:rPr>
              <a:t>and</a:t>
            </a:r>
            <a:r>
              <a:rPr lang="tr-TR" sz="1600" dirty="0" smtClean="0">
                <a:solidFill>
                  <a:srgbClr val="00B0F0"/>
                </a:solidFill>
              </a:rPr>
              <a:t> CFT</a:t>
            </a:r>
            <a:r>
              <a:rPr lang="tr-TR" sz="1600" dirty="0">
                <a:solidFill>
                  <a:srgbClr val="00B0F0"/>
                </a:solidFill>
              </a:rPr>
              <a:t>   </a:t>
            </a:r>
            <a:r>
              <a:rPr lang="tr-TR" dirty="0"/>
              <a:t>                                                          </a:t>
            </a:r>
            <a:endParaRPr lang="tr-TR" dirty="0" smtClean="0"/>
          </a:p>
          <a:p>
            <a:r>
              <a:rPr lang="tr-TR" b="1" dirty="0" smtClean="0"/>
              <a:t>AGPT</a:t>
            </a:r>
            <a:endParaRPr lang="tr-TR" b="1" dirty="0"/>
          </a:p>
          <a:p>
            <a:r>
              <a:rPr lang="tr-TR" dirty="0"/>
              <a:t> </a:t>
            </a:r>
            <a:r>
              <a:rPr lang="tr-TR" b="1" dirty="0" smtClean="0"/>
              <a:t>PCR</a:t>
            </a:r>
            <a:endParaRPr lang="tr-TR" b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63930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8649" y="0"/>
            <a:ext cx="7886700" cy="1325562"/>
          </a:xfrm>
        </p:spPr>
        <p:txBody>
          <a:bodyPr>
            <a:normAutofit/>
          </a:bodyPr>
          <a:lstStyle/>
          <a:p>
            <a:pPr algn="ctr"/>
            <a:r>
              <a:rPr lang="tr-TR" b="1" dirty="0" err="1">
                <a:latin typeface="+mn-lt"/>
              </a:rPr>
              <a:t>D</a:t>
            </a:r>
            <a:r>
              <a:rPr lang="tr-TR" b="1" dirty="0" err="1" smtClean="0">
                <a:latin typeface="+mn-lt"/>
              </a:rPr>
              <a:t>ifferential</a:t>
            </a:r>
            <a:r>
              <a:rPr lang="tr-TR" b="1" dirty="0" smtClean="0">
                <a:latin typeface="+mn-lt"/>
              </a:rPr>
              <a:t> </a:t>
            </a:r>
            <a:r>
              <a:rPr lang="tr-TR" b="1" dirty="0" err="1">
                <a:latin typeface="+mn-lt"/>
              </a:rPr>
              <a:t>D</a:t>
            </a:r>
            <a:r>
              <a:rPr lang="tr-TR" b="1" dirty="0" err="1" smtClean="0">
                <a:latin typeface="+mn-lt"/>
              </a:rPr>
              <a:t>iagnosis</a:t>
            </a:r>
            <a:endParaRPr lang="tr-TR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889794"/>
            <a:ext cx="5648325" cy="4351338"/>
          </a:xfrm>
        </p:spPr>
        <p:txBody>
          <a:bodyPr>
            <a:normAutofit/>
          </a:bodyPr>
          <a:lstStyle/>
          <a:p>
            <a:r>
              <a:rPr lang="tr-TR" sz="1900" dirty="0">
                <a:solidFill>
                  <a:srgbClr val="FF00FF"/>
                </a:solidFill>
              </a:rPr>
              <a:t>1-Complex of </a:t>
            </a:r>
            <a:r>
              <a:rPr lang="tr-TR" sz="1900" dirty="0" err="1">
                <a:solidFill>
                  <a:srgbClr val="FF00FF"/>
                </a:solidFill>
              </a:rPr>
              <a:t>Vesicular</a:t>
            </a:r>
            <a:r>
              <a:rPr lang="tr-TR" sz="1900" dirty="0">
                <a:solidFill>
                  <a:srgbClr val="FF00FF"/>
                </a:solidFill>
              </a:rPr>
              <a:t> </a:t>
            </a:r>
            <a:r>
              <a:rPr lang="tr-TR" sz="1900" dirty="0" err="1">
                <a:solidFill>
                  <a:srgbClr val="FF00FF"/>
                </a:solidFill>
              </a:rPr>
              <a:t>Diseases</a:t>
            </a:r>
            <a:r>
              <a:rPr lang="tr-TR" sz="1900" dirty="0">
                <a:solidFill>
                  <a:srgbClr val="FF00FF"/>
                </a:solidFill>
              </a:rPr>
              <a:t>;</a:t>
            </a:r>
          </a:p>
          <a:p>
            <a:pPr marL="0" indent="0">
              <a:buNone/>
            </a:pPr>
            <a:r>
              <a:rPr lang="tr-TR" sz="1900" dirty="0" smtClean="0"/>
              <a:t>  </a:t>
            </a:r>
            <a:r>
              <a:rPr lang="tr-TR" sz="1900" dirty="0"/>
              <a:t>    </a:t>
            </a:r>
          </a:p>
        </p:txBody>
      </p:sp>
      <p:graphicFrame>
        <p:nvGraphicFramePr>
          <p:cNvPr id="6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50122"/>
              </p:ext>
            </p:extLst>
          </p:nvPr>
        </p:nvGraphicFramePr>
        <p:xfrm>
          <a:off x="285751" y="1523999"/>
          <a:ext cx="8362949" cy="4791408"/>
        </p:xfrm>
        <a:graphic>
          <a:graphicData uri="http://schemas.openxmlformats.org/drawingml/2006/table">
            <a:tbl>
              <a:tblPr/>
              <a:tblGrid>
                <a:gridCol w="1235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7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9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49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3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9C04B"/>
                        </a:buClr>
                        <a:buSzPct val="8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DEB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Foot &amp; Mouth Disease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Vesicular Stomatitis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Swine Vesicular Disease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Vesicular Exanthema of Swine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62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Clinical Signs by Species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All vesicular diseases produce a fever with vesicles that progress to erosions in the mouth, nares, muzzle, teats, and feet</a:t>
                      </a:r>
                      <a:endParaRPr kumimoji="0" 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627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Cattle 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9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Oral &amp; hoof lesions, salivation, drooling, lameness, abortions, death in young animals, "panters";                 </a:t>
                      </a: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Disease Indicators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Vesicles in oral cavity, mammary glands, coronary bands, interdigital space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9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Not affected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9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Not affected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9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613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Pigs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Severe hoof lesions, hoof sloughing, snout vesicles, less severe oral lesions: </a:t>
                      </a: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Amplifying Hosts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Same as cattle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Severe signs in animals housed on concrete; lameness, salivation, neurological signs, younger more severe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Deeper lesions with granulation tissue formation on the feet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46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Sheep &amp; Goats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9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Mild signs if any; </a:t>
                      </a:r>
                      <a:r>
                        <a:rPr kumimoji="0" lang="en-US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Maintenance Hosts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Rarely show signs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9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Not affected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9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Not affected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9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812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Horses, Donkeys, Mules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Not affected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Most severe with oral and coronary band vesicles, drooling, rub mouths on objects, lameness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Not affected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Not affected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Dikdörtgen 6"/>
          <p:cNvSpPr/>
          <p:nvPr/>
        </p:nvSpPr>
        <p:spPr>
          <a:xfrm>
            <a:off x="5648325" y="6642556"/>
            <a:ext cx="35686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tr-TR" sz="800" i="1" dirty="0" err="1"/>
              <a:t>Fiebre</a:t>
            </a:r>
            <a:r>
              <a:rPr lang="en-US" altLang="tr-TR" sz="800" i="1" dirty="0"/>
              <a:t> </a:t>
            </a:r>
            <a:r>
              <a:rPr lang="en-US" altLang="tr-TR" sz="800" i="1" dirty="0" err="1" smtClean="0"/>
              <a:t>Aftosa</a:t>
            </a:r>
            <a:r>
              <a:rPr lang="tr-TR" altLang="tr-TR" sz="800" i="1" dirty="0" smtClean="0"/>
              <a:t>, </a:t>
            </a:r>
            <a:r>
              <a:rPr lang="en-US" altLang="en-US" sz="800" dirty="0"/>
              <a:t>Center for Food Security and Public Health at Iowa State University</a:t>
            </a:r>
            <a:endParaRPr lang="en-US" altLang="tr-TR" sz="800" i="1" dirty="0"/>
          </a:p>
        </p:txBody>
      </p:sp>
    </p:spTree>
    <p:extLst>
      <p:ext uri="{BB962C8B-B14F-4D97-AF65-F5344CB8AC3E}">
        <p14:creationId xmlns:p14="http://schemas.microsoft.com/office/powerpoint/2010/main" val="3038778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523875" y="626239"/>
            <a:ext cx="48577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FF00FF"/>
                </a:solidFill>
              </a:rPr>
              <a:t>2- </a:t>
            </a:r>
            <a:r>
              <a:rPr lang="tr-TR" sz="2000" dirty="0" err="1">
                <a:solidFill>
                  <a:srgbClr val="FF00FF"/>
                </a:solidFill>
              </a:rPr>
              <a:t>Complex</a:t>
            </a:r>
            <a:r>
              <a:rPr lang="tr-TR" sz="2000" dirty="0">
                <a:solidFill>
                  <a:srgbClr val="FF00FF"/>
                </a:solidFill>
              </a:rPr>
              <a:t> of </a:t>
            </a:r>
            <a:r>
              <a:rPr lang="tr-TR" sz="2000" dirty="0" err="1">
                <a:solidFill>
                  <a:srgbClr val="FF00FF"/>
                </a:solidFill>
              </a:rPr>
              <a:t>Mucosal</a:t>
            </a:r>
            <a:r>
              <a:rPr lang="tr-TR" sz="2000" dirty="0">
                <a:solidFill>
                  <a:srgbClr val="FF00FF"/>
                </a:solidFill>
              </a:rPr>
              <a:t> </a:t>
            </a:r>
            <a:r>
              <a:rPr lang="tr-TR" sz="2000" dirty="0" err="1">
                <a:solidFill>
                  <a:srgbClr val="FF00FF"/>
                </a:solidFill>
              </a:rPr>
              <a:t>Diseases</a:t>
            </a:r>
            <a:r>
              <a:rPr lang="tr-TR" sz="2000" dirty="0">
                <a:solidFill>
                  <a:srgbClr val="FF00FF"/>
                </a:solidFill>
              </a:rPr>
              <a:t>;</a:t>
            </a:r>
          </a:p>
          <a:p>
            <a:r>
              <a:rPr lang="tr-TR" sz="2000" dirty="0"/>
              <a:t>        a- </a:t>
            </a:r>
            <a:r>
              <a:rPr lang="tr-TR" sz="2000" dirty="0" err="1"/>
              <a:t>Mucosal</a:t>
            </a:r>
            <a:r>
              <a:rPr lang="tr-TR" sz="2000" dirty="0"/>
              <a:t> </a:t>
            </a:r>
            <a:r>
              <a:rPr lang="tr-TR" sz="2000" dirty="0" err="1"/>
              <a:t>Disease</a:t>
            </a:r>
            <a:r>
              <a:rPr lang="tr-TR" sz="2000" dirty="0"/>
              <a:t>; </a:t>
            </a:r>
            <a:r>
              <a:rPr lang="tr-TR" sz="2000" dirty="0" err="1"/>
              <a:t>no</a:t>
            </a:r>
            <a:r>
              <a:rPr lang="tr-TR" sz="2000" dirty="0"/>
              <a:t> </a:t>
            </a:r>
            <a:r>
              <a:rPr lang="tr-TR" sz="2000" dirty="0" err="1"/>
              <a:t>vesicle</a:t>
            </a:r>
            <a:r>
              <a:rPr lang="tr-TR" sz="2000" dirty="0"/>
              <a:t>                                   </a:t>
            </a:r>
          </a:p>
          <a:p>
            <a:r>
              <a:rPr lang="tr-TR" sz="2000" dirty="0"/>
              <a:t>        b- </a:t>
            </a:r>
            <a:r>
              <a:rPr lang="tr-TR" sz="2000" dirty="0" err="1"/>
              <a:t>Rinderpest</a:t>
            </a:r>
            <a:r>
              <a:rPr lang="tr-TR" sz="2000" dirty="0"/>
              <a:t>; </a:t>
            </a:r>
            <a:r>
              <a:rPr lang="tr-TR" sz="2000" dirty="0" err="1"/>
              <a:t>no</a:t>
            </a:r>
            <a:r>
              <a:rPr lang="tr-TR" sz="2000" dirty="0"/>
              <a:t> </a:t>
            </a:r>
            <a:r>
              <a:rPr lang="tr-TR" sz="2000" dirty="0" err="1"/>
              <a:t>vesicle</a:t>
            </a:r>
            <a:r>
              <a:rPr lang="tr-TR" sz="2000" dirty="0"/>
              <a:t>.</a:t>
            </a:r>
          </a:p>
          <a:p>
            <a:r>
              <a:rPr lang="tr-TR" sz="2000" dirty="0"/>
              <a:t>	High </a:t>
            </a:r>
            <a:r>
              <a:rPr lang="tr-TR" sz="2000" dirty="0" err="1"/>
              <a:t>fever</a:t>
            </a:r>
            <a:r>
              <a:rPr lang="tr-TR" sz="2000" dirty="0"/>
              <a:t>, </a:t>
            </a:r>
            <a:r>
              <a:rPr lang="tr-TR" sz="2000" dirty="0" err="1"/>
              <a:t>Bloody</a:t>
            </a:r>
            <a:r>
              <a:rPr lang="tr-TR" sz="2000" dirty="0"/>
              <a:t> </a:t>
            </a:r>
            <a:r>
              <a:rPr lang="tr-TR" sz="2000" dirty="0" err="1" smtClean="0"/>
              <a:t>diarrhea</a:t>
            </a:r>
            <a:r>
              <a:rPr lang="tr-TR" sz="2000" dirty="0"/>
              <a:t>, </a:t>
            </a:r>
          </a:p>
          <a:p>
            <a:r>
              <a:rPr lang="tr-TR" sz="2000" dirty="0"/>
              <a:t>	</a:t>
            </a:r>
            <a:r>
              <a:rPr lang="tr-TR" sz="2000" dirty="0" err="1"/>
              <a:t>sparkling</a:t>
            </a:r>
            <a:r>
              <a:rPr lang="tr-TR" sz="2000" dirty="0"/>
              <a:t> </a:t>
            </a:r>
            <a:r>
              <a:rPr lang="tr-TR" sz="2000" dirty="0" err="1"/>
              <a:t>saliva</a:t>
            </a:r>
            <a:endParaRPr lang="tr-TR" sz="2000" dirty="0"/>
          </a:p>
          <a:p>
            <a:r>
              <a:rPr lang="tr-TR" sz="2000" dirty="0"/>
              <a:t>        c- </a:t>
            </a:r>
            <a:r>
              <a:rPr lang="tr-TR" sz="2000" dirty="0" err="1"/>
              <a:t>Coriza</a:t>
            </a:r>
            <a:r>
              <a:rPr lang="tr-TR" sz="2000" dirty="0"/>
              <a:t> G. </a:t>
            </a:r>
            <a:r>
              <a:rPr lang="tr-TR" sz="2000" dirty="0" err="1"/>
              <a:t>Bovum</a:t>
            </a:r>
            <a:r>
              <a:rPr lang="tr-TR" sz="2000" dirty="0"/>
              <a:t>; </a:t>
            </a:r>
            <a:r>
              <a:rPr lang="tr-TR" sz="2000" dirty="0" err="1"/>
              <a:t>Transmission</a:t>
            </a:r>
            <a:r>
              <a:rPr lang="tr-TR" sz="2000" dirty="0"/>
              <a:t> is </a:t>
            </a:r>
            <a:r>
              <a:rPr lang="tr-TR" sz="2000" dirty="0" err="1"/>
              <a:t>local</a:t>
            </a:r>
            <a:r>
              <a:rPr lang="tr-TR" sz="2000" dirty="0"/>
              <a:t>.</a:t>
            </a:r>
          </a:p>
          <a:p>
            <a:r>
              <a:rPr lang="tr-TR" sz="2000" dirty="0"/>
              <a:t>                                    </a:t>
            </a:r>
            <a:r>
              <a:rPr lang="tr-TR" sz="2000" dirty="0" err="1"/>
              <a:t>Conjuktivitis</a:t>
            </a:r>
            <a:r>
              <a:rPr lang="tr-TR" sz="2000" dirty="0"/>
              <a:t>, CNS</a:t>
            </a:r>
          </a:p>
          <a:p>
            <a:r>
              <a:rPr lang="tr-TR" sz="2000" dirty="0"/>
              <a:t>        d-IBR-IPV; No </a:t>
            </a:r>
            <a:r>
              <a:rPr lang="tr-TR" sz="2000" dirty="0" err="1"/>
              <a:t>vesicle</a:t>
            </a:r>
            <a:endParaRPr lang="tr-TR" sz="2000" dirty="0"/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4162425" y="3703241"/>
            <a:ext cx="4733925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 smtClean="0">
                <a:solidFill>
                  <a:srgbClr val="FF00FF"/>
                </a:solidFill>
              </a:rPr>
              <a:t>3- </a:t>
            </a:r>
            <a:r>
              <a:rPr lang="tr-TR" sz="2000" dirty="0" err="1" smtClean="0">
                <a:solidFill>
                  <a:srgbClr val="FF00FF"/>
                </a:solidFill>
              </a:rPr>
              <a:t>Pox</a:t>
            </a:r>
            <a:r>
              <a:rPr lang="tr-TR" sz="2000" dirty="0" smtClean="0">
                <a:solidFill>
                  <a:srgbClr val="FF00FF"/>
                </a:solidFill>
              </a:rPr>
              <a:t> </a:t>
            </a:r>
            <a:r>
              <a:rPr lang="tr-TR" sz="2000" dirty="0" err="1" smtClean="0">
                <a:solidFill>
                  <a:srgbClr val="FF00FF"/>
                </a:solidFill>
              </a:rPr>
              <a:t>Disease</a:t>
            </a:r>
            <a:r>
              <a:rPr lang="tr-TR" sz="2000" dirty="0" smtClean="0">
                <a:solidFill>
                  <a:srgbClr val="FF00FF"/>
                </a:solidFill>
              </a:rPr>
              <a:t> </a:t>
            </a:r>
            <a:r>
              <a:rPr lang="tr-TR" sz="2000" dirty="0" err="1" smtClean="0">
                <a:solidFill>
                  <a:srgbClr val="FF00FF"/>
                </a:solidFill>
              </a:rPr>
              <a:t>Complex</a:t>
            </a:r>
            <a:r>
              <a:rPr lang="tr-TR" sz="2000" dirty="0" smtClean="0">
                <a:solidFill>
                  <a:srgbClr val="FF00FF"/>
                </a:solidFill>
              </a:rPr>
              <a:t>;</a:t>
            </a:r>
          </a:p>
          <a:p>
            <a:pPr marL="0" indent="0">
              <a:buNone/>
            </a:pPr>
            <a:r>
              <a:rPr lang="tr-TR" sz="2000" dirty="0" smtClean="0"/>
              <a:t>        a- </a:t>
            </a:r>
            <a:r>
              <a:rPr lang="tr-TR" sz="2000" dirty="0" err="1" smtClean="0"/>
              <a:t>Stomatitis</a:t>
            </a:r>
            <a:r>
              <a:rPr lang="tr-TR" sz="2000" dirty="0" smtClean="0"/>
              <a:t> </a:t>
            </a:r>
            <a:r>
              <a:rPr lang="tr-TR" sz="2000" dirty="0" err="1" smtClean="0"/>
              <a:t>papullosa</a:t>
            </a:r>
            <a:r>
              <a:rPr lang="tr-TR" sz="2000" dirty="0" smtClean="0"/>
              <a:t>; No </a:t>
            </a:r>
            <a:r>
              <a:rPr lang="tr-TR" sz="2000" dirty="0" err="1" smtClean="0"/>
              <a:t>vesicle</a:t>
            </a:r>
            <a:r>
              <a:rPr lang="tr-TR" sz="2000" dirty="0" smtClean="0"/>
              <a:t>.</a:t>
            </a:r>
          </a:p>
          <a:p>
            <a:pPr marL="0" indent="0">
              <a:buNone/>
            </a:pPr>
            <a:r>
              <a:rPr lang="tr-TR" sz="2000" dirty="0" smtClean="0"/>
              <a:t>        b- </a:t>
            </a:r>
            <a:r>
              <a:rPr lang="tr-TR" sz="2000" dirty="0" err="1" smtClean="0"/>
              <a:t>Pseudocowpox</a:t>
            </a:r>
            <a:r>
              <a:rPr lang="tr-TR" sz="2000" dirty="0" smtClean="0"/>
              <a:t>; </a:t>
            </a:r>
            <a:r>
              <a:rPr lang="tr-TR" sz="2000" dirty="0" err="1" smtClean="0"/>
              <a:t>Pustules</a:t>
            </a:r>
            <a:r>
              <a:rPr lang="tr-TR" sz="2000" dirty="0" smtClean="0"/>
              <a:t> </a:t>
            </a:r>
            <a:r>
              <a:rPr lang="tr-TR" sz="2000" dirty="0" err="1" smtClean="0"/>
              <a:t>are</a:t>
            </a:r>
            <a:r>
              <a:rPr lang="tr-TR" sz="2000" dirty="0" smtClean="0"/>
              <a:t> </a:t>
            </a:r>
            <a:r>
              <a:rPr lang="tr-TR" sz="2000" dirty="0" err="1" smtClean="0"/>
              <a:t>typical</a:t>
            </a:r>
            <a:r>
              <a:rPr lang="tr-TR" sz="2000" dirty="0" smtClean="0"/>
              <a:t>.</a:t>
            </a:r>
          </a:p>
          <a:p>
            <a:pPr marL="0" indent="0">
              <a:buNone/>
            </a:pPr>
            <a:r>
              <a:rPr lang="tr-TR" sz="2000" dirty="0"/>
              <a:t> </a:t>
            </a:r>
            <a:r>
              <a:rPr lang="tr-TR" sz="2000" dirty="0" smtClean="0"/>
              <a:t>       c- </a:t>
            </a:r>
            <a:r>
              <a:rPr lang="tr-TR" sz="2000" dirty="0" err="1" smtClean="0"/>
              <a:t>Vaccinia</a:t>
            </a:r>
            <a:r>
              <a:rPr lang="tr-TR" sz="2000" dirty="0" smtClean="0"/>
              <a:t>; </a:t>
            </a:r>
            <a:r>
              <a:rPr lang="tr-TR" sz="2000" dirty="0" err="1" smtClean="0"/>
              <a:t>pox</a:t>
            </a:r>
            <a:r>
              <a:rPr lang="tr-TR" sz="2000" dirty="0" smtClean="0"/>
              <a:t> </a:t>
            </a:r>
            <a:r>
              <a:rPr lang="tr-TR" sz="2000" dirty="0" err="1" smtClean="0"/>
              <a:t>pustules</a:t>
            </a:r>
            <a:r>
              <a:rPr lang="tr-TR" sz="2000" dirty="0" smtClean="0"/>
              <a:t>.</a:t>
            </a:r>
          </a:p>
          <a:p>
            <a:pPr marL="0" indent="0">
              <a:buNone/>
            </a:pPr>
            <a:r>
              <a:rPr lang="tr-TR" sz="2000" dirty="0"/>
              <a:t> </a:t>
            </a:r>
            <a:r>
              <a:rPr lang="tr-TR" sz="2000" dirty="0" smtClean="0"/>
              <a:t>       d- </a:t>
            </a:r>
            <a:r>
              <a:rPr lang="tr-TR" sz="2000" dirty="0" err="1" smtClean="0"/>
              <a:t>Mamillitis</a:t>
            </a:r>
            <a:r>
              <a:rPr lang="tr-TR" sz="2000" dirty="0" smtClean="0"/>
              <a:t>; </a:t>
            </a:r>
            <a:r>
              <a:rPr lang="tr-TR" sz="2000" dirty="0" err="1" smtClean="0"/>
              <a:t>nipple</a:t>
            </a:r>
            <a:r>
              <a:rPr lang="tr-TR" sz="2000" dirty="0" smtClean="0"/>
              <a:t> </a:t>
            </a:r>
            <a:r>
              <a:rPr lang="tr-TR" sz="2000" dirty="0" err="1" smtClean="0"/>
              <a:t>vesicles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488411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3845" y="0"/>
            <a:ext cx="7886700" cy="1325562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err="1" smtClean="0">
                <a:latin typeface="+mn-lt"/>
              </a:rPr>
              <a:t>Preventation</a:t>
            </a:r>
            <a:r>
              <a:rPr lang="tr-TR" sz="3200" b="1" dirty="0" smtClean="0">
                <a:latin typeface="+mn-lt"/>
              </a:rPr>
              <a:t> </a:t>
            </a:r>
            <a:r>
              <a:rPr lang="tr-TR" sz="3200" b="1" dirty="0" err="1" smtClean="0">
                <a:latin typeface="+mn-lt"/>
              </a:rPr>
              <a:t>and</a:t>
            </a:r>
            <a:r>
              <a:rPr lang="tr-TR" sz="3200" b="1" dirty="0" smtClean="0">
                <a:latin typeface="+mn-lt"/>
              </a:rPr>
              <a:t> Control</a:t>
            </a:r>
            <a:endParaRPr lang="tr-TR" sz="3200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10045" y="2765251"/>
            <a:ext cx="7886700" cy="30464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dirty="0" smtClean="0"/>
              <a:t>The </a:t>
            </a:r>
            <a:r>
              <a:rPr lang="en-US" sz="2000" dirty="0"/>
              <a:t>most effective method is quarantine, disinfection and vaccination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r>
              <a:rPr lang="en-US" sz="2000" dirty="0"/>
              <a:t>In </a:t>
            </a:r>
            <a:r>
              <a:rPr lang="en-US" sz="2000" dirty="0">
                <a:solidFill>
                  <a:srgbClr val="FF00FF"/>
                </a:solidFill>
              </a:rPr>
              <a:t>endemic areas </a:t>
            </a:r>
            <a:r>
              <a:rPr lang="en-US" sz="2000" dirty="0">
                <a:solidFill>
                  <a:srgbClr val="7030A0"/>
                </a:solidFill>
              </a:rPr>
              <a:t>annual vaccination using the local subtypes is essential to prevent transmission.</a:t>
            </a:r>
            <a:r>
              <a:rPr lang="en-US" sz="2000" dirty="0"/>
              <a:t> </a:t>
            </a:r>
            <a:endParaRPr lang="tr-TR" sz="2000" dirty="0" smtClean="0"/>
          </a:p>
          <a:p>
            <a:r>
              <a:rPr lang="en-US" sz="2000" dirty="0" smtClean="0"/>
              <a:t>In </a:t>
            </a:r>
            <a:r>
              <a:rPr lang="en-US" sz="2000" dirty="0"/>
              <a:t>such endemic areas disease cannot be prevented by slaughter because of the large number of migrant carrier stock, particularly sheep, </a:t>
            </a:r>
            <a:r>
              <a:rPr lang="en-US" sz="2000" dirty="0" err="1"/>
              <a:t>eg</a:t>
            </a:r>
            <a:r>
              <a:rPr lang="en-US" sz="2000" dirty="0"/>
              <a:t> in </a:t>
            </a:r>
            <a:r>
              <a:rPr lang="en-US" sz="2000" dirty="0" err="1"/>
              <a:t>S.America</a:t>
            </a:r>
            <a:r>
              <a:rPr lang="en-US" sz="2000" dirty="0"/>
              <a:t>, and recovered animals </a:t>
            </a:r>
            <a:r>
              <a:rPr lang="en-US" sz="2000" dirty="0" err="1"/>
              <a:t>eg</a:t>
            </a:r>
            <a:r>
              <a:rPr lang="en-US" sz="2000" dirty="0"/>
              <a:t> in India/Jordan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r>
              <a:rPr lang="tr-TR" sz="2000" dirty="0" err="1">
                <a:solidFill>
                  <a:srgbClr val="FF0000"/>
                </a:solidFill>
              </a:rPr>
              <a:t>Thrace</a:t>
            </a:r>
            <a:r>
              <a:rPr lang="tr-TR" sz="2000" dirty="0">
                <a:solidFill>
                  <a:srgbClr val="FF0000"/>
                </a:solidFill>
              </a:rPr>
              <a:t> is FMD FREE ZONE!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2615045" y="1013572"/>
            <a:ext cx="3924300" cy="149921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2803380" y="113880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r-TR" altLang="tr-TR" sz="2400" dirty="0" err="1"/>
              <a:t>Slaughtering</a:t>
            </a:r>
            <a:r>
              <a:rPr lang="en-US" altLang="tr-TR" sz="2400" dirty="0"/>
              <a:t> and Destruction</a:t>
            </a:r>
          </a:p>
          <a:p>
            <a:pPr>
              <a:defRPr/>
            </a:pPr>
            <a:r>
              <a:rPr lang="en-US" altLang="tr-TR" sz="2400" dirty="0"/>
              <a:t>Quarantine and Vaccination</a:t>
            </a:r>
          </a:p>
          <a:p>
            <a:pPr>
              <a:defRPr/>
            </a:pPr>
            <a:r>
              <a:rPr lang="en-US" altLang="tr-TR" sz="2400" dirty="0"/>
              <a:t>Systemic Vaccination</a:t>
            </a:r>
            <a:endParaRPr lang="tr-TR" altLang="tr-TR" sz="2400" dirty="0"/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710045" y="5075684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Vaccination with quarantine measures for the control of </a:t>
            </a:r>
            <a:r>
              <a:rPr lang="tr-TR" sz="2000" dirty="0" smtClean="0"/>
              <a:t>FMD </a:t>
            </a:r>
            <a:r>
              <a:rPr lang="en-US" sz="2000" dirty="0" smtClean="0"/>
              <a:t>in Turkey has been implemented since 1962.</a:t>
            </a:r>
            <a:endParaRPr lang="tr-TR" sz="2000" dirty="0" smtClean="0"/>
          </a:p>
          <a:p>
            <a:r>
              <a:rPr lang="tr-TR" sz="2000" dirty="0" smtClean="0"/>
              <a:t>WHEN </a:t>
            </a:r>
            <a:r>
              <a:rPr lang="en-US" sz="2000" dirty="0" smtClean="0"/>
              <a:t>DIAGNOSIS OF</a:t>
            </a:r>
            <a:r>
              <a:rPr lang="tr-TR" sz="2000" dirty="0" smtClean="0"/>
              <a:t> FMD </a:t>
            </a:r>
            <a:r>
              <a:rPr lang="en-US" sz="2000" dirty="0" smtClean="0"/>
              <a:t>PRECAUTIONS TO BE SUBMITTED:</a:t>
            </a:r>
            <a:endParaRPr lang="tr-TR" sz="2000" dirty="0" smtClean="0"/>
          </a:p>
          <a:p>
            <a:pPr lvl="1"/>
            <a:r>
              <a:rPr lang="tr-TR" dirty="0" err="1" smtClean="0">
                <a:solidFill>
                  <a:srgbClr val="00B050"/>
                </a:solidFill>
              </a:rPr>
              <a:t>Quarantine</a:t>
            </a:r>
            <a:r>
              <a:rPr lang="tr-TR" dirty="0" smtClean="0">
                <a:solidFill>
                  <a:srgbClr val="00B050"/>
                </a:solidFill>
              </a:rPr>
              <a:t> </a:t>
            </a:r>
            <a:r>
              <a:rPr lang="tr-TR" dirty="0" err="1" smtClean="0">
                <a:solidFill>
                  <a:srgbClr val="00B050"/>
                </a:solidFill>
              </a:rPr>
              <a:t>about</a:t>
            </a:r>
            <a:r>
              <a:rPr lang="tr-TR" dirty="0" smtClean="0">
                <a:solidFill>
                  <a:srgbClr val="00B050"/>
                </a:solidFill>
              </a:rPr>
              <a:t> 10 km of </a:t>
            </a:r>
            <a:r>
              <a:rPr lang="tr-TR" dirty="0" err="1" smtClean="0">
                <a:solidFill>
                  <a:srgbClr val="00B050"/>
                </a:solidFill>
              </a:rPr>
              <a:t>the</a:t>
            </a:r>
            <a:r>
              <a:rPr lang="tr-TR" dirty="0" smtClean="0">
                <a:solidFill>
                  <a:srgbClr val="00B050"/>
                </a:solidFill>
              </a:rPr>
              <a:t> </a:t>
            </a:r>
            <a:r>
              <a:rPr lang="tr-TR" dirty="0" err="1" smtClean="0">
                <a:solidFill>
                  <a:srgbClr val="00B050"/>
                </a:solidFill>
              </a:rPr>
              <a:t>outbreak</a:t>
            </a:r>
            <a:endParaRPr lang="tr-TR" dirty="0" smtClean="0">
              <a:solidFill>
                <a:srgbClr val="00B050"/>
              </a:solidFill>
            </a:endParaRPr>
          </a:p>
          <a:p>
            <a:endParaRPr lang="tr-TR" dirty="0"/>
          </a:p>
        </p:txBody>
      </p:sp>
      <p:pic>
        <p:nvPicPr>
          <p:cNvPr id="12290" name="Picture 2" descr="eufm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0" y="64158"/>
            <a:ext cx="1892667" cy="140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foot and mouth disease cattle cartoon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191" y="0"/>
            <a:ext cx="2392809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150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33350"/>
            <a:ext cx="7886700" cy="604361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altLang="tr-TR" sz="3200" b="1" dirty="0" smtClean="0"/>
              <a:t>VACCINES</a:t>
            </a:r>
          </a:p>
          <a:p>
            <a:pPr>
              <a:buNone/>
            </a:pPr>
            <a:r>
              <a:rPr lang="en-US" altLang="tr-TR" sz="2000" dirty="0" smtClean="0"/>
              <a:t>1-Waltman </a:t>
            </a:r>
            <a:r>
              <a:rPr lang="en-US" altLang="tr-TR" sz="2000" dirty="0"/>
              <a:t>- </a:t>
            </a:r>
            <a:r>
              <a:rPr lang="en-US" altLang="tr-TR" sz="2000" dirty="0" err="1" smtClean="0"/>
              <a:t>Köb</a:t>
            </a:r>
            <a:r>
              <a:rPr lang="tr-TR" altLang="tr-TR" sz="2000" dirty="0" smtClean="0"/>
              <a:t>e</a:t>
            </a:r>
            <a:r>
              <a:rPr lang="en-US" altLang="tr-TR" sz="2000" dirty="0" smtClean="0"/>
              <a:t> </a:t>
            </a:r>
            <a:r>
              <a:rPr lang="en-US" altLang="tr-TR" sz="2000" dirty="0"/>
              <a:t>Vaccine; Virus is given to the cattle tongue as a cuticle, and the resulting lesions are collected and used as vaccine material</a:t>
            </a:r>
            <a:r>
              <a:rPr lang="en-US" altLang="tr-TR" sz="2000" dirty="0" smtClean="0"/>
              <a:t>.</a:t>
            </a:r>
            <a:endParaRPr lang="tr-TR" altLang="tr-TR" sz="2000" dirty="0" smtClean="0"/>
          </a:p>
          <a:p>
            <a:r>
              <a:rPr lang="en-US" sz="2000" dirty="0"/>
              <a:t>2-Frenkel Vaccine; Healthy Cutting cattle slices are collected and thin layers of epithelial cells are removed. Here the vaccine is prepared by producing virus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r>
              <a:rPr lang="en-US" sz="2000" dirty="0"/>
              <a:t>3-Tissue Culture Vaccine; Monolayer or Suspension Prepared in BHK-21 Cell Cultures</a:t>
            </a:r>
            <a:r>
              <a:rPr lang="en-US" sz="2000" dirty="0" smtClean="0"/>
              <a:t>.</a:t>
            </a:r>
            <a:endParaRPr lang="tr-TR" sz="2000" dirty="0" smtClean="0"/>
          </a:p>
          <a:p>
            <a:r>
              <a:rPr lang="tr-TR" dirty="0" err="1" smtClean="0">
                <a:solidFill>
                  <a:srgbClr val="00B050"/>
                </a:solidFill>
              </a:rPr>
              <a:t>Serotype</a:t>
            </a:r>
            <a:r>
              <a:rPr lang="tr-TR" dirty="0" smtClean="0">
                <a:solidFill>
                  <a:srgbClr val="00B050"/>
                </a:solidFill>
              </a:rPr>
              <a:t> </a:t>
            </a:r>
            <a:r>
              <a:rPr lang="tr-TR" dirty="0" err="1" smtClean="0">
                <a:solidFill>
                  <a:srgbClr val="00B050"/>
                </a:solidFill>
              </a:rPr>
              <a:t>Specific</a:t>
            </a:r>
            <a:r>
              <a:rPr lang="tr-TR" dirty="0" smtClean="0">
                <a:solidFill>
                  <a:srgbClr val="00B050"/>
                </a:solidFill>
              </a:rPr>
              <a:t> INACTIVE VACCINES</a:t>
            </a:r>
          </a:p>
          <a:p>
            <a:pPr lvl="1"/>
            <a:r>
              <a:rPr lang="en-US" altLang="tr-TR" dirty="0"/>
              <a:t>Monitor disease outbreaks </a:t>
            </a:r>
            <a:endParaRPr lang="tr-TR" altLang="tr-TR" dirty="0" smtClean="0"/>
          </a:p>
          <a:p>
            <a:pPr lvl="1"/>
            <a:r>
              <a:rPr lang="en-US" altLang="tr-TR" dirty="0" smtClean="0"/>
              <a:t>Stock </a:t>
            </a:r>
            <a:r>
              <a:rPr lang="en-US" altLang="tr-TR" dirty="0"/>
              <a:t>active serotypes and strains</a:t>
            </a:r>
          </a:p>
          <a:p>
            <a:pPr lvl="1"/>
            <a:r>
              <a:rPr lang="en-US" altLang="tr-TR" dirty="0"/>
              <a:t>Essential to isolate virus and identify the serotype to select correct </a:t>
            </a:r>
            <a:r>
              <a:rPr lang="en-US" altLang="tr-TR" dirty="0" smtClean="0"/>
              <a:t>vaccine</a:t>
            </a:r>
            <a:endParaRPr lang="tr-TR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</a:t>
            </a:r>
            <a:r>
              <a:rPr lang="tr-TR" dirty="0" err="1" smtClean="0">
                <a:solidFill>
                  <a:srgbClr val="FF0000"/>
                </a:solidFill>
              </a:rPr>
              <a:t>Vaccine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could</a:t>
            </a:r>
            <a:r>
              <a:rPr lang="tr-TR" dirty="0" smtClean="0">
                <a:solidFill>
                  <a:srgbClr val="FF0000"/>
                </a:solidFill>
              </a:rPr>
              <a:t> be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prepared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as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Monovalent</a:t>
            </a:r>
            <a:r>
              <a:rPr lang="tr-TR" dirty="0" smtClean="0">
                <a:solidFill>
                  <a:srgbClr val="FF0000"/>
                </a:solidFill>
              </a:rPr>
              <a:t>,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Biva</a:t>
            </a:r>
            <a:r>
              <a:rPr lang="tr-TR" dirty="0" err="1" smtClean="0">
                <a:solidFill>
                  <a:srgbClr val="FF0000"/>
                </a:solidFill>
              </a:rPr>
              <a:t>lent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and </a:t>
            </a:r>
            <a:r>
              <a:rPr lang="en-US" dirty="0" err="1" smtClean="0">
                <a:solidFill>
                  <a:srgbClr val="FF0000"/>
                </a:solidFill>
              </a:rPr>
              <a:t>Triva</a:t>
            </a:r>
            <a:r>
              <a:rPr lang="tr-TR" dirty="0" err="1" smtClean="0">
                <a:solidFill>
                  <a:srgbClr val="FF0000"/>
                </a:solidFill>
              </a:rPr>
              <a:t>lent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 smtClean="0"/>
              <a:t>	</a:t>
            </a:r>
            <a:r>
              <a:rPr lang="tr-TR" dirty="0">
                <a:solidFill>
                  <a:srgbClr val="FF00FF"/>
                </a:solidFill>
              </a:rPr>
              <a:t> </a:t>
            </a:r>
            <a:r>
              <a:rPr lang="en-US" dirty="0" smtClean="0">
                <a:solidFill>
                  <a:srgbClr val="FF00FF"/>
                </a:solidFill>
              </a:rPr>
              <a:t>Vaccine </a:t>
            </a:r>
            <a:r>
              <a:rPr lang="en-US" dirty="0">
                <a:solidFill>
                  <a:srgbClr val="FF00FF"/>
                </a:solidFill>
              </a:rPr>
              <a:t>is applied to </a:t>
            </a:r>
            <a:r>
              <a:rPr lang="en-US" dirty="0" smtClean="0">
                <a:solidFill>
                  <a:srgbClr val="FF00FF"/>
                </a:solidFill>
              </a:rPr>
              <a:t>dewlap, t</a:t>
            </a:r>
            <a:r>
              <a:rPr lang="tr-TR" dirty="0" err="1" smtClean="0">
                <a:solidFill>
                  <a:srgbClr val="FF00FF"/>
                </a:solidFill>
              </a:rPr>
              <a:t>wice</a:t>
            </a:r>
            <a:r>
              <a:rPr lang="tr-TR" dirty="0" smtClean="0">
                <a:solidFill>
                  <a:srgbClr val="FF00FF"/>
                </a:solidFill>
              </a:rPr>
              <a:t> </a:t>
            </a:r>
            <a:r>
              <a:rPr lang="tr-TR" dirty="0" err="1" smtClean="0">
                <a:solidFill>
                  <a:srgbClr val="FF00FF"/>
                </a:solidFill>
              </a:rPr>
              <a:t>or</a:t>
            </a:r>
            <a:r>
              <a:rPr lang="tr-TR" dirty="0" smtClean="0">
                <a:solidFill>
                  <a:srgbClr val="FF00FF"/>
                </a:solidFill>
              </a:rPr>
              <a:t> </a:t>
            </a:r>
            <a:r>
              <a:rPr lang="tr-TR" dirty="0" err="1" smtClean="0">
                <a:solidFill>
                  <a:srgbClr val="FF00FF"/>
                </a:solidFill>
              </a:rPr>
              <a:t>triple</a:t>
            </a:r>
            <a:r>
              <a:rPr lang="en-US" dirty="0" smtClean="0">
                <a:solidFill>
                  <a:srgbClr val="FF00FF"/>
                </a:solidFill>
              </a:rPr>
              <a:t> </a:t>
            </a:r>
            <a:r>
              <a:rPr lang="en-US" dirty="0">
                <a:solidFill>
                  <a:srgbClr val="FF00FF"/>
                </a:solidFill>
              </a:rPr>
              <a:t>a year</a:t>
            </a:r>
            <a:r>
              <a:rPr lang="en-US" dirty="0" smtClean="0">
                <a:solidFill>
                  <a:srgbClr val="FF00FF"/>
                </a:solidFill>
              </a:rPr>
              <a:t>.</a:t>
            </a:r>
            <a:endParaRPr lang="tr-TR" dirty="0" smtClean="0">
              <a:solidFill>
                <a:srgbClr val="FF00FF"/>
              </a:solidFill>
            </a:endParaRPr>
          </a:p>
          <a:p>
            <a:pPr marL="0" indent="0">
              <a:buNone/>
            </a:pPr>
            <a:r>
              <a:rPr lang="en-US" dirty="0" smtClean="0"/>
              <a:t>The duration of the immunization that occurs after inoculation with inactivated vaccines is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en-US" dirty="0" smtClean="0"/>
              <a:t>6 months.</a:t>
            </a:r>
            <a:r>
              <a:rPr lang="tr-TR" dirty="0" smtClean="0"/>
              <a:t> </a:t>
            </a:r>
            <a:r>
              <a:rPr lang="tr-TR" dirty="0" err="1" smtClean="0"/>
              <a:t>It</a:t>
            </a:r>
            <a:r>
              <a:rPr lang="tr-TR" dirty="0" smtClean="0"/>
              <a:t> </a:t>
            </a:r>
            <a:r>
              <a:rPr lang="tr-TR" dirty="0" err="1" smtClean="0"/>
              <a:t>depends</a:t>
            </a:r>
            <a:r>
              <a:rPr lang="tr-TR" dirty="0" smtClean="0"/>
              <a:t> on t</a:t>
            </a:r>
            <a:r>
              <a:rPr lang="en-US" dirty="0" smtClean="0"/>
              <a:t>he adjuvant </a:t>
            </a:r>
            <a:r>
              <a:rPr lang="tr-TR" dirty="0" err="1" smtClean="0"/>
              <a:t>type</a:t>
            </a:r>
            <a:r>
              <a:rPr lang="tr-TR" dirty="0" smtClean="0"/>
              <a:t>, </a:t>
            </a:r>
            <a:r>
              <a:rPr lang="en-US" dirty="0" smtClean="0"/>
              <a:t>the potency of the vaccine and the animal</a:t>
            </a:r>
            <a:r>
              <a:rPr lang="tr-TR" dirty="0" smtClean="0"/>
              <a:t> </a:t>
            </a:r>
            <a:r>
              <a:rPr lang="tr-TR" dirty="0" err="1" smtClean="0"/>
              <a:t>species</a:t>
            </a:r>
            <a:r>
              <a:rPr lang="en-US" dirty="0" smtClean="0"/>
              <a:t>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85357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38175" y="1004889"/>
            <a:ext cx="7886700" cy="4486274"/>
          </a:xfrm>
        </p:spPr>
        <p:txBody>
          <a:bodyPr>
            <a:normAutofit/>
          </a:bodyPr>
          <a:lstStyle/>
          <a:p>
            <a:r>
              <a:rPr lang="en-US" dirty="0"/>
              <a:t>Cloven-hoofed animals, i.e. cattle, sheep, goats, pigs, deer, elephants, and many </a:t>
            </a:r>
            <a:r>
              <a:rPr lang="en-US" dirty="0" smtClean="0"/>
              <a:t>other</a:t>
            </a:r>
            <a:r>
              <a:rPr lang="tr-TR" dirty="0" smtClean="0"/>
              <a:t> </a:t>
            </a:r>
            <a:r>
              <a:rPr lang="en-US" dirty="0" smtClean="0"/>
              <a:t>wild </a:t>
            </a:r>
            <a:r>
              <a:rPr lang="en-US" dirty="0"/>
              <a:t>ruminants such as buffalo, impala and kudu in </a:t>
            </a:r>
            <a:r>
              <a:rPr lang="en-US" dirty="0" smtClean="0"/>
              <a:t>Africa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Humans</a:t>
            </a:r>
            <a:r>
              <a:rPr lang="tr-TR" dirty="0" smtClean="0"/>
              <a:t>.</a:t>
            </a:r>
          </a:p>
          <a:p>
            <a:pPr lvl="1"/>
            <a:r>
              <a:rPr lang="tr-TR" sz="2400" b="1" dirty="0" err="1" smtClean="0">
                <a:solidFill>
                  <a:srgbClr val="FF0000"/>
                </a:solidFill>
              </a:rPr>
              <a:t>Zoonotic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</a:rPr>
              <a:t>disease</a:t>
            </a:r>
            <a:r>
              <a:rPr lang="tr-TR" sz="2400" b="1" dirty="0" smtClean="0">
                <a:solidFill>
                  <a:srgbClr val="FF0000"/>
                </a:solidFill>
              </a:rPr>
              <a:t> !</a:t>
            </a:r>
          </a:p>
          <a:p>
            <a:r>
              <a:rPr lang="en-US" dirty="0"/>
              <a:t>It is a characteristic viral disease with cyclic, acute, febrile </a:t>
            </a:r>
            <a:r>
              <a:rPr lang="tr-TR" dirty="0" err="1" smtClean="0"/>
              <a:t>vesicles</a:t>
            </a:r>
            <a:r>
              <a:rPr lang="en-US" dirty="0" smtClean="0"/>
              <a:t> </a:t>
            </a:r>
            <a:r>
              <a:rPr lang="en-US" dirty="0"/>
              <a:t>and erosions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/>
              <a:t>Degenerative Disorders in the Heart of Young Animals</a:t>
            </a:r>
            <a:r>
              <a:rPr lang="en-US" dirty="0" smtClean="0"/>
              <a:t>.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         </a:t>
            </a:r>
            <a:r>
              <a:rPr lang="tr-TR" dirty="0" err="1" smtClean="0"/>
              <a:t>Morbidity</a:t>
            </a:r>
            <a:r>
              <a:rPr lang="tr-TR" dirty="0" smtClean="0"/>
              <a:t>,         </a:t>
            </a:r>
            <a:r>
              <a:rPr lang="tr-TR" dirty="0" err="1" smtClean="0"/>
              <a:t>mortality</a:t>
            </a:r>
            <a:r>
              <a:rPr lang="tr-TR" dirty="0" smtClean="0"/>
              <a:t> 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err="1" smtClean="0">
                <a:solidFill>
                  <a:srgbClr val="7030A0"/>
                </a:solidFill>
              </a:rPr>
              <a:t>Economically</a:t>
            </a:r>
            <a:r>
              <a:rPr lang="tr-TR" dirty="0" smtClean="0">
                <a:solidFill>
                  <a:srgbClr val="7030A0"/>
                </a:solidFill>
              </a:rPr>
              <a:t> </a:t>
            </a:r>
            <a:r>
              <a:rPr lang="tr-TR" dirty="0" err="1" smtClean="0">
                <a:solidFill>
                  <a:srgbClr val="7030A0"/>
                </a:solidFill>
              </a:rPr>
              <a:t>important</a:t>
            </a:r>
            <a:endParaRPr lang="tr-TR" dirty="0" smtClean="0">
              <a:solidFill>
                <a:srgbClr val="7030A0"/>
              </a:solidFill>
            </a:endParaRPr>
          </a:p>
          <a:p>
            <a:r>
              <a:rPr lang="tr-TR" sz="2400" b="1" dirty="0" err="1" smtClean="0">
                <a:solidFill>
                  <a:srgbClr val="FF00FF"/>
                </a:solidFill>
              </a:rPr>
              <a:t>Notifable</a:t>
            </a:r>
            <a:r>
              <a:rPr lang="tr-TR" sz="2400" b="1" dirty="0" smtClean="0">
                <a:solidFill>
                  <a:srgbClr val="FF00FF"/>
                </a:solidFill>
              </a:rPr>
              <a:t> </a:t>
            </a:r>
            <a:r>
              <a:rPr lang="tr-TR" sz="2400" b="1" dirty="0" err="1" smtClean="0">
                <a:solidFill>
                  <a:srgbClr val="FF00FF"/>
                </a:solidFill>
              </a:rPr>
              <a:t>Disease</a:t>
            </a:r>
            <a:endParaRPr lang="tr-TR" sz="2400" b="1" dirty="0">
              <a:solidFill>
                <a:srgbClr val="FF00FF"/>
              </a:solidFill>
            </a:endParaRPr>
          </a:p>
        </p:txBody>
      </p:sp>
      <p:sp>
        <p:nvSpPr>
          <p:cNvPr id="4" name="Yukarı Ok 3"/>
          <p:cNvSpPr/>
          <p:nvPr/>
        </p:nvSpPr>
        <p:spPr>
          <a:xfrm>
            <a:off x="895773" y="3590926"/>
            <a:ext cx="481263" cy="53674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Aşağı Ok 4"/>
          <p:cNvSpPr/>
          <p:nvPr/>
        </p:nvSpPr>
        <p:spPr>
          <a:xfrm>
            <a:off x="2590220" y="3590926"/>
            <a:ext cx="465222" cy="5367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Picture 2" descr="foot and mouth disease virus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4" y="3859296"/>
            <a:ext cx="4062251" cy="289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514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3845" y="0"/>
            <a:ext cx="7886700" cy="1325562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latin typeface="+mn-lt"/>
              </a:rPr>
              <a:t>FMD in </a:t>
            </a:r>
            <a:r>
              <a:rPr lang="tr-TR" sz="3200" b="1" dirty="0" err="1" smtClean="0">
                <a:latin typeface="+mn-lt"/>
              </a:rPr>
              <a:t>Humans</a:t>
            </a:r>
            <a:endParaRPr lang="tr-TR" sz="3200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33845" y="1325562"/>
            <a:ext cx="7886700" cy="4351337"/>
          </a:xfrm>
        </p:spPr>
        <p:txBody>
          <a:bodyPr>
            <a:normAutofit/>
          </a:bodyPr>
          <a:lstStyle/>
          <a:p>
            <a:r>
              <a:rPr lang="en-US" dirty="0"/>
              <a:t>People are less sensitive to infection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/>
              <a:t>The disease is </a:t>
            </a:r>
            <a:r>
              <a:rPr lang="tr-TR" dirty="0" err="1" smtClean="0"/>
              <a:t>by</a:t>
            </a:r>
            <a:r>
              <a:rPr lang="en-US" dirty="0" smtClean="0"/>
              <a:t> </a:t>
            </a:r>
            <a:r>
              <a:rPr lang="en-US" dirty="0"/>
              <a:t>direct contact with animals and laboratory infections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/>
              <a:t>Indirectly, the transmission of infection with milk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/>
              <a:t>The incubation period is 2-6 days.</a:t>
            </a:r>
          </a:p>
          <a:p>
            <a:r>
              <a:rPr lang="en-US" dirty="0"/>
              <a:t>Fever, Fatigue, </a:t>
            </a:r>
            <a:r>
              <a:rPr lang="tr-TR" dirty="0" err="1" smtClean="0"/>
              <a:t>Diarrhea</a:t>
            </a:r>
            <a:r>
              <a:rPr lang="tr-TR" dirty="0" smtClean="0"/>
              <a:t>, </a:t>
            </a:r>
            <a:r>
              <a:rPr lang="en-US" dirty="0" smtClean="0"/>
              <a:t>Pain </a:t>
            </a:r>
            <a:r>
              <a:rPr lang="en-US" dirty="0"/>
              <a:t>in the head, arms and legs, </a:t>
            </a:r>
            <a:r>
              <a:rPr lang="tr-TR" dirty="0" err="1" smtClean="0"/>
              <a:t>vesicle</a:t>
            </a:r>
            <a:r>
              <a:rPr lang="en-US" dirty="0" smtClean="0"/>
              <a:t> </a:t>
            </a:r>
            <a:r>
              <a:rPr lang="en-US" dirty="0"/>
              <a:t>and erosions in the mouth region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/>
              <a:t>The prognosis is good. </a:t>
            </a:r>
            <a:r>
              <a:rPr lang="en-US" dirty="0" smtClean="0"/>
              <a:t>Heal</a:t>
            </a:r>
            <a:r>
              <a:rPr lang="tr-TR" dirty="0" err="1" smtClean="0"/>
              <a:t>ing</a:t>
            </a:r>
            <a:r>
              <a:rPr lang="en-US" dirty="0" smtClean="0"/>
              <a:t> </a:t>
            </a:r>
            <a:r>
              <a:rPr lang="en-US" dirty="0"/>
              <a:t>in 5-10 days.</a:t>
            </a:r>
            <a:endParaRPr lang="tr-TR" dirty="0"/>
          </a:p>
        </p:txBody>
      </p:sp>
      <p:pic>
        <p:nvPicPr>
          <p:cNvPr id="4" name="Picture 20" descr="Handfootandmouthdisease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5" y="4013200"/>
            <a:ext cx="1676400" cy="2257425"/>
          </a:xfrm>
          <a:prstGeom prst="rect">
            <a:avLst/>
          </a:prstGeom>
          <a:noFill/>
          <a:ln w="28575">
            <a:solidFill>
              <a:srgbClr val="E5B42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81600" y="6629400"/>
            <a:ext cx="39624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5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algn="ctr" eaLnBrk="0" hangingPunct="0">
              <a:defRPr sz="4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algn="ctr" eaLnBrk="0" hangingPunct="0">
              <a:defRPr sz="45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algn="ctr" eaLnBrk="0" hangingPunct="0">
              <a:defRPr sz="45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algn="ctr" eaLnBrk="0" hangingPunct="0">
              <a:defRPr sz="45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r>
              <a:rPr lang="en-US" altLang="tr-TR" sz="800">
                <a:latin typeface="Arial" panose="020B0604020202020204" pitchFamily="34" charset="0"/>
              </a:rPr>
              <a:t>Center for Food Security and Public Health, Iowa State University, 2011</a:t>
            </a:r>
          </a:p>
        </p:txBody>
      </p:sp>
      <p:sp>
        <p:nvSpPr>
          <p:cNvPr id="6" name="Dikdörtgen 5"/>
          <p:cNvSpPr/>
          <p:nvPr/>
        </p:nvSpPr>
        <p:spPr>
          <a:xfrm>
            <a:off x="7058718" y="6234568"/>
            <a:ext cx="17011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tr-TR" sz="800" dirty="0">
                <a:latin typeface="Arial" panose="020B0604020202020204" pitchFamily="34" charset="0"/>
              </a:rPr>
              <a:t>CDC Public Health Image Library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4249154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Major losses caused by foot-and-mouth disease </a:t>
            </a:r>
            <a:endParaRPr lang="tr-TR" sz="2800" dirty="0" smtClean="0"/>
          </a:p>
          <a:p>
            <a:pPr>
              <a:buFontTx/>
              <a:buChar char="-"/>
            </a:pPr>
            <a:r>
              <a:rPr lang="en-US" dirty="0" smtClean="0"/>
              <a:t>Losses in milk and meat yields </a:t>
            </a:r>
            <a:endParaRPr lang="tr-TR" dirty="0" smtClean="0"/>
          </a:p>
          <a:p>
            <a:pPr>
              <a:buFontTx/>
              <a:buChar char="-"/>
            </a:pPr>
            <a:r>
              <a:rPr lang="tr-TR" dirty="0" err="1" smtClean="0"/>
              <a:t>Abortions</a:t>
            </a:r>
            <a:r>
              <a:rPr lang="en-US" dirty="0" smtClean="0"/>
              <a:t> in pregnant animals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 - Very high mortality, especially in young animals 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- Economic losses due to restrictions on external trade.</a:t>
            </a:r>
            <a:endParaRPr lang="tr-T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33845" y="0"/>
            <a:ext cx="7886700" cy="1325562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err="1" smtClean="0">
                <a:latin typeface="+mn-lt"/>
              </a:rPr>
              <a:t>Challenging</a:t>
            </a:r>
            <a:r>
              <a:rPr lang="tr-TR" sz="3200" b="1" dirty="0" smtClean="0">
                <a:latin typeface="+mn-lt"/>
              </a:rPr>
              <a:t> </a:t>
            </a:r>
            <a:r>
              <a:rPr lang="tr-TR" sz="3200" b="1" dirty="0" err="1" smtClean="0">
                <a:latin typeface="+mn-lt"/>
              </a:rPr>
              <a:t>factors</a:t>
            </a:r>
            <a:endParaRPr lang="tr-TR" sz="3200" b="1" dirty="0">
              <a:latin typeface="+mn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no cross-immunity between the 7 subtypes of the virus.</a:t>
            </a:r>
          </a:p>
          <a:p>
            <a:r>
              <a:rPr lang="en-US" dirty="0" smtClean="0"/>
              <a:t>Immune alteration between multiple antigenic variants.</a:t>
            </a:r>
          </a:p>
          <a:p>
            <a:r>
              <a:rPr lang="en-US" dirty="0" smtClean="0"/>
              <a:t>Vaccination should be done at least twice a year.</a:t>
            </a:r>
          </a:p>
          <a:p>
            <a:r>
              <a:rPr lang="en-US" dirty="0" smtClean="0"/>
              <a:t>Immunization after vaccination is short term.</a:t>
            </a:r>
          </a:p>
          <a:p>
            <a:r>
              <a:rPr lang="en-US" dirty="0" smtClean="0"/>
              <a:t>Viruses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en-US" dirty="0" smtClean="0"/>
              <a:t>exotic for Turkey exist in eastern and southeastern neighbors.</a:t>
            </a:r>
            <a:endParaRPr lang="tr-T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52895" y="0"/>
            <a:ext cx="7886700" cy="1325562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err="1" smtClean="0">
                <a:latin typeface="+mn-lt"/>
              </a:rPr>
              <a:t>Disinfections</a:t>
            </a:r>
            <a:endParaRPr lang="tr-TR" sz="3200" b="1" dirty="0">
              <a:latin typeface="+mn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97574" y="1045122"/>
            <a:ext cx="8846426" cy="5374728"/>
          </a:xfrm>
        </p:spPr>
        <p:txBody>
          <a:bodyPr>
            <a:normAutofit lnSpcReduction="10000"/>
          </a:bodyPr>
          <a:lstStyle/>
          <a:p>
            <a:r>
              <a:rPr lang="tr-TR" sz="2400" dirty="0" err="1" smtClean="0">
                <a:solidFill>
                  <a:srgbClr val="FF00FF"/>
                </a:solidFill>
              </a:rPr>
              <a:t>Aim</a:t>
            </a:r>
            <a:endParaRPr lang="tr-TR" sz="2400" dirty="0" smtClean="0">
              <a:solidFill>
                <a:srgbClr val="FF00FF"/>
              </a:solidFill>
            </a:endParaRPr>
          </a:p>
          <a:p>
            <a:pPr lvl="1"/>
            <a:r>
              <a:rPr lang="en-US" sz="2000" dirty="0" smtClean="0"/>
              <a:t>To prevent the spread of infection by providing effective and effective decontamination of businesses, people, equipment and vehicles,</a:t>
            </a:r>
            <a:endParaRPr lang="tr-TR" sz="2000" dirty="0" smtClean="0"/>
          </a:p>
          <a:p>
            <a:pPr lvl="1"/>
            <a:r>
              <a:rPr lang="en-US" sz="2000" dirty="0" smtClean="0"/>
              <a:t>to prevent recurrence of the infection following the introduction of the animal again.</a:t>
            </a:r>
            <a:endParaRPr lang="tr-TR" sz="2000" dirty="0" smtClean="0"/>
          </a:p>
          <a:p>
            <a:pPr marL="342900" lvl="1" indent="0">
              <a:buNone/>
            </a:pPr>
            <a:endParaRPr lang="tr-TR" sz="2000" dirty="0" smtClean="0"/>
          </a:p>
          <a:p>
            <a:pPr lvl="1">
              <a:buNone/>
            </a:pPr>
            <a:r>
              <a:rPr lang="en-US" sz="2800" dirty="0"/>
              <a:t>Disinfectants known for efficacy against </a:t>
            </a:r>
            <a:r>
              <a:rPr lang="tr-TR" sz="2800" dirty="0"/>
              <a:t>FMD </a:t>
            </a:r>
            <a:r>
              <a:rPr lang="tr-TR" sz="2800" dirty="0" err="1"/>
              <a:t>virus</a:t>
            </a:r>
            <a:endParaRPr lang="tr-TR" sz="2800" dirty="0"/>
          </a:p>
          <a:p>
            <a:pPr lvl="1">
              <a:buNone/>
            </a:pPr>
            <a:r>
              <a:rPr lang="tr-TR" sz="2000" dirty="0" err="1"/>
              <a:t>Sodium</a:t>
            </a:r>
            <a:r>
              <a:rPr lang="tr-TR" sz="2000" dirty="0"/>
              <a:t> </a:t>
            </a:r>
            <a:r>
              <a:rPr lang="tr-TR" sz="2000" dirty="0" err="1"/>
              <a:t>hypochlorite</a:t>
            </a:r>
            <a:r>
              <a:rPr lang="tr-TR" sz="2000" dirty="0"/>
              <a:t> 3%</a:t>
            </a:r>
          </a:p>
          <a:p>
            <a:pPr lvl="1">
              <a:buNone/>
            </a:pPr>
            <a:r>
              <a:rPr lang="en-US" sz="2000" dirty="0"/>
              <a:t>Acetic acid (Vinegar) 4-5%</a:t>
            </a:r>
            <a:endParaRPr lang="tr-TR" sz="2000" dirty="0"/>
          </a:p>
          <a:p>
            <a:pPr lvl="1">
              <a:buNone/>
            </a:pPr>
            <a:r>
              <a:rPr lang="tr-TR" sz="2000" dirty="0"/>
              <a:t>			</a:t>
            </a:r>
            <a:r>
              <a:rPr lang="en-US" sz="2000" dirty="0"/>
              <a:t>For disinfection of buildings</a:t>
            </a:r>
            <a:r>
              <a:rPr lang="tr-TR" sz="2000" dirty="0"/>
              <a:t> </a:t>
            </a:r>
            <a:r>
              <a:rPr lang="en-US" sz="2000" dirty="0"/>
              <a:t>not suitable</a:t>
            </a:r>
            <a:endParaRPr lang="tr-TR" sz="2000" dirty="0"/>
          </a:p>
          <a:p>
            <a:pPr lvl="1">
              <a:buNone/>
            </a:pPr>
            <a:r>
              <a:rPr lang="en-US" sz="2000" dirty="0"/>
              <a:t>Potassium</a:t>
            </a:r>
            <a:r>
              <a:rPr lang="tr-TR" sz="2000" dirty="0"/>
              <a:t> </a:t>
            </a:r>
            <a:r>
              <a:rPr lang="en-US" sz="2000" dirty="0" err="1"/>
              <a:t>peroxymonosulphate</a:t>
            </a:r>
            <a:r>
              <a:rPr lang="en-US" sz="2000" dirty="0"/>
              <a:t> and</a:t>
            </a:r>
            <a:r>
              <a:rPr lang="tr-TR" sz="2000" dirty="0"/>
              <a:t> </a:t>
            </a:r>
            <a:r>
              <a:rPr lang="en-US" sz="2000" dirty="0"/>
              <a:t>Sodium Chloride</a:t>
            </a:r>
          </a:p>
          <a:p>
            <a:pPr lvl="1">
              <a:buNone/>
            </a:pPr>
            <a:r>
              <a:rPr lang="tr-TR" sz="2000" dirty="0"/>
              <a:t>			</a:t>
            </a:r>
            <a:r>
              <a:rPr lang="en-US" sz="2000" dirty="0"/>
              <a:t>1-2% </a:t>
            </a:r>
            <a:r>
              <a:rPr lang="tr-TR" sz="2000" dirty="0"/>
              <a:t> </a:t>
            </a:r>
            <a:r>
              <a:rPr lang="tr-TR" sz="2000" dirty="0" err="1"/>
              <a:t>use</a:t>
            </a:r>
            <a:r>
              <a:rPr lang="en-US" sz="2000" dirty="0"/>
              <a:t> accordance with the operating</a:t>
            </a:r>
            <a:r>
              <a:rPr lang="tr-TR" sz="2000" dirty="0"/>
              <a:t> </a:t>
            </a:r>
            <a:r>
              <a:rPr lang="en-US" sz="2000" dirty="0"/>
              <a:t>instructions</a:t>
            </a:r>
            <a:endParaRPr lang="tr-TR" sz="2000" dirty="0"/>
          </a:p>
          <a:p>
            <a:pPr lvl="1">
              <a:buNone/>
            </a:pPr>
            <a:r>
              <a:rPr lang="en-US" sz="2000" dirty="0"/>
              <a:t>Sodium Carbonate 4% </a:t>
            </a:r>
            <a:endParaRPr lang="tr-TR" sz="2000" dirty="0"/>
          </a:p>
          <a:p>
            <a:pPr lvl="1">
              <a:buNone/>
            </a:pPr>
            <a:r>
              <a:rPr lang="tr-TR" sz="2000" dirty="0"/>
              <a:t>			</a:t>
            </a:r>
            <a:r>
              <a:rPr lang="en-US" sz="2000" dirty="0"/>
              <a:t>Light burner.</a:t>
            </a:r>
            <a:r>
              <a:rPr lang="tr-TR" sz="2000" dirty="0"/>
              <a:t> </a:t>
            </a:r>
          </a:p>
          <a:p>
            <a:pPr lvl="1">
              <a:buNone/>
            </a:pPr>
            <a:r>
              <a:rPr lang="en-US" sz="2000" dirty="0"/>
              <a:t>Sodium Hydroxide 2% It is very burning.</a:t>
            </a:r>
          </a:p>
          <a:p>
            <a:pPr lvl="2">
              <a:buNone/>
            </a:pPr>
            <a:r>
              <a:rPr lang="tr-TR" dirty="0"/>
              <a:t>		</a:t>
            </a:r>
            <a:r>
              <a:rPr lang="en-US" dirty="0"/>
              <a:t>Use protective clothing, gloves and goggles.</a:t>
            </a:r>
          </a:p>
          <a:p>
            <a:pPr lvl="2">
              <a:buNone/>
            </a:pPr>
            <a:r>
              <a:rPr lang="tr-TR" dirty="0"/>
              <a:t>		i</a:t>
            </a:r>
            <a:r>
              <a:rPr lang="en-US" dirty="0"/>
              <a:t>t is quite burning for general use.</a:t>
            </a:r>
            <a:endParaRPr lang="tr-TR" dirty="0"/>
          </a:p>
          <a:p>
            <a:endParaRPr lang="tr-TR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>
            <p:extLst>
              <p:ext uri="{D42A27DB-BD31-4B8C-83A1-F6EECF244321}">
                <p14:modId xmlns:p14="http://schemas.microsoft.com/office/powerpoint/2010/main" val="2758563687"/>
              </p:ext>
            </p:extLst>
          </p:nvPr>
        </p:nvGraphicFramePr>
        <p:xfrm>
          <a:off x="2143123" y="1752599"/>
          <a:ext cx="4705350" cy="3095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ikdörtgen 2"/>
          <p:cNvSpPr/>
          <p:nvPr/>
        </p:nvSpPr>
        <p:spPr>
          <a:xfrm>
            <a:off x="1119185" y="4724401"/>
            <a:ext cx="6753225" cy="380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/>
              <a:t>Virus</a:t>
            </a:r>
            <a:r>
              <a:rPr lang="tr-TR" dirty="0"/>
              <a:t> </a:t>
            </a:r>
            <a:r>
              <a:rPr lang="tr-TR" dirty="0" err="1"/>
              <a:t>could</a:t>
            </a:r>
            <a:r>
              <a:rPr lang="tr-TR" dirty="0"/>
              <a:t> be </a:t>
            </a:r>
            <a:r>
              <a:rPr lang="tr-TR" dirty="0" err="1"/>
              <a:t>isolated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both</a:t>
            </a:r>
            <a:r>
              <a:rPr lang="tr-TR" dirty="0"/>
              <a:t> </a:t>
            </a:r>
            <a:r>
              <a:rPr lang="tr-TR" dirty="0" err="1"/>
              <a:t>sick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clinically</a:t>
            </a:r>
            <a:r>
              <a:rPr lang="tr-TR" dirty="0"/>
              <a:t> </a:t>
            </a:r>
            <a:r>
              <a:rPr lang="tr-TR" dirty="0" err="1"/>
              <a:t>healthy</a:t>
            </a:r>
            <a:r>
              <a:rPr lang="tr-TR" dirty="0"/>
              <a:t> </a:t>
            </a:r>
            <a:r>
              <a:rPr lang="tr-TR" dirty="0" err="1"/>
              <a:t>animals</a:t>
            </a:r>
            <a:r>
              <a:rPr lang="tr-TR" dirty="0"/>
              <a:t>.</a:t>
            </a:r>
          </a:p>
        </p:txBody>
      </p:sp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656896" y="236536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tr-TR" sz="4500" b="1" dirty="0" smtClean="0"/>
              <a:t>ENTEROVIRUS INFECTIONS OF CATTLE</a:t>
            </a:r>
            <a:endParaRPr lang="tr-TR" sz="4500" b="1" dirty="0"/>
          </a:p>
        </p:txBody>
      </p:sp>
      <p:pic>
        <p:nvPicPr>
          <p:cNvPr id="14338" name="Picture 2" descr="enterovirus infection cattle ile ilgili görsel sonuc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731838"/>
            <a:ext cx="2047875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33845" y="0"/>
            <a:ext cx="7886700" cy="1325562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smtClean="0">
                <a:latin typeface="+mn-lt"/>
              </a:rPr>
              <a:t>ETHIOLOGY</a:t>
            </a:r>
            <a:endParaRPr lang="tr-TR" b="1" dirty="0">
              <a:latin typeface="+mn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Picornaviridae</a:t>
            </a:r>
            <a:r>
              <a:rPr lang="tr-TR" dirty="0" smtClean="0"/>
              <a:t>        </a:t>
            </a:r>
            <a:r>
              <a:rPr lang="tr-TR" dirty="0" err="1" smtClean="0"/>
              <a:t>Enterovirus</a:t>
            </a:r>
            <a:endParaRPr lang="tr-TR" dirty="0" smtClean="0"/>
          </a:p>
          <a:p>
            <a:r>
              <a:rPr lang="tr-TR" dirty="0" smtClean="0"/>
              <a:t>RNA, </a:t>
            </a:r>
            <a:r>
              <a:rPr lang="tr-TR" dirty="0" err="1" smtClean="0"/>
              <a:t>Non</a:t>
            </a:r>
            <a:r>
              <a:rPr lang="tr-TR" dirty="0" smtClean="0"/>
              <a:t>-</a:t>
            </a:r>
            <a:r>
              <a:rPr lang="tr-TR" dirty="0" err="1" smtClean="0"/>
              <a:t>enveloped</a:t>
            </a:r>
            <a:r>
              <a:rPr lang="tr-TR" dirty="0" smtClean="0"/>
              <a:t>, </a:t>
            </a:r>
            <a:r>
              <a:rPr lang="en-US" altLang="tr-TR" dirty="0" smtClean="0"/>
              <a:t>Resistant to Ether and Chloroform</a:t>
            </a:r>
            <a:endParaRPr lang="tr-TR" altLang="tr-TR" dirty="0" smtClean="0"/>
          </a:p>
          <a:p>
            <a:r>
              <a:rPr lang="tr-TR" dirty="0" err="1" smtClean="0">
                <a:solidFill>
                  <a:srgbClr val="FF0000"/>
                </a:solidFill>
              </a:rPr>
              <a:t>Hemagglutination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en-US" altLang="tr-TR" dirty="0"/>
              <a:t>Resistant to </a:t>
            </a:r>
            <a:r>
              <a:rPr lang="tr-TR" altLang="tr-TR" dirty="0" err="1"/>
              <a:t>a</a:t>
            </a:r>
            <a:r>
              <a:rPr lang="tr-TR" altLang="tr-TR" dirty="0" err="1" smtClean="0"/>
              <a:t>cid</a:t>
            </a:r>
            <a:r>
              <a:rPr lang="en-US" altLang="tr-TR" dirty="0" smtClean="0"/>
              <a:t> </a:t>
            </a:r>
            <a:r>
              <a:rPr lang="en-US" altLang="tr-TR" dirty="0"/>
              <a:t>and </a:t>
            </a:r>
            <a:r>
              <a:rPr lang="en-US" altLang="tr-TR" dirty="0" smtClean="0"/>
              <a:t>alkali</a:t>
            </a:r>
            <a:r>
              <a:rPr lang="tr-TR" altLang="tr-TR" dirty="0" smtClean="0"/>
              <a:t>– </a:t>
            </a:r>
            <a:r>
              <a:rPr lang="tr-TR" altLang="tr-TR" dirty="0" err="1" smtClean="0"/>
              <a:t>gastrointestinal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system</a:t>
            </a:r>
            <a:endParaRPr lang="tr-TR" altLang="tr-TR" dirty="0" smtClean="0"/>
          </a:p>
          <a:p>
            <a:r>
              <a:rPr lang="tr-TR" altLang="tr-TR" dirty="0" err="1" smtClean="0"/>
              <a:t>Tissue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culture</a:t>
            </a:r>
            <a:r>
              <a:rPr lang="tr-TR" altLang="tr-TR" dirty="0" smtClean="0"/>
              <a:t> (</a:t>
            </a:r>
            <a:r>
              <a:rPr lang="tr-TR" altLang="tr-TR" dirty="0" err="1" smtClean="0"/>
              <a:t>Lamb</a:t>
            </a:r>
            <a:r>
              <a:rPr lang="tr-TR" altLang="tr-TR" dirty="0" smtClean="0"/>
              <a:t>-Human-</a:t>
            </a:r>
            <a:r>
              <a:rPr lang="tr-TR" altLang="tr-TR" dirty="0" err="1" smtClean="0"/>
              <a:t>Monkey</a:t>
            </a:r>
            <a:r>
              <a:rPr lang="tr-TR" altLang="tr-TR" dirty="0" smtClean="0"/>
              <a:t>-</a:t>
            </a:r>
            <a:r>
              <a:rPr lang="tr-TR" altLang="tr-TR" dirty="0" err="1" smtClean="0"/>
              <a:t>Rabbit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Kidney</a:t>
            </a:r>
            <a:r>
              <a:rPr lang="tr-TR" altLang="tr-TR" dirty="0" smtClean="0"/>
              <a:t>) ECE , </a:t>
            </a:r>
            <a:r>
              <a:rPr lang="tr-TR" altLang="tr-TR" dirty="0" err="1" smtClean="0"/>
              <a:t>chick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Fibroblast</a:t>
            </a:r>
            <a:r>
              <a:rPr lang="tr-TR" altLang="tr-TR" dirty="0" smtClean="0"/>
              <a:t> ,</a:t>
            </a:r>
            <a:r>
              <a:rPr lang="tr-TR" altLang="tr-TR" dirty="0" err="1" smtClean="0"/>
              <a:t>Guineapigs</a:t>
            </a:r>
            <a:endParaRPr lang="tr-TR" altLang="tr-TR" dirty="0" smtClean="0"/>
          </a:p>
          <a:p>
            <a:r>
              <a:rPr lang="tr-TR" dirty="0" smtClean="0"/>
              <a:t>10 </a:t>
            </a:r>
            <a:r>
              <a:rPr lang="tr-TR" dirty="0" err="1" smtClean="0"/>
              <a:t>serotype</a:t>
            </a:r>
            <a:r>
              <a:rPr lang="tr-TR" dirty="0" smtClean="0"/>
              <a:t> (E-6 </a:t>
            </a:r>
            <a:r>
              <a:rPr lang="tr-TR" dirty="0" err="1" smtClean="0"/>
              <a:t>serotype</a:t>
            </a:r>
            <a:r>
              <a:rPr lang="tr-TR" dirty="0" smtClean="0"/>
              <a:t>, F-4 </a:t>
            </a:r>
            <a:r>
              <a:rPr lang="tr-TR" dirty="0" err="1" smtClean="0"/>
              <a:t>serotype</a:t>
            </a:r>
            <a:r>
              <a:rPr lang="tr-TR" dirty="0" smtClean="0"/>
              <a:t>)</a:t>
            </a:r>
          </a:p>
          <a:p>
            <a:r>
              <a:rPr lang="en-US" dirty="0" smtClean="0"/>
              <a:t>Two serotypes were detected by Neutralization and Complement Fixation Test.</a:t>
            </a:r>
            <a:endParaRPr lang="tr-T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65588" y="490811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BEV-1 Domestic Cattle, Water Buffer, Sheep, </a:t>
            </a:r>
            <a:r>
              <a:rPr lang="en-US" dirty="0" err="1" smtClean="0"/>
              <a:t>Cowder</a:t>
            </a:r>
            <a:r>
              <a:rPr lang="en-US" dirty="0" smtClean="0"/>
              <a:t>, Dog, African Buffalo, and Human</a:t>
            </a:r>
          </a:p>
          <a:p>
            <a:r>
              <a:rPr lang="en-US" dirty="0" smtClean="0"/>
              <a:t>BEV-2 is only seen in Domestic Cattle.</a:t>
            </a:r>
            <a:endParaRPr lang="tr-TR" dirty="0" smtClean="0"/>
          </a:p>
          <a:p>
            <a:r>
              <a:rPr lang="tr-TR" dirty="0" err="1" smtClean="0"/>
              <a:t>Entero</a:t>
            </a:r>
            <a:r>
              <a:rPr lang="tr-TR" dirty="0" smtClean="0"/>
              <a:t> E </a:t>
            </a:r>
            <a:r>
              <a:rPr lang="tr-TR" dirty="0" err="1" smtClean="0"/>
              <a:t>common</a:t>
            </a:r>
            <a:r>
              <a:rPr lang="tr-TR" dirty="0" smtClean="0"/>
              <a:t> in </a:t>
            </a:r>
            <a:r>
              <a:rPr lang="tr-TR" dirty="0" err="1" smtClean="0"/>
              <a:t>domestic</a:t>
            </a:r>
            <a:r>
              <a:rPr lang="tr-TR" dirty="0" smtClean="0"/>
              <a:t> </a:t>
            </a:r>
            <a:r>
              <a:rPr lang="tr-TR" dirty="0" err="1" smtClean="0"/>
              <a:t>cattle</a:t>
            </a:r>
            <a:endParaRPr lang="tr-TR" dirty="0" smtClean="0"/>
          </a:p>
          <a:p>
            <a:r>
              <a:rPr lang="tr-TR" dirty="0" err="1" smtClean="0"/>
              <a:t>Entero</a:t>
            </a:r>
            <a:r>
              <a:rPr lang="tr-TR" dirty="0" smtClean="0"/>
              <a:t> F </a:t>
            </a:r>
            <a:r>
              <a:rPr lang="tr-TR" dirty="0" err="1" smtClean="0"/>
              <a:t>less</a:t>
            </a:r>
            <a:endParaRPr lang="tr-TR" dirty="0" smtClean="0"/>
          </a:p>
          <a:p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err="1" smtClean="0"/>
              <a:t>Virus</a:t>
            </a:r>
            <a:r>
              <a:rPr lang="tr-TR" dirty="0" smtClean="0"/>
              <a:t> </a:t>
            </a:r>
            <a:r>
              <a:rPr lang="tr-TR" dirty="0" err="1" smtClean="0"/>
              <a:t>isolation</a:t>
            </a:r>
            <a:r>
              <a:rPr lang="tr-TR" dirty="0" smtClean="0"/>
              <a:t>, </a:t>
            </a:r>
            <a:r>
              <a:rPr lang="tr-TR" altLang="tr-TR" dirty="0" err="1" smtClean="0"/>
              <a:t>Phrangeal</a:t>
            </a:r>
            <a:r>
              <a:rPr lang="tr-TR" altLang="tr-TR" dirty="0" smtClean="0"/>
              <a:t> Swap ve </a:t>
            </a:r>
            <a:r>
              <a:rPr lang="tr-TR" altLang="tr-TR" dirty="0" err="1" smtClean="0"/>
              <a:t>feces</a:t>
            </a:r>
            <a:endParaRPr lang="tr-TR" altLang="tr-TR" dirty="0" smtClean="0"/>
          </a:p>
          <a:p>
            <a:r>
              <a:rPr lang="en-US" altLang="tr-TR" dirty="0" smtClean="0"/>
              <a:t>Infection is spread by infected animal products.</a:t>
            </a:r>
            <a:endParaRPr lang="tr-TR" alt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33845" y="0"/>
            <a:ext cx="7886700" cy="1325562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err="1" smtClean="0">
                <a:latin typeface="+mn-lt"/>
              </a:rPr>
              <a:t>Clinical</a:t>
            </a:r>
            <a:r>
              <a:rPr lang="tr-TR" sz="3200" b="1" dirty="0" smtClean="0">
                <a:latin typeface="+mn-lt"/>
              </a:rPr>
              <a:t> </a:t>
            </a:r>
            <a:r>
              <a:rPr lang="tr-TR" sz="3200" b="1" dirty="0" err="1" smtClean="0">
                <a:latin typeface="+mn-lt"/>
              </a:rPr>
              <a:t>Symptoms</a:t>
            </a:r>
            <a:endParaRPr lang="tr-TR" sz="3200" b="1" dirty="0">
              <a:latin typeface="+mn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Subclinical</a:t>
            </a:r>
            <a:r>
              <a:rPr lang="tr-TR" dirty="0" smtClean="0"/>
              <a:t> </a:t>
            </a:r>
            <a:r>
              <a:rPr lang="tr-TR" dirty="0" err="1" smtClean="0"/>
              <a:t>infections</a:t>
            </a:r>
            <a:r>
              <a:rPr lang="tr-TR" dirty="0" smtClean="0"/>
              <a:t> in </a:t>
            </a:r>
            <a:r>
              <a:rPr lang="tr-TR" dirty="0" err="1" smtClean="0"/>
              <a:t>cattle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calves</a:t>
            </a:r>
            <a:endParaRPr lang="tr-TR" dirty="0" smtClean="0"/>
          </a:p>
          <a:p>
            <a:r>
              <a:rPr lang="tr-TR" dirty="0" err="1" smtClean="0"/>
              <a:t>Mostly</a:t>
            </a:r>
            <a:r>
              <a:rPr lang="tr-TR" dirty="0" smtClean="0"/>
              <a:t>, </a:t>
            </a:r>
            <a:r>
              <a:rPr lang="en-US" dirty="0" smtClean="0"/>
              <a:t>Diarrhea, Respiratory Symptoms </a:t>
            </a:r>
            <a:endParaRPr lang="tr-TR" dirty="0" smtClean="0"/>
          </a:p>
          <a:p>
            <a:r>
              <a:rPr lang="en-US" dirty="0" smtClean="0"/>
              <a:t>rarely cause </a:t>
            </a:r>
            <a:r>
              <a:rPr lang="en-US" dirty="0" err="1" smtClean="0"/>
              <a:t>vaginitis</a:t>
            </a:r>
            <a:r>
              <a:rPr lang="en-US" dirty="0" smtClean="0"/>
              <a:t> and </a:t>
            </a:r>
            <a:r>
              <a:rPr lang="en-US" dirty="0" err="1" smtClean="0"/>
              <a:t>balanopostitis</a:t>
            </a:r>
            <a:r>
              <a:rPr lang="en-US" dirty="0" smtClean="0"/>
              <a:t>.</a:t>
            </a:r>
          </a:p>
          <a:p>
            <a:r>
              <a:rPr lang="tr-TR" dirty="0" err="1" smtClean="0"/>
              <a:t>Also</a:t>
            </a:r>
            <a:r>
              <a:rPr lang="tr-TR" dirty="0" smtClean="0"/>
              <a:t> </a:t>
            </a:r>
            <a:r>
              <a:rPr lang="tr-TR" dirty="0" err="1" smtClean="0"/>
              <a:t>virus</a:t>
            </a:r>
            <a:r>
              <a:rPr lang="tr-TR" dirty="0" smtClean="0"/>
              <a:t> </a:t>
            </a:r>
            <a:r>
              <a:rPr lang="tr-TR" dirty="0" err="1" smtClean="0"/>
              <a:t>may</a:t>
            </a:r>
            <a:r>
              <a:rPr lang="tr-TR" dirty="0" smtClean="0"/>
              <a:t> </a:t>
            </a:r>
            <a:r>
              <a:rPr lang="en-US" dirty="0" smtClean="0"/>
              <a:t>cause infertility, abortion and stillbirths.</a:t>
            </a:r>
            <a:endParaRPr lang="tr-TR" dirty="0"/>
          </a:p>
        </p:txBody>
      </p:sp>
      <p:pic>
        <p:nvPicPr>
          <p:cNvPr id="15362" name="Picture 2" descr="enterovirus infection cattle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90" y="3856038"/>
            <a:ext cx="2796217" cy="209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diarrhoea cattle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369" y="3856038"/>
            <a:ext cx="3158031" cy="209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33845" y="0"/>
            <a:ext cx="7886700" cy="1325562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err="1" smtClean="0">
                <a:latin typeface="+mn-lt"/>
              </a:rPr>
              <a:t>Pathogenesis</a:t>
            </a:r>
            <a:endParaRPr lang="tr-TR" sz="3200" b="1" dirty="0">
              <a:latin typeface="+mn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33845" y="1209676"/>
            <a:ext cx="7886700" cy="4351337"/>
          </a:xfrm>
        </p:spPr>
        <p:txBody>
          <a:bodyPr/>
          <a:lstStyle/>
          <a:p>
            <a:endParaRPr lang="tr-TR" dirty="0" smtClean="0"/>
          </a:p>
          <a:p>
            <a:r>
              <a:rPr lang="tr-TR" dirty="0" err="1" smtClean="0"/>
              <a:t>Fecal</a:t>
            </a:r>
            <a:r>
              <a:rPr lang="tr-TR" dirty="0" smtClean="0"/>
              <a:t>-oral </a:t>
            </a:r>
            <a:r>
              <a:rPr lang="tr-TR" dirty="0" err="1" smtClean="0"/>
              <a:t>route</a:t>
            </a:r>
            <a:endParaRPr lang="tr-TR" dirty="0" smtClean="0"/>
          </a:p>
          <a:p>
            <a:r>
              <a:rPr lang="en-US" dirty="0" smtClean="0"/>
              <a:t>Virus Oral enters the body and reaches the respiratory tract.</a:t>
            </a:r>
          </a:p>
          <a:p>
            <a:r>
              <a:rPr lang="en-US" dirty="0" smtClean="0"/>
              <a:t>Once it is placed in the digestive tract, it initiates infection.</a:t>
            </a:r>
          </a:p>
          <a:p>
            <a:r>
              <a:rPr lang="en-US" dirty="0" smtClean="0"/>
              <a:t>Subclinical </a:t>
            </a:r>
            <a:r>
              <a:rPr lang="tr-TR" dirty="0" err="1" smtClean="0"/>
              <a:t>inf</a:t>
            </a:r>
            <a:endParaRPr lang="tr-TR" dirty="0"/>
          </a:p>
        </p:txBody>
      </p:sp>
      <p:pic>
        <p:nvPicPr>
          <p:cNvPr id="16386" name="Picture 2" descr="fecal oral transmission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795" y="4849019"/>
            <a:ext cx="2562225" cy="192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fecal oral transmission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857" y="3125971"/>
            <a:ext cx="3340100" cy="210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33845" y="0"/>
            <a:ext cx="7886700" cy="1325562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err="1" smtClean="0">
                <a:latin typeface="+mn-lt"/>
              </a:rPr>
              <a:t>Diagnosis</a:t>
            </a:r>
            <a:endParaRPr lang="tr-TR" sz="3200" b="1" dirty="0">
              <a:latin typeface="+mn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virus can be isolated from healthy and infected cattle </a:t>
            </a:r>
            <a:endParaRPr lang="tr-TR" dirty="0" smtClean="0"/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Gaita</a:t>
            </a:r>
            <a:r>
              <a:rPr lang="en-US" dirty="0" smtClean="0"/>
              <a:t>, Lung, Rhinitis, Testes, </a:t>
            </a:r>
            <a:r>
              <a:rPr lang="tr-TR" dirty="0" smtClean="0"/>
              <a:t>semen</a:t>
            </a:r>
            <a:r>
              <a:rPr lang="en-US" dirty="0" smtClean="0"/>
              <a:t>, Genital Organs and </a:t>
            </a:r>
            <a:r>
              <a:rPr lang="tr-TR" dirty="0" err="1" smtClean="0"/>
              <a:t>fetus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Serologically, Neutralization and Complement Fixation test </a:t>
            </a:r>
            <a:r>
              <a:rPr lang="tr-TR" dirty="0" err="1" smtClean="0"/>
              <a:t>are</a:t>
            </a:r>
            <a:r>
              <a:rPr lang="en-US" dirty="0" smtClean="0"/>
              <a:t> used.</a:t>
            </a:r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marL="0" indent="0" algn="ctr">
              <a:buNone/>
            </a:pPr>
            <a:r>
              <a:rPr lang="tr-TR" dirty="0" smtClean="0"/>
              <a:t> </a:t>
            </a:r>
            <a:r>
              <a:rPr lang="tr-TR" sz="3200" b="1" dirty="0" err="1" smtClean="0"/>
              <a:t>Immunology</a:t>
            </a:r>
            <a:endParaRPr lang="tr-TR" sz="3200" b="1" dirty="0"/>
          </a:p>
          <a:p>
            <a:endParaRPr lang="tr-TR" dirty="0" smtClean="0"/>
          </a:p>
          <a:p>
            <a:r>
              <a:rPr lang="en-US" dirty="0"/>
              <a:t>IgG antibodies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43834" y="1242010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tr-TR" altLang="tr-TR" sz="2000" dirty="0" err="1" smtClean="0"/>
              <a:t>Picornaviridae</a:t>
            </a:r>
            <a:endParaRPr lang="tr-TR" altLang="tr-TR" sz="2000" dirty="0"/>
          </a:p>
          <a:p>
            <a:pPr>
              <a:lnSpc>
                <a:spcPct val="80000"/>
              </a:lnSpc>
            </a:pPr>
            <a:r>
              <a:rPr lang="tr-TR" altLang="tr-TR" sz="2000" dirty="0" smtClean="0"/>
              <a:t>RNA, </a:t>
            </a:r>
            <a:r>
              <a:rPr lang="tr-TR" altLang="tr-TR" sz="2000" dirty="0" err="1" smtClean="0"/>
              <a:t>Non</a:t>
            </a:r>
            <a:r>
              <a:rPr lang="tr-TR" altLang="tr-TR" sz="2000" dirty="0" smtClean="0"/>
              <a:t>-</a:t>
            </a:r>
            <a:r>
              <a:rPr lang="tr-TR" altLang="tr-TR" sz="2000" dirty="0" err="1" smtClean="0"/>
              <a:t>enveloped</a:t>
            </a:r>
            <a:endParaRPr lang="tr-TR" altLang="tr-TR" sz="2000" dirty="0"/>
          </a:p>
          <a:p>
            <a:pPr>
              <a:lnSpc>
                <a:spcPct val="80000"/>
              </a:lnSpc>
            </a:pPr>
            <a:r>
              <a:rPr lang="tr-TR" altLang="tr-TR" sz="2000" dirty="0" err="1"/>
              <a:t>The</a:t>
            </a:r>
            <a:r>
              <a:rPr lang="tr-TR" altLang="tr-TR" sz="2000" dirty="0"/>
              <a:t> </a:t>
            </a:r>
            <a:r>
              <a:rPr lang="tr-TR" altLang="tr-TR" sz="2000" dirty="0" err="1"/>
              <a:t>smallest</a:t>
            </a:r>
            <a:r>
              <a:rPr lang="tr-TR" altLang="tr-TR" sz="2000" dirty="0"/>
              <a:t> </a:t>
            </a:r>
            <a:r>
              <a:rPr lang="tr-TR" altLang="tr-TR" sz="2000" dirty="0" err="1"/>
              <a:t>Virus</a:t>
            </a:r>
            <a:endParaRPr lang="tr-TR" altLang="tr-TR" sz="2000" dirty="0"/>
          </a:p>
          <a:p>
            <a:pPr>
              <a:lnSpc>
                <a:spcPct val="80000"/>
              </a:lnSpc>
            </a:pPr>
            <a:r>
              <a:rPr lang="en-US" altLang="tr-TR" sz="2000" dirty="0"/>
              <a:t>Resistant to Ether and Chloroform</a:t>
            </a:r>
            <a:endParaRPr lang="tr-TR" altLang="tr-TR" sz="2000" dirty="0"/>
          </a:p>
          <a:p>
            <a:pPr>
              <a:lnSpc>
                <a:spcPct val="80000"/>
              </a:lnSpc>
            </a:pPr>
            <a:r>
              <a:rPr lang="tr-TR" altLang="tr-TR" sz="2000" dirty="0" err="1"/>
              <a:t>Antigenically</a:t>
            </a:r>
            <a:r>
              <a:rPr lang="tr-TR" altLang="tr-TR" sz="2000" dirty="0"/>
              <a:t>         ;   146S    </a:t>
            </a:r>
            <a:r>
              <a:rPr lang="tr-TR" altLang="tr-TR" sz="2000" dirty="0" err="1" smtClean="0"/>
              <a:t>Virion</a:t>
            </a:r>
            <a:r>
              <a:rPr lang="tr-TR" altLang="tr-TR" sz="2000" dirty="0" smtClean="0"/>
              <a:t>  (</a:t>
            </a:r>
            <a:r>
              <a:rPr lang="tr-TR" altLang="tr-TR" sz="1800" dirty="0" err="1" smtClean="0"/>
              <a:t>serotype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specific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immunization</a:t>
            </a:r>
            <a:r>
              <a:rPr lang="tr-TR" altLang="tr-TR" sz="1800" dirty="0"/>
              <a:t> </a:t>
            </a:r>
            <a:r>
              <a:rPr lang="tr-TR" altLang="tr-TR" sz="1800" dirty="0" err="1" smtClean="0"/>
              <a:t>inactive</a:t>
            </a:r>
            <a:r>
              <a:rPr lang="tr-TR" altLang="tr-TR" sz="1800" dirty="0" smtClean="0"/>
              <a:t> 						       </a:t>
            </a:r>
            <a:r>
              <a:rPr lang="tr-TR" altLang="tr-TR" sz="1800" dirty="0" err="1" smtClean="0"/>
              <a:t>vaccines</a:t>
            </a:r>
            <a:r>
              <a:rPr lang="tr-TR" altLang="tr-TR" sz="2000" dirty="0" smtClean="0"/>
              <a:t>)</a:t>
            </a:r>
            <a:endParaRPr lang="tr-TR" altLang="tr-TR" sz="20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2000" dirty="0"/>
              <a:t>                                         75S    </a:t>
            </a:r>
            <a:r>
              <a:rPr lang="tr-TR" altLang="tr-TR" sz="2000" dirty="0" err="1"/>
              <a:t>Empty</a:t>
            </a:r>
            <a:r>
              <a:rPr lang="tr-TR" altLang="tr-TR" sz="2000" dirty="0"/>
              <a:t> </a:t>
            </a:r>
            <a:r>
              <a:rPr lang="tr-TR" altLang="tr-TR" sz="2000" dirty="0" err="1"/>
              <a:t>Capsid</a:t>
            </a:r>
            <a:endParaRPr lang="tr-TR" altLang="tr-TR" sz="20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2000" dirty="0"/>
              <a:t>                                          12S   </a:t>
            </a:r>
            <a:r>
              <a:rPr lang="tr-TR" altLang="tr-TR" sz="2000" dirty="0" err="1" smtClean="0"/>
              <a:t>Kapsomer</a:t>
            </a:r>
            <a:r>
              <a:rPr lang="tr-TR" altLang="tr-TR" sz="2000" dirty="0" smtClean="0"/>
              <a:t> (</a:t>
            </a:r>
            <a:r>
              <a:rPr lang="tr-TR" altLang="tr-TR" sz="1800" dirty="0" err="1" smtClean="0"/>
              <a:t>antigenic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and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allergic</a:t>
            </a:r>
            <a:r>
              <a:rPr lang="tr-TR" altLang="tr-TR" sz="1800" dirty="0" smtClean="0"/>
              <a:t>, </a:t>
            </a:r>
            <a:r>
              <a:rPr lang="tr-TR" altLang="tr-TR" sz="1800" dirty="0" err="1" smtClean="0"/>
              <a:t>no</a:t>
            </a:r>
            <a:r>
              <a:rPr lang="tr-TR" altLang="tr-TR" sz="1800" dirty="0" smtClean="0"/>
              <a:t> </a:t>
            </a:r>
            <a:r>
              <a:rPr lang="tr-TR" altLang="tr-TR" sz="1800" dirty="0" err="1" smtClean="0"/>
              <a:t>immunity</a:t>
            </a:r>
            <a:r>
              <a:rPr lang="tr-TR" altLang="tr-TR" sz="1800" dirty="0" smtClean="0"/>
              <a:t>)</a:t>
            </a:r>
            <a:endParaRPr lang="tr-TR" altLang="tr-TR" sz="1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2000" dirty="0"/>
              <a:t>                                          37S   </a:t>
            </a:r>
            <a:r>
              <a:rPr lang="tr-TR" altLang="tr-TR" sz="2000" dirty="0" err="1" smtClean="0"/>
              <a:t>Nücleic</a:t>
            </a:r>
            <a:r>
              <a:rPr lang="tr-TR" altLang="tr-TR" sz="2000" dirty="0" smtClean="0"/>
              <a:t> </a:t>
            </a:r>
            <a:r>
              <a:rPr lang="tr-TR" altLang="tr-TR" sz="2000" dirty="0" err="1"/>
              <a:t>acid</a:t>
            </a:r>
            <a:endParaRPr lang="tr-TR" altLang="tr-TR" sz="2000" dirty="0"/>
          </a:p>
          <a:p>
            <a:pPr>
              <a:lnSpc>
                <a:spcPct val="80000"/>
              </a:lnSpc>
            </a:pPr>
            <a:r>
              <a:rPr lang="tr-TR" altLang="tr-TR" sz="2000" dirty="0">
                <a:solidFill>
                  <a:srgbClr val="7030A0"/>
                </a:solidFill>
              </a:rPr>
              <a:t>7 </a:t>
            </a:r>
            <a:r>
              <a:rPr lang="tr-TR" altLang="tr-TR" sz="2000" dirty="0" err="1">
                <a:solidFill>
                  <a:srgbClr val="7030A0"/>
                </a:solidFill>
              </a:rPr>
              <a:t>Serotype</a:t>
            </a:r>
            <a:r>
              <a:rPr lang="tr-TR" altLang="tr-TR" sz="2000" dirty="0">
                <a:solidFill>
                  <a:srgbClr val="7030A0"/>
                </a:solidFill>
              </a:rPr>
              <a:t> ;  A, O, C, Sat 1,2,3 , </a:t>
            </a:r>
            <a:r>
              <a:rPr lang="tr-TR" altLang="tr-TR" sz="2000" dirty="0" err="1">
                <a:solidFill>
                  <a:srgbClr val="7030A0"/>
                </a:solidFill>
              </a:rPr>
              <a:t>Asia</a:t>
            </a:r>
            <a:r>
              <a:rPr lang="tr-TR" altLang="tr-TR" sz="2000" dirty="0">
                <a:solidFill>
                  <a:srgbClr val="7030A0"/>
                </a:solidFill>
              </a:rPr>
              <a:t> </a:t>
            </a:r>
            <a:r>
              <a:rPr lang="tr-TR" altLang="tr-TR" sz="2000" dirty="0" smtClean="0">
                <a:solidFill>
                  <a:srgbClr val="7030A0"/>
                </a:solidFill>
              </a:rPr>
              <a:t>1    </a:t>
            </a:r>
            <a:r>
              <a:rPr lang="tr-TR" altLang="tr-TR" sz="2000" dirty="0" err="1" smtClean="0">
                <a:solidFill>
                  <a:srgbClr val="7030A0"/>
                </a:solidFill>
              </a:rPr>
              <a:t>also</a:t>
            </a:r>
            <a:r>
              <a:rPr lang="tr-TR" altLang="tr-TR" sz="2000" dirty="0" smtClean="0">
                <a:solidFill>
                  <a:srgbClr val="7030A0"/>
                </a:solidFill>
              </a:rPr>
              <a:t> </a:t>
            </a:r>
            <a:r>
              <a:rPr lang="tr-TR" altLang="tr-TR" sz="2000" dirty="0" err="1" smtClean="0">
                <a:solidFill>
                  <a:srgbClr val="7030A0"/>
                </a:solidFill>
              </a:rPr>
              <a:t>subtypes</a:t>
            </a:r>
            <a:endParaRPr lang="tr-TR" altLang="tr-TR" sz="2000" dirty="0" smtClean="0">
              <a:solidFill>
                <a:srgbClr val="7030A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1700" dirty="0"/>
              <a:t>Over 60 </a:t>
            </a:r>
            <a:r>
              <a:rPr lang="en-US" sz="1700" dirty="0" smtClean="0"/>
              <a:t>subtypes</a:t>
            </a:r>
            <a:endParaRPr lang="tr-TR" sz="1700" dirty="0" smtClean="0"/>
          </a:p>
          <a:p>
            <a:pPr lvl="1">
              <a:lnSpc>
                <a:spcPct val="80000"/>
              </a:lnSpc>
            </a:pPr>
            <a:r>
              <a:rPr lang="en-US" sz="1700" dirty="0" smtClean="0"/>
              <a:t>Antigenic </a:t>
            </a:r>
            <a:r>
              <a:rPr lang="en-US" sz="1700" dirty="0"/>
              <a:t>variation </a:t>
            </a:r>
            <a:r>
              <a:rPr lang="en-US" sz="1700" dirty="0" smtClean="0"/>
              <a:t>seems</a:t>
            </a:r>
            <a:r>
              <a:rPr lang="tr-TR" sz="1700" dirty="0" smtClean="0"/>
              <a:t> </a:t>
            </a:r>
            <a:r>
              <a:rPr lang="en-US" sz="1700" dirty="0" smtClean="0"/>
              <a:t>to </a:t>
            </a:r>
            <a:r>
              <a:rPr lang="en-US" sz="1700" dirty="0"/>
              <a:t>be greatest for Serotype A.</a:t>
            </a:r>
            <a:endParaRPr lang="tr-TR" altLang="tr-TR" sz="1700" dirty="0" smtClean="0">
              <a:solidFill>
                <a:srgbClr val="7030A0"/>
              </a:solidFill>
            </a:endParaRPr>
          </a:p>
          <a:p>
            <a:pPr lvl="1">
              <a:lnSpc>
                <a:spcPct val="80000"/>
              </a:lnSpc>
            </a:pPr>
            <a:endParaRPr lang="tr-TR" altLang="tr-TR" sz="2000" dirty="0" smtClean="0">
              <a:solidFill>
                <a:srgbClr val="FF00FF"/>
              </a:solidFill>
            </a:endParaRPr>
          </a:p>
          <a:p>
            <a:pPr lvl="1">
              <a:lnSpc>
                <a:spcPct val="80000"/>
              </a:lnSpc>
            </a:pPr>
            <a:r>
              <a:rPr lang="tr-TR" altLang="tr-TR" sz="2400" dirty="0" err="1" smtClean="0">
                <a:solidFill>
                  <a:srgbClr val="FF00FF"/>
                </a:solidFill>
              </a:rPr>
              <a:t>In</a:t>
            </a:r>
            <a:r>
              <a:rPr lang="tr-TR" altLang="tr-TR" sz="2400" dirty="0" smtClean="0">
                <a:solidFill>
                  <a:srgbClr val="FF00FF"/>
                </a:solidFill>
              </a:rPr>
              <a:t> </a:t>
            </a:r>
            <a:r>
              <a:rPr lang="tr-TR" altLang="tr-TR" sz="2400" dirty="0" err="1" smtClean="0">
                <a:solidFill>
                  <a:srgbClr val="FF00FF"/>
                </a:solidFill>
              </a:rPr>
              <a:t>Turkey</a:t>
            </a:r>
            <a:r>
              <a:rPr lang="tr-TR" altLang="tr-TR" sz="2400" dirty="0" smtClean="0">
                <a:solidFill>
                  <a:srgbClr val="FF00FF"/>
                </a:solidFill>
              </a:rPr>
              <a:t>, A, O, C </a:t>
            </a:r>
            <a:r>
              <a:rPr lang="tr-TR" altLang="tr-TR" sz="2400" dirty="0" err="1" smtClean="0">
                <a:solidFill>
                  <a:srgbClr val="FF00FF"/>
                </a:solidFill>
              </a:rPr>
              <a:t>and</a:t>
            </a:r>
            <a:r>
              <a:rPr lang="tr-TR" altLang="tr-TR" sz="2400" dirty="0" smtClean="0">
                <a:solidFill>
                  <a:srgbClr val="FF00FF"/>
                </a:solidFill>
              </a:rPr>
              <a:t> Asia1 </a:t>
            </a:r>
            <a:endParaRPr lang="tr-TR" altLang="tr-TR" sz="2400" dirty="0">
              <a:solidFill>
                <a:srgbClr val="FF00FF"/>
              </a:solidFill>
            </a:endParaRPr>
          </a:p>
          <a:p>
            <a:pPr>
              <a:lnSpc>
                <a:spcPct val="80000"/>
              </a:lnSpc>
            </a:pPr>
            <a:endParaRPr lang="tr-TR" altLang="tr-TR" sz="2000" dirty="0"/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3123487" y="1867125"/>
            <a:ext cx="732234" cy="364331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 sz="1350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079082" y="1818459"/>
            <a:ext cx="15431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altLang="tr-TR" sz="2400" dirty="0" err="1" smtClean="0">
                <a:solidFill>
                  <a:srgbClr val="7030A0"/>
                </a:solidFill>
              </a:rPr>
              <a:t>Aphtovirus</a:t>
            </a:r>
            <a:endParaRPr lang="tr-TR" altLang="tr-TR" sz="2400" dirty="0">
              <a:solidFill>
                <a:srgbClr val="7030A0"/>
              </a:solidFill>
            </a:endParaRPr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767195" y="94615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200" b="1" dirty="0" err="1" smtClean="0">
                <a:latin typeface="+mn-lt"/>
              </a:rPr>
              <a:t>Etiology</a:t>
            </a:r>
            <a:endParaRPr lang="tr-TR" sz="3200" b="1" dirty="0">
              <a:latin typeface="+mn-lt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376" y="4771241"/>
            <a:ext cx="2966931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4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28675" y="0"/>
            <a:ext cx="7886700" cy="2105133"/>
          </a:xfrm>
        </p:spPr>
        <p:txBody>
          <a:bodyPr>
            <a:normAutofit/>
          </a:bodyPr>
          <a:lstStyle/>
          <a:p>
            <a:pPr algn="ctr"/>
            <a:r>
              <a:rPr lang="tr-TR" sz="4400" b="1" dirty="0" err="1" smtClean="0">
                <a:latin typeface="+mn-lt"/>
              </a:rPr>
              <a:t>Bovine</a:t>
            </a:r>
            <a:r>
              <a:rPr lang="tr-TR" sz="4400" b="1" dirty="0" smtClean="0">
                <a:latin typeface="+mn-lt"/>
              </a:rPr>
              <a:t> </a:t>
            </a:r>
            <a:r>
              <a:rPr lang="tr-TR" sz="4400" b="1" dirty="0" err="1" smtClean="0">
                <a:latin typeface="+mn-lt"/>
              </a:rPr>
              <a:t>Rhinovirus</a:t>
            </a:r>
            <a:r>
              <a:rPr lang="tr-TR" sz="4400" b="1" dirty="0" smtClean="0">
                <a:latin typeface="+mn-lt"/>
              </a:rPr>
              <a:t> </a:t>
            </a:r>
            <a:r>
              <a:rPr lang="tr-TR" sz="4400" b="1" dirty="0" err="1" smtClean="0">
                <a:latin typeface="+mn-lt"/>
              </a:rPr>
              <a:t>infections</a:t>
            </a:r>
            <a:endParaRPr lang="tr-TR" sz="4400" b="1" dirty="0">
              <a:latin typeface="+mn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28675" y="2209908"/>
            <a:ext cx="7886700" cy="4351337"/>
          </a:xfrm>
        </p:spPr>
        <p:txBody>
          <a:bodyPr/>
          <a:lstStyle/>
          <a:p>
            <a:r>
              <a:rPr lang="tr-TR" dirty="0" err="1" smtClean="0"/>
              <a:t>Virus</a:t>
            </a:r>
            <a:r>
              <a:rPr lang="tr-TR" dirty="0" smtClean="0"/>
              <a:t> </a:t>
            </a:r>
            <a:r>
              <a:rPr lang="tr-TR" dirty="0" err="1" smtClean="0"/>
              <a:t>causes</a:t>
            </a:r>
            <a:r>
              <a:rPr lang="tr-TR" dirty="0" smtClean="0"/>
              <a:t> </a:t>
            </a:r>
            <a:r>
              <a:rPr lang="tr-TR" dirty="0" err="1" smtClean="0">
                <a:solidFill>
                  <a:srgbClr val="FF00FF"/>
                </a:solidFill>
              </a:rPr>
              <a:t>mild</a:t>
            </a:r>
            <a:r>
              <a:rPr lang="en-US" dirty="0" smtClean="0">
                <a:solidFill>
                  <a:srgbClr val="FF00FF"/>
                </a:solidFill>
              </a:rPr>
              <a:t> acute respiratory tract </a:t>
            </a:r>
            <a:r>
              <a:rPr lang="tr-TR" dirty="0" err="1" smtClean="0">
                <a:solidFill>
                  <a:srgbClr val="FF00FF"/>
                </a:solidFill>
              </a:rPr>
              <a:t>infections</a:t>
            </a:r>
            <a:r>
              <a:rPr lang="tr-TR" dirty="0" smtClean="0">
                <a:solidFill>
                  <a:srgbClr val="FF00FF"/>
                </a:solidFill>
              </a:rPr>
              <a:t> </a:t>
            </a:r>
            <a:r>
              <a:rPr lang="en-US" dirty="0" smtClean="0"/>
              <a:t>in the calves and adult cattle.</a:t>
            </a:r>
            <a:endParaRPr lang="tr-TR" dirty="0" smtClean="0"/>
          </a:p>
          <a:p>
            <a:pPr lvl="1"/>
            <a:r>
              <a:rPr lang="tr-TR" dirty="0" err="1" smtClean="0"/>
              <a:t>Pneumonia</a:t>
            </a:r>
            <a:endParaRPr lang="tr-TR" dirty="0" smtClean="0"/>
          </a:p>
          <a:p>
            <a:pPr lvl="1"/>
            <a:r>
              <a:rPr lang="en-US" dirty="0" smtClean="0"/>
              <a:t>Enzootic Bronchopneumonia is associated with PI-3 and Crowding Disease.</a:t>
            </a:r>
            <a:r>
              <a:rPr lang="tr-TR" dirty="0" smtClean="0"/>
              <a:t> (</a:t>
            </a:r>
            <a:r>
              <a:rPr lang="tr-TR" dirty="0" err="1" smtClean="0"/>
              <a:t>important</a:t>
            </a:r>
            <a:r>
              <a:rPr lang="tr-TR" dirty="0" smtClean="0"/>
              <a:t> in mix </a:t>
            </a:r>
            <a:r>
              <a:rPr lang="tr-TR" dirty="0" err="1" smtClean="0"/>
              <a:t>infections</a:t>
            </a:r>
            <a:r>
              <a:rPr lang="tr-TR" dirty="0" smtClean="0"/>
              <a:t>)</a:t>
            </a:r>
            <a:endParaRPr lang="tr-T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33845" y="0"/>
            <a:ext cx="7886700" cy="1325562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err="1" smtClean="0">
                <a:latin typeface="+mn-lt"/>
              </a:rPr>
              <a:t>Ethiology</a:t>
            </a:r>
            <a:endParaRPr lang="tr-TR" sz="3200" b="1" dirty="0">
              <a:latin typeface="+mn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Picornaviridae</a:t>
            </a:r>
            <a:r>
              <a:rPr lang="tr-TR" dirty="0" smtClean="0"/>
              <a:t> -----   </a:t>
            </a:r>
            <a:r>
              <a:rPr lang="tr-TR" dirty="0" err="1" smtClean="0"/>
              <a:t>Rhinovirus</a:t>
            </a:r>
            <a:endParaRPr lang="tr-TR" dirty="0" smtClean="0"/>
          </a:p>
          <a:p>
            <a:r>
              <a:rPr lang="tr-TR" dirty="0" smtClean="0"/>
              <a:t>RNA, </a:t>
            </a:r>
            <a:r>
              <a:rPr lang="tr-TR" dirty="0" err="1" smtClean="0"/>
              <a:t>non</a:t>
            </a:r>
            <a:r>
              <a:rPr lang="tr-TR" dirty="0" smtClean="0"/>
              <a:t>-</a:t>
            </a:r>
            <a:r>
              <a:rPr lang="tr-TR" dirty="0" err="1" smtClean="0"/>
              <a:t>enveloped</a:t>
            </a:r>
            <a:endParaRPr lang="tr-TR" dirty="0" smtClean="0"/>
          </a:p>
          <a:p>
            <a:pPr>
              <a:lnSpc>
                <a:spcPct val="80000"/>
              </a:lnSpc>
            </a:pPr>
            <a:r>
              <a:rPr lang="en-US" altLang="tr-TR" dirty="0" smtClean="0"/>
              <a:t>Resistant to Ether and Chloroform</a:t>
            </a:r>
            <a:endParaRPr lang="tr-TR" altLang="tr-TR" dirty="0" smtClean="0"/>
          </a:p>
          <a:p>
            <a:r>
              <a:rPr lang="tr-TR" dirty="0" smtClean="0"/>
              <a:t>3 </a:t>
            </a:r>
            <a:r>
              <a:rPr lang="tr-TR" dirty="0" err="1" smtClean="0"/>
              <a:t>serotype</a:t>
            </a:r>
            <a:endParaRPr lang="tr-TR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tr-TR" dirty="0" err="1" smtClean="0">
                <a:solidFill>
                  <a:srgbClr val="FF0000"/>
                </a:solidFill>
              </a:rPr>
              <a:t>virus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could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only</a:t>
            </a:r>
            <a:r>
              <a:rPr lang="tr-TR" dirty="0" smtClean="0">
                <a:solidFill>
                  <a:srgbClr val="FF0000"/>
                </a:solidFill>
              </a:rPr>
              <a:t> be </a:t>
            </a:r>
            <a:r>
              <a:rPr lang="tr-TR" dirty="0" err="1" smtClean="0">
                <a:solidFill>
                  <a:srgbClr val="FF0000"/>
                </a:solidFill>
              </a:rPr>
              <a:t>isoloted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in the </a:t>
            </a:r>
            <a:r>
              <a:rPr lang="tr-TR" dirty="0" smtClean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ovine </a:t>
            </a:r>
            <a:r>
              <a:rPr lang="tr-TR" dirty="0">
                <a:solidFill>
                  <a:srgbClr val="FF0000"/>
                </a:solidFill>
              </a:rPr>
              <a:t>k</a:t>
            </a:r>
            <a:r>
              <a:rPr lang="en-US" dirty="0" err="1" smtClean="0">
                <a:solidFill>
                  <a:srgbClr val="FF0000"/>
                </a:solidFill>
              </a:rPr>
              <a:t>idney</a:t>
            </a:r>
            <a:r>
              <a:rPr lang="en-US" dirty="0" smtClean="0">
                <a:solidFill>
                  <a:srgbClr val="FF0000"/>
                </a:solidFill>
              </a:rPr>
              <a:t> cell culture at 33C in a slightly acidic medium</a:t>
            </a:r>
            <a:endParaRPr lang="tr-TR" dirty="0" smtClean="0">
              <a:solidFill>
                <a:srgbClr val="FF0000"/>
              </a:solidFill>
            </a:endParaRPr>
          </a:p>
          <a:p>
            <a:endParaRPr lang="tr-TR" dirty="0"/>
          </a:p>
          <a:p>
            <a:r>
              <a:rPr lang="en-US" dirty="0" smtClean="0"/>
              <a:t>Virus</a:t>
            </a:r>
            <a:r>
              <a:rPr lang="tr-TR" dirty="0" smtClean="0"/>
              <a:t> spread </a:t>
            </a:r>
            <a:r>
              <a:rPr lang="tr-TR" dirty="0" err="1" smtClean="0"/>
              <a:t>through</a:t>
            </a:r>
            <a:r>
              <a:rPr lang="tr-TR" dirty="0" smtClean="0"/>
              <a:t> </a:t>
            </a:r>
            <a:r>
              <a:rPr lang="en-US" dirty="0" smtClean="0"/>
              <a:t>respiratory </a:t>
            </a:r>
            <a:r>
              <a:rPr lang="tr-TR" dirty="0" err="1"/>
              <a:t>tract</a:t>
            </a:r>
            <a:r>
              <a:rPr lang="tr-TR" dirty="0"/>
              <a:t> </a:t>
            </a:r>
            <a:r>
              <a:rPr lang="en-US" dirty="0"/>
              <a:t>mucosa and nasal </a:t>
            </a:r>
            <a:r>
              <a:rPr lang="en-US" dirty="0" smtClean="0"/>
              <a:t>discharge.</a:t>
            </a:r>
            <a:r>
              <a:rPr lang="tr-TR" dirty="0"/>
              <a:t>(</a:t>
            </a:r>
            <a:r>
              <a:rPr lang="tr-TR" dirty="0" err="1" smtClean="0"/>
              <a:t>till</a:t>
            </a:r>
            <a:r>
              <a:rPr lang="tr-TR" dirty="0" smtClean="0"/>
              <a:t> 22 </a:t>
            </a:r>
            <a:r>
              <a:rPr lang="tr-TR" dirty="0" err="1" smtClean="0"/>
              <a:t>days</a:t>
            </a:r>
            <a:r>
              <a:rPr lang="tr-TR" dirty="0" smtClean="0"/>
              <a:t>)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19570" y="0"/>
            <a:ext cx="7886700" cy="1325562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err="1">
                <a:latin typeface="+mn-lt"/>
              </a:rPr>
              <a:t>C</a:t>
            </a:r>
            <a:r>
              <a:rPr lang="tr-TR" sz="3200" b="1" dirty="0" err="1" smtClean="0">
                <a:latin typeface="+mn-lt"/>
              </a:rPr>
              <a:t>linical</a:t>
            </a:r>
            <a:r>
              <a:rPr lang="tr-TR" sz="3200" b="1" dirty="0" smtClean="0">
                <a:latin typeface="+mn-lt"/>
              </a:rPr>
              <a:t> </a:t>
            </a:r>
            <a:r>
              <a:rPr lang="tr-TR" sz="3200" b="1" dirty="0" err="1">
                <a:latin typeface="+mn-lt"/>
              </a:rPr>
              <a:t>S</a:t>
            </a:r>
            <a:r>
              <a:rPr lang="tr-TR" sz="3200" b="1" dirty="0" err="1" smtClean="0">
                <a:latin typeface="+mn-lt"/>
              </a:rPr>
              <a:t>igns</a:t>
            </a:r>
            <a:r>
              <a:rPr lang="tr-TR" sz="3200" b="1" dirty="0" smtClean="0">
                <a:latin typeface="+mn-lt"/>
              </a:rPr>
              <a:t> </a:t>
            </a:r>
            <a:r>
              <a:rPr lang="tr-TR" sz="3200" b="1" dirty="0" err="1" smtClean="0">
                <a:latin typeface="+mn-lt"/>
              </a:rPr>
              <a:t>and</a:t>
            </a:r>
            <a:r>
              <a:rPr lang="tr-TR" sz="3200" b="1" dirty="0" smtClean="0">
                <a:latin typeface="+mn-lt"/>
              </a:rPr>
              <a:t> </a:t>
            </a:r>
            <a:r>
              <a:rPr lang="tr-TR" sz="3200" b="1" dirty="0" err="1">
                <a:latin typeface="+mn-lt"/>
              </a:rPr>
              <a:t>S</a:t>
            </a:r>
            <a:r>
              <a:rPr lang="tr-TR" sz="3200" b="1" dirty="0" err="1" smtClean="0">
                <a:latin typeface="+mn-lt"/>
              </a:rPr>
              <a:t>ymptoms</a:t>
            </a:r>
            <a:endParaRPr lang="tr-TR" sz="3200" b="1" dirty="0">
              <a:latin typeface="+mn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33845" y="1809751"/>
            <a:ext cx="7886700" cy="4370388"/>
          </a:xfrm>
        </p:spPr>
        <p:txBody>
          <a:bodyPr/>
          <a:lstStyle/>
          <a:p>
            <a:r>
              <a:rPr lang="tr-TR" dirty="0" err="1" smtClean="0">
                <a:solidFill>
                  <a:srgbClr val="00B0F0"/>
                </a:solidFill>
              </a:rPr>
              <a:t>Transmission</a:t>
            </a:r>
            <a:r>
              <a:rPr lang="tr-TR" dirty="0" smtClean="0">
                <a:solidFill>
                  <a:srgbClr val="00B0F0"/>
                </a:solidFill>
              </a:rPr>
              <a:t> is </a:t>
            </a:r>
            <a:r>
              <a:rPr lang="tr-TR" dirty="0" err="1" smtClean="0">
                <a:solidFill>
                  <a:srgbClr val="00B0F0"/>
                </a:solidFill>
              </a:rPr>
              <a:t>direct</a:t>
            </a:r>
            <a:r>
              <a:rPr lang="tr-TR" dirty="0" smtClean="0">
                <a:solidFill>
                  <a:srgbClr val="00B0F0"/>
                </a:solidFill>
              </a:rPr>
              <a:t> </a:t>
            </a:r>
            <a:r>
              <a:rPr lang="tr-TR" dirty="0" err="1" smtClean="0">
                <a:solidFill>
                  <a:srgbClr val="00B0F0"/>
                </a:solidFill>
              </a:rPr>
              <a:t>and</a:t>
            </a:r>
            <a:r>
              <a:rPr lang="tr-TR" dirty="0" smtClean="0">
                <a:solidFill>
                  <a:srgbClr val="00B0F0"/>
                </a:solidFill>
              </a:rPr>
              <a:t> </a:t>
            </a:r>
            <a:r>
              <a:rPr lang="tr-TR" dirty="0" err="1" smtClean="0">
                <a:solidFill>
                  <a:srgbClr val="00B0F0"/>
                </a:solidFill>
              </a:rPr>
              <a:t>indirect</a:t>
            </a:r>
            <a:r>
              <a:rPr lang="tr-TR" dirty="0" smtClean="0">
                <a:solidFill>
                  <a:srgbClr val="00B0F0"/>
                </a:solidFill>
              </a:rPr>
              <a:t> </a:t>
            </a:r>
            <a:r>
              <a:rPr lang="tr-TR" dirty="0" err="1" smtClean="0">
                <a:solidFill>
                  <a:srgbClr val="00B0F0"/>
                </a:solidFill>
              </a:rPr>
              <a:t>routes</a:t>
            </a:r>
            <a:r>
              <a:rPr lang="tr-TR" dirty="0" smtClean="0">
                <a:solidFill>
                  <a:srgbClr val="00B0F0"/>
                </a:solidFill>
              </a:rPr>
              <a:t>. </a:t>
            </a:r>
          </a:p>
          <a:p>
            <a:r>
              <a:rPr lang="en-US" dirty="0" smtClean="0"/>
              <a:t>The incubation </a:t>
            </a:r>
            <a:r>
              <a:rPr lang="tr-TR" dirty="0" err="1" smtClean="0"/>
              <a:t>period</a:t>
            </a:r>
            <a:r>
              <a:rPr lang="tr-TR" dirty="0" smtClean="0"/>
              <a:t> </a:t>
            </a:r>
            <a:r>
              <a:rPr lang="en-US" dirty="0" smtClean="0"/>
              <a:t>is 2-4 days.</a:t>
            </a:r>
            <a:endParaRPr lang="tr-TR" dirty="0" smtClean="0"/>
          </a:p>
          <a:p>
            <a:r>
              <a:rPr lang="tr-TR" dirty="0"/>
              <a:t>i</a:t>
            </a:r>
            <a:r>
              <a:rPr lang="tr-TR" dirty="0" smtClean="0"/>
              <a:t>n </a:t>
            </a:r>
            <a:r>
              <a:rPr lang="tr-TR" dirty="0" err="1"/>
              <a:t>e</a:t>
            </a:r>
            <a:r>
              <a:rPr lang="tr-TR" dirty="0" err="1" smtClean="0"/>
              <a:t>very</a:t>
            </a:r>
            <a:r>
              <a:rPr lang="tr-TR" dirty="0" smtClean="0"/>
              <a:t> </a:t>
            </a:r>
            <a:r>
              <a:rPr lang="tr-TR" dirty="0" err="1" smtClean="0"/>
              <a:t>seasons</a:t>
            </a:r>
            <a:r>
              <a:rPr lang="tr-TR" dirty="0" smtClean="0"/>
              <a:t> </a:t>
            </a:r>
            <a:endParaRPr lang="en-US" dirty="0" smtClean="0"/>
          </a:p>
          <a:p>
            <a:r>
              <a:rPr lang="en-US" dirty="0" smtClean="0"/>
              <a:t>Fever, nasal discharge, loss of appetite, cough</a:t>
            </a:r>
            <a:r>
              <a:rPr lang="tr-TR" dirty="0" smtClean="0"/>
              <a:t> a</a:t>
            </a:r>
            <a:r>
              <a:rPr lang="en-US" dirty="0" err="1" smtClean="0"/>
              <a:t>norexia</a:t>
            </a:r>
            <a:r>
              <a:rPr lang="en-US" dirty="0" smtClean="0"/>
              <a:t> and </a:t>
            </a:r>
            <a:r>
              <a:rPr lang="tr-TR" dirty="0" err="1" smtClean="0"/>
              <a:t>d</a:t>
            </a:r>
            <a:r>
              <a:rPr lang="en-US" dirty="0" err="1" smtClean="0"/>
              <a:t>yspnea</a:t>
            </a:r>
            <a:r>
              <a:rPr lang="en-US" dirty="0" smtClean="0"/>
              <a:t> are seen.</a:t>
            </a:r>
          </a:p>
          <a:p>
            <a:r>
              <a:rPr lang="en-US" dirty="0" smtClean="0"/>
              <a:t>Interstitial Pneumonia is seen in experimental infections.</a:t>
            </a:r>
            <a:endParaRPr lang="tr-T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33845" y="0"/>
            <a:ext cx="7886700" cy="1325562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err="1" smtClean="0">
                <a:latin typeface="+mn-lt"/>
              </a:rPr>
              <a:t>Diagnosis</a:t>
            </a:r>
            <a:endParaRPr lang="tr-TR" sz="3200" b="1" dirty="0">
              <a:latin typeface="+mn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Clinically, diagnosis is not possible.</a:t>
            </a:r>
          </a:p>
          <a:p>
            <a:r>
              <a:rPr lang="en-US" dirty="0" smtClean="0"/>
              <a:t>The neutralization test of the double serum sample </a:t>
            </a:r>
            <a:r>
              <a:rPr lang="tr-TR" dirty="0" err="1" smtClean="0"/>
              <a:t>could</a:t>
            </a:r>
            <a:r>
              <a:rPr lang="tr-TR" dirty="0" smtClean="0"/>
              <a:t> be </a:t>
            </a:r>
            <a:r>
              <a:rPr lang="tr-TR" dirty="0" err="1" smtClean="0"/>
              <a:t>performed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tr-TR" dirty="0" smtClean="0"/>
              <a:t>PCR</a:t>
            </a:r>
          </a:p>
          <a:p>
            <a:r>
              <a:rPr lang="en-US" dirty="0" smtClean="0"/>
              <a:t>Direct isolation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virus</a:t>
            </a:r>
            <a:r>
              <a:rPr lang="en-US" dirty="0" smtClean="0"/>
              <a:t> is very difficult.</a:t>
            </a:r>
          </a:p>
          <a:p>
            <a:r>
              <a:rPr lang="en-US" dirty="0" smtClean="0"/>
              <a:t>Virus </a:t>
            </a:r>
            <a:r>
              <a:rPr lang="tr-TR" dirty="0" err="1" smtClean="0"/>
              <a:t>could</a:t>
            </a:r>
            <a:r>
              <a:rPr lang="tr-TR" dirty="0" smtClean="0"/>
              <a:t> be </a:t>
            </a:r>
            <a:r>
              <a:rPr lang="en-US" dirty="0" err="1" smtClean="0"/>
              <a:t>isolat</a:t>
            </a:r>
            <a:r>
              <a:rPr lang="tr-TR" dirty="0" smtClean="0"/>
              <a:t>ed</a:t>
            </a:r>
            <a:r>
              <a:rPr lang="en-US" dirty="0" smtClean="0"/>
              <a:t> b</a:t>
            </a:r>
            <a:r>
              <a:rPr lang="tr-TR" dirty="0" smtClean="0"/>
              <a:t>y</a:t>
            </a:r>
            <a:r>
              <a:rPr lang="en-US" dirty="0" smtClean="0"/>
              <a:t> the nasal discharge taken during the acute phase of the disease in bovine kidney cell culture at 33 ° C.</a:t>
            </a:r>
            <a:endParaRPr lang="tr-T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33845" y="0"/>
            <a:ext cx="7886700" cy="1325562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err="1">
                <a:latin typeface="+mn-lt"/>
              </a:rPr>
              <a:t>I</a:t>
            </a:r>
            <a:r>
              <a:rPr lang="tr-TR" sz="3200" b="1" dirty="0" err="1" smtClean="0">
                <a:latin typeface="+mn-lt"/>
              </a:rPr>
              <a:t>mmunology</a:t>
            </a:r>
            <a:endParaRPr lang="tr-TR" sz="3200" b="1" dirty="0">
              <a:latin typeface="+mn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cattle, Neutralizing Antibodies occur after rhinovirus infection.</a:t>
            </a:r>
          </a:p>
          <a:p>
            <a:r>
              <a:rPr lang="en-US" dirty="0" smtClean="0"/>
              <a:t>Neutralizing Antibodies are transplanted into newborns with colostrum.</a:t>
            </a:r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r>
              <a:rPr lang="en-US" dirty="0" smtClean="0"/>
              <a:t>Hygiene measures, disinfection and fight against secondary infections.</a:t>
            </a:r>
            <a:endParaRPr lang="tr-T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786564"/>
            <a:ext cx="7886700" cy="564757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altLang="tr-TR" sz="2400" dirty="0" err="1"/>
              <a:t>Virus</a:t>
            </a:r>
            <a:r>
              <a:rPr lang="tr-TR" altLang="tr-TR" sz="2400" dirty="0"/>
              <a:t> </a:t>
            </a:r>
            <a:r>
              <a:rPr lang="tr-TR" altLang="tr-TR" sz="2400" dirty="0" err="1"/>
              <a:t>cultivation</a:t>
            </a:r>
            <a:r>
              <a:rPr lang="tr-TR" altLang="tr-TR" sz="2400" dirty="0"/>
              <a:t>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tr-TR" altLang="tr-TR" sz="2400" dirty="0"/>
              <a:t>  </a:t>
            </a:r>
            <a:r>
              <a:rPr lang="tr-TR" altLang="tr-TR" sz="2400" dirty="0">
                <a:solidFill>
                  <a:srgbClr val="7030A0"/>
                </a:solidFill>
              </a:rPr>
              <a:t>1-</a:t>
            </a:r>
            <a:r>
              <a:rPr lang="tr-TR" altLang="tr-TR" sz="2400" dirty="0"/>
              <a:t> </a:t>
            </a:r>
            <a:r>
              <a:rPr lang="tr-TR" altLang="tr-TR" sz="2400" dirty="0" err="1"/>
              <a:t>Tissue</a:t>
            </a:r>
            <a:r>
              <a:rPr lang="tr-TR" altLang="tr-TR" sz="2400" dirty="0"/>
              <a:t> </a:t>
            </a:r>
            <a:r>
              <a:rPr lang="tr-TR" altLang="tr-TR" sz="2400" dirty="0" err="1"/>
              <a:t>Culture</a:t>
            </a:r>
            <a:r>
              <a:rPr lang="tr-TR" altLang="tr-TR" sz="2400" dirty="0"/>
              <a:t>      ;  </a:t>
            </a:r>
            <a:r>
              <a:rPr lang="tr-TR" altLang="tr-TR" sz="2400" dirty="0" err="1"/>
              <a:t>BHK,Cattle</a:t>
            </a:r>
            <a:r>
              <a:rPr lang="tr-TR" altLang="tr-TR" sz="2400" dirty="0"/>
              <a:t>, </a:t>
            </a:r>
            <a:r>
              <a:rPr lang="tr-TR" altLang="tr-TR" sz="2400" dirty="0" err="1"/>
              <a:t>pig</a:t>
            </a:r>
            <a:r>
              <a:rPr lang="tr-TR" altLang="tr-TR" sz="2400" dirty="0"/>
              <a:t>, </a:t>
            </a:r>
            <a:r>
              <a:rPr lang="tr-TR" altLang="tr-TR" sz="2400" dirty="0" err="1"/>
              <a:t>Chicken</a:t>
            </a:r>
            <a:r>
              <a:rPr lang="tr-TR" altLang="tr-TR" sz="2400" dirty="0"/>
              <a:t> </a:t>
            </a:r>
            <a:r>
              <a:rPr lang="tr-TR" altLang="tr-TR" sz="2400" dirty="0" err="1"/>
              <a:t>Fibroblast</a:t>
            </a:r>
            <a:endParaRPr lang="tr-TR" altLang="tr-TR" sz="24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2400" dirty="0"/>
              <a:t> </a:t>
            </a:r>
            <a:r>
              <a:rPr lang="tr-TR" altLang="tr-TR" sz="2400" dirty="0" smtClean="0"/>
              <a:t> </a:t>
            </a:r>
            <a:r>
              <a:rPr lang="tr-TR" altLang="tr-TR" sz="2400" dirty="0">
                <a:solidFill>
                  <a:srgbClr val="7030A0"/>
                </a:solidFill>
              </a:rPr>
              <a:t>2</a:t>
            </a:r>
            <a:r>
              <a:rPr lang="tr-TR" altLang="tr-TR" sz="2400" dirty="0"/>
              <a:t>- </a:t>
            </a:r>
            <a:r>
              <a:rPr lang="tr-TR" altLang="tr-TR" sz="2400" dirty="0" err="1"/>
              <a:t>Lab</a:t>
            </a:r>
            <a:r>
              <a:rPr lang="tr-TR" altLang="tr-TR" sz="2400" dirty="0"/>
              <a:t> </a:t>
            </a:r>
            <a:r>
              <a:rPr lang="tr-TR" altLang="tr-TR" sz="2400" dirty="0" err="1"/>
              <a:t>animals</a:t>
            </a:r>
            <a:r>
              <a:rPr lang="tr-TR" altLang="tr-TR" sz="2400" dirty="0"/>
              <a:t> ;  </a:t>
            </a:r>
            <a:r>
              <a:rPr lang="tr-TR" altLang="tr-TR" sz="2400" dirty="0" err="1"/>
              <a:t>mice</a:t>
            </a:r>
            <a:r>
              <a:rPr lang="tr-TR" altLang="tr-TR" sz="2400" dirty="0"/>
              <a:t> ( 3-5 </a:t>
            </a:r>
            <a:r>
              <a:rPr lang="tr-TR" altLang="tr-TR" sz="2400" dirty="0" err="1"/>
              <a:t>days</a:t>
            </a:r>
            <a:r>
              <a:rPr lang="tr-TR" altLang="tr-TR" sz="2400" dirty="0"/>
              <a:t> ) , </a:t>
            </a:r>
            <a:r>
              <a:rPr lang="tr-TR" altLang="tr-TR" sz="2400" dirty="0" err="1"/>
              <a:t>Rattus</a:t>
            </a:r>
            <a:r>
              <a:rPr lang="tr-TR" altLang="tr-TR" sz="2400" dirty="0"/>
              <a:t> (</a:t>
            </a:r>
            <a:r>
              <a:rPr lang="tr-TR" altLang="tr-TR" sz="2400" dirty="0" err="1" smtClean="0"/>
              <a:t>back</a:t>
            </a:r>
            <a:r>
              <a:rPr lang="tr-TR" altLang="tr-TR" sz="2400" dirty="0" smtClean="0"/>
              <a:t> </a:t>
            </a:r>
            <a:r>
              <a:rPr lang="tr-TR" altLang="tr-TR" sz="2400" dirty="0" err="1"/>
              <a:t>foot</a:t>
            </a:r>
            <a:r>
              <a:rPr lang="tr-TR" altLang="tr-TR" sz="2400" dirty="0"/>
              <a:t> skin)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2400" dirty="0"/>
              <a:t>    </a:t>
            </a:r>
            <a:r>
              <a:rPr lang="tr-TR" altLang="tr-TR" sz="2400" dirty="0" smtClean="0"/>
              <a:t> 	</a:t>
            </a:r>
            <a:r>
              <a:rPr lang="en-US" sz="2400" dirty="0" smtClean="0"/>
              <a:t>Guinea </a:t>
            </a:r>
            <a:r>
              <a:rPr lang="en-US" sz="2400" dirty="0"/>
              <a:t>pigs which develop vesicles are the experimental </a:t>
            </a:r>
            <a:r>
              <a:rPr lang="tr-TR" sz="2400" dirty="0" smtClean="0"/>
              <a:t>  	</a:t>
            </a:r>
            <a:r>
              <a:rPr lang="en-US" sz="2400" dirty="0" smtClean="0"/>
              <a:t>host </a:t>
            </a:r>
            <a:r>
              <a:rPr lang="en-US" sz="2400" dirty="0"/>
              <a:t>for vaccine studies</a:t>
            </a:r>
            <a:r>
              <a:rPr lang="tr-TR" sz="2400" dirty="0"/>
              <a:t> </a:t>
            </a:r>
            <a:r>
              <a:rPr lang="en-US" sz="2400" dirty="0"/>
              <a:t>and antiserum production. </a:t>
            </a:r>
            <a:endParaRPr lang="tr-TR" altLang="tr-TR" sz="24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2400" dirty="0"/>
              <a:t> </a:t>
            </a:r>
            <a:r>
              <a:rPr lang="tr-TR" altLang="tr-TR" sz="2400" dirty="0" smtClean="0"/>
              <a:t> </a:t>
            </a:r>
            <a:r>
              <a:rPr lang="tr-TR" altLang="tr-TR" sz="2400" dirty="0">
                <a:solidFill>
                  <a:srgbClr val="7030A0"/>
                </a:solidFill>
              </a:rPr>
              <a:t>3</a:t>
            </a:r>
            <a:r>
              <a:rPr lang="tr-TR" altLang="tr-TR" sz="2400" dirty="0"/>
              <a:t>- ECE (</a:t>
            </a:r>
            <a:r>
              <a:rPr lang="tr-TR" altLang="tr-TR" sz="2400" dirty="0" err="1"/>
              <a:t>Embrionated</a:t>
            </a:r>
            <a:r>
              <a:rPr lang="tr-TR" altLang="tr-TR" sz="2400" dirty="0"/>
              <a:t> </a:t>
            </a:r>
            <a:r>
              <a:rPr lang="tr-TR" altLang="tr-TR" sz="2400" dirty="0" err="1"/>
              <a:t>chicken</a:t>
            </a:r>
            <a:r>
              <a:rPr lang="tr-TR" altLang="tr-TR" sz="2400" dirty="0"/>
              <a:t> </a:t>
            </a:r>
            <a:r>
              <a:rPr lang="tr-TR" altLang="tr-TR" sz="2400" dirty="0" err="1"/>
              <a:t>eggs</a:t>
            </a:r>
            <a:r>
              <a:rPr lang="tr-TR" altLang="tr-TR" sz="2400" dirty="0"/>
              <a:t>)                                                             </a:t>
            </a:r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</p:txBody>
      </p:sp>
      <p:pic>
        <p:nvPicPr>
          <p:cNvPr id="9218" name="Picture 2" descr="http://www.fao.org/ag/againfo/programmes/en/empres/gemp/avis/A010-fmd/tools/0-imag-cytopathic-effec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046" y="3456577"/>
            <a:ext cx="6850459" cy="263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4210050" y="6642556"/>
            <a:ext cx="56673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800" dirty="0"/>
              <a:t>http://www.fao.org/ag/againfo/programmes/en/empres/gemp/avis/A010-fmd/tools/0-imag-cytopathic-effect.html</a:t>
            </a:r>
          </a:p>
        </p:txBody>
      </p:sp>
    </p:spTree>
    <p:extLst>
      <p:ext uri="{BB962C8B-B14F-4D97-AF65-F5344CB8AC3E}">
        <p14:creationId xmlns:p14="http://schemas.microsoft.com/office/powerpoint/2010/main" val="251661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200025"/>
            <a:ext cx="8178466" cy="5976938"/>
          </a:xfrm>
        </p:spPr>
        <p:txBody>
          <a:bodyPr>
            <a:normAutofit/>
          </a:bodyPr>
          <a:lstStyle/>
          <a:p>
            <a:r>
              <a:rPr lang="tr-TR" dirty="0" smtClean="0"/>
              <a:t>V</a:t>
            </a:r>
            <a:r>
              <a:rPr lang="en-US" dirty="0" err="1" smtClean="0"/>
              <a:t>irus</a:t>
            </a:r>
            <a:r>
              <a:rPr lang="en-US" dirty="0" smtClean="0"/>
              <a:t> </a:t>
            </a:r>
            <a:r>
              <a:rPr lang="en-US" dirty="0"/>
              <a:t>could continue the long-term viability of the environment</a:t>
            </a:r>
            <a:r>
              <a:rPr lang="tr-TR" dirty="0"/>
              <a:t>.</a:t>
            </a:r>
          </a:p>
          <a:p>
            <a:r>
              <a:rPr lang="en-US" dirty="0">
                <a:solidFill>
                  <a:srgbClr val="00B0F0"/>
                </a:solidFill>
              </a:rPr>
              <a:t>Acid sensitive, FMDV is rapidly inactivated in the muscles, which become acid during the "setting" of meat, but survives well in the </a:t>
            </a:r>
            <a:r>
              <a:rPr lang="en-US" dirty="0">
                <a:solidFill>
                  <a:srgbClr val="FF00FF"/>
                </a:solidFill>
              </a:rPr>
              <a:t>lymph nodes and bone marrow of chilled or frozen </a:t>
            </a:r>
            <a:r>
              <a:rPr lang="en-US" dirty="0" err="1">
                <a:solidFill>
                  <a:srgbClr val="FF00FF"/>
                </a:solidFill>
              </a:rPr>
              <a:t>carcases</a:t>
            </a:r>
            <a:r>
              <a:rPr lang="en-US" dirty="0">
                <a:solidFill>
                  <a:srgbClr val="FF00FF"/>
                </a:solidFill>
              </a:rPr>
              <a:t>.</a:t>
            </a:r>
            <a:endParaRPr lang="tr-TR" dirty="0">
              <a:solidFill>
                <a:srgbClr val="FF00FF"/>
              </a:solidFill>
            </a:endParaRPr>
          </a:p>
          <a:p>
            <a:endParaRPr lang="tr-TR" dirty="0" smtClean="0"/>
          </a:p>
          <a:p>
            <a:r>
              <a:rPr lang="en-US" dirty="0" smtClean="0"/>
              <a:t>The Most </a:t>
            </a:r>
            <a:r>
              <a:rPr lang="en-US" dirty="0"/>
              <a:t>Important role in Contagion Cattle </a:t>
            </a:r>
            <a:r>
              <a:rPr lang="tr-TR" dirty="0" smtClean="0"/>
              <a:t> </a:t>
            </a:r>
            <a:r>
              <a:rPr lang="tr-TR" dirty="0" err="1" smtClean="0"/>
              <a:t>movements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tr-TR" altLang="tr-TR" dirty="0" smtClean="0"/>
              <a:t>Direct </a:t>
            </a:r>
            <a:r>
              <a:rPr lang="tr-TR" altLang="tr-TR" dirty="0" err="1" smtClean="0"/>
              <a:t>Contamination</a:t>
            </a:r>
            <a:r>
              <a:rPr lang="tr-TR" altLang="tr-TR" dirty="0" smtClean="0"/>
              <a:t>; </a:t>
            </a:r>
            <a:endParaRPr lang="tr-TR" altLang="tr-TR" dirty="0"/>
          </a:p>
          <a:p>
            <a:pPr>
              <a:buNone/>
            </a:pPr>
            <a:r>
              <a:rPr lang="tr-TR" altLang="tr-TR" dirty="0">
                <a:solidFill>
                  <a:srgbClr val="92D050"/>
                </a:solidFill>
              </a:rPr>
              <a:t> </a:t>
            </a:r>
            <a:r>
              <a:rPr lang="tr-TR" altLang="tr-TR" dirty="0" smtClean="0">
                <a:solidFill>
                  <a:srgbClr val="92D050"/>
                </a:solidFill>
              </a:rPr>
              <a:t>1- </a:t>
            </a:r>
            <a:r>
              <a:rPr lang="tr-TR" altLang="tr-TR" dirty="0" err="1" smtClean="0">
                <a:solidFill>
                  <a:srgbClr val="92D050"/>
                </a:solidFill>
              </a:rPr>
              <a:t>Contact</a:t>
            </a:r>
            <a:r>
              <a:rPr lang="tr-TR" altLang="tr-TR" dirty="0" smtClean="0">
                <a:solidFill>
                  <a:srgbClr val="92D050"/>
                </a:solidFill>
              </a:rPr>
              <a:t>          </a:t>
            </a:r>
            <a:r>
              <a:rPr lang="tr-TR" altLang="tr-TR" dirty="0"/>
              <a:t>;  a-  </a:t>
            </a:r>
            <a:r>
              <a:rPr lang="en-US" altLang="tr-TR" dirty="0"/>
              <a:t>The barn, pasture, </a:t>
            </a:r>
            <a:r>
              <a:rPr lang="tr-TR" altLang="tr-TR" dirty="0" err="1" smtClean="0"/>
              <a:t>animal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markets</a:t>
            </a:r>
            <a:r>
              <a:rPr lang="en-US" altLang="tr-TR" dirty="0" smtClean="0"/>
              <a:t> </a:t>
            </a:r>
            <a:r>
              <a:rPr lang="tr-TR" altLang="tr-TR" dirty="0" smtClean="0"/>
              <a:t> </a:t>
            </a:r>
            <a:r>
              <a:rPr lang="tr-TR" altLang="tr-TR" sz="1600" dirty="0" smtClean="0"/>
              <a:t>. </a:t>
            </a:r>
            <a:r>
              <a:rPr lang="tr-TR" altLang="tr-TR" dirty="0" smtClean="0"/>
              <a:t>                            		          b- </a:t>
            </a:r>
            <a:r>
              <a:rPr lang="tr-TR" altLang="tr-TR" dirty="0" err="1" smtClean="0"/>
              <a:t>Urine</a:t>
            </a:r>
            <a:r>
              <a:rPr lang="tr-TR" altLang="tr-TR" dirty="0" smtClean="0"/>
              <a:t>, </a:t>
            </a:r>
            <a:r>
              <a:rPr lang="tr-TR" altLang="tr-TR" dirty="0" err="1" smtClean="0"/>
              <a:t>feces</a:t>
            </a:r>
            <a:r>
              <a:rPr lang="tr-TR" altLang="tr-TR" dirty="0" smtClean="0"/>
              <a:t>, </a:t>
            </a:r>
            <a:r>
              <a:rPr lang="tr-TR" altLang="tr-TR" dirty="0" err="1" smtClean="0"/>
              <a:t>saliva</a:t>
            </a:r>
            <a:r>
              <a:rPr lang="tr-TR" altLang="tr-TR" dirty="0" smtClean="0"/>
              <a:t>, </a:t>
            </a:r>
            <a:r>
              <a:rPr lang="tr-TR" altLang="tr-TR" dirty="0" err="1" smtClean="0"/>
              <a:t>Vesicle</a:t>
            </a:r>
            <a:endParaRPr lang="tr-TR" altLang="tr-TR" dirty="0"/>
          </a:p>
          <a:p>
            <a:pPr>
              <a:buNone/>
            </a:pPr>
            <a:r>
              <a:rPr lang="tr-TR" altLang="tr-TR" dirty="0"/>
              <a:t> </a:t>
            </a:r>
            <a:r>
              <a:rPr lang="tr-TR" altLang="tr-TR" dirty="0">
                <a:solidFill>
                  <a:srgbClr val="92D050"/>
                </a:solidFill>
              </a:rPr>
              <a:t>2- </a:t>
            </a:r>
            <a:r>
              <a:rPr lang="tr-TR" altLang="tr-TR" dirty="0" err="1" smtClean="0">
                <a:solidFill>
                  <a:srgbClr val="92D050"/>
                </a:solidFill>
              </a:rPr>
              <a:t>Plecental</a:t>
            </a:r>
            <a:r>
              <a:rPr lang="tr-TR" altLang="tr-TR" dirty="0" smtClean="0">
                <a:solidFill>
                  <a:srgbClr val="92D050"/>
                </a:solidFill>
              </a:rPr>
              <a:t> </a:t>
            </a:r>
            <a:r>
              <a:rPr lang="tr-TR" altLang="tr-TR" dirty="0" err="1" smtClean="0">
                <a:solidFill>
                  <a:srgbClr val="92D050"/>
                </a:solidFill>
              </a:rPr>
              <a:t>Inf</a:t>
            </a:r>
            <a:r>
              <a:rPr lang="tr-TR" altLang="tr-TR" dirty="0" smtClean="0">
                <a:solidFill>
                  <a:srgbClr val="92D050"/>
                </a:solidFill>
              </a:rPr>
              <a:t>      </a:t>
            </a:r>
            <a:r>
              <a:rPr lang="tr-TR" altLang="tr-TR" dirty="0"/>
              <a:t>; </a:t>
            </a:r>
            <a:r>
              <a:rPr lang="tr-TR" altLang="tr-TR" dirty="0" smtClean="0"/>
              <a:t>   </a:t>
            </a:r>
            <a:r>
              <a:rPr lang="tr-TR" altLang="tr-TR" dirty="0" err="1" smtClean="0"/>
              <a:t>pregnant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sheep</a:t>
            </a:r>
            <a:endParaRPr lang="tr-TR" altLang="tr-TR" dirty="0"/>
          </a:p>
          <a:p>
            <a:pPr>
              <a:buNone/>
            </a:pPr>
            <a:r>
              <a:rPr lang="tr-TR" altLang="tr-TR" dirty="0"/>
              <a:t> </a:t>
            </a:r>
            <a:r>
              <a:rPr lang="tr-TR" altLang="tr-TR" dirty="0">
                <a:solidFill>
                  <a:srgbClr val="92D050"/>
                </a:solidFill>
              </a:rPr>
              <a:t>3- </a:t>
            </a:r>
            <a:r>
              <a:rPr lang="tr-TR" altLang="tr-TR" dirty="0" err="1" smtClean="0">
                <a:solidFill>
                  <a:srgbClr val="92D050"/>
                </a:solidFill>
              </a:rPr>
              <a:t>Insemination</a:t>
            </a:r>
            <a:r>
              <a:rPr lang="tr-TR" altLang="tr-TR" dirty="0" smtClean="0">
                <a:solidFill>
                  <a:srgbClr val="92D050"/>
                </a:solidFill>
              </a:rPr>
              <a:t> </a:t>
            </a:r>
            <a:r>
              <a:rPr lang="tr-TR" altLang="tr-TR" dirty="0" err="1">
                <a:solidFill>
                  <a:srgbClr val="92D050"/>
                </a:solidFill>
              </a:rPr>
              <a:t>I</a:t>
            </a:r>
            <a:r>
              <a:rPr lang="tr-TR" altLang="tr-TR" dirty="0" err="1" smtClean="0">
                <a:solidFill>
                  <a:srgbClr val="92D050"/>
                </a:solidFill>
              </a:rPr>
              <a:t>nf</a:t>
            </a:r>
            <a:r>
              <a:rPr lang="tr-TR" altLang="tr-TR" dirty="0" smtClean="0">
                <a:solidFill>
                  <a:srgbClr val="92D050"/>
                </a:solidFill>
              </a:rPr>
              <a:t> </a:t>
            </a:r>
            <a:r>
              <a:rPr lang="tr-TR" altLang="tr-TR" dirty="0" smtClean="0"/>
              <a:t>; </a:t>
            </a:r>
            <a:r>
              <a:rPr lang="tr-TR" altLang="tr-TR" dirty="0" err="1" smtClean="0"/>
              <a:t>via</a:t>
            </a:r>
            <a:r>
              <a:rPr lang="tr-TR" altLang="tr-TR" dirty="0" smtClean="0"/>
              <a:t> Semen</a:t>
            </a:r>
          </a:p>
          <a:p>
            <a:pPr>
              <a:buNone/>
            </a:pPr>
            <a:r>
              <a:rPr lang="tr-TR" altLang="tr-TR" dirty="0" smtClean="0"/>
              <a:t> </a:t>
            </a:r>
            <a:r>
              <a:rPr lang="tr-TR" altLang="tr-TR" dirty="0" smtClean="0">
                <a:solidFill>
                  <a:srgbClr val="92D050"/>
                </a:solidFill>
              </a:rPr>
              <a:t>4- </a:t>
            </a:r>
            <a:r>
              <a:rPr lang="tr-TR" altLang="tr-TR" dirty="0" err="1" smtClean="0">
                <a:solidFill>
                  <a:srgbClr val="92D050"/>
                </a:solidFill>
              </a:rPr>
              <a:t>Milking</a:t>
            </a:r>
            <a:r>
              <a:rPr lang="tr-TR" altLang="tr-TR" dirty="0" smtClean="0">
                <a:solidFill>
                  <a:srgbClr val="92D050"/>
                </a:solidFill>
              </a:rPr>
              <a:t> </a:t>
            </a:r>
            <a:r>
              <a:rPr lang="tr-TR" altLang="tr-TR" dirty="0" err="1" smtClean="0">
                <a:solidFill>
                  <a:srgbClr val="92D050"/>
                </a:solidFill>
              </a:rPr>
              <a:t>Inf</a:t>
            </a:r>
            <a:r>
              <a:rPr lang="tr-TR" altLang="tr-TR" dirty="0" smtClean="0">
                <a:solidFill>
                  <a:srgbClr val="92D050"/>
                </a:solidFill>
              </a:rPr>
              <a:t>;            </a:t>
            </a:r>
            <a:r>
              <a:rPr lang="tr-TR" altLang="tr-TR" dirty="0" err="1" smtClean="0"/>
              <a:t>via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mother’s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milk</a:t>
            </a:r>
            <a:endParaRPr lang="tr-TR" altLang="tr-TR" dirty="0"/>
          </a:p>
          <a:p>
            <a:pPr>
              <a:buNone/>
            </a:pPr>
            <a:r>
              <a:rPr lang="tr-TR" altLang="tr-TR" dirty="0">
                <a:solidFill>
                  <a:srgbClr val="92D050"/>
                </a:solidFill>
              </a:rPr>
              <a:t> 5- </a:t>
            </a:r>
            <a:r>
              <a:rPr lang="tr-TR" altLang="tr-TR" dirty="0" err="1" smtClean="0">
                <a:solidFill>
                  <a:srgbClr val="92D050"/>
                </a:solidFill>
              </a:rPr>
              <a:t>Vaccine</a:t>
            </a:r>
            <a:r>
              <a:rPr lang="tr-TR" altLang="tr-TR" dirty="0" smtClean="0">
                <a:solidFill>
                  <a:srgbClr val="92D050"/>
                </a:solidFill>
              </a:rPr>
              <a:t> </a:t>
            </a:r>
            <a:r>
              <a:rPr lang="tr-TR" altLang="tr-TR" dirty="0" err="1" smtClean="0">
                <a:solidFill>
                  <a:srgbClr val="92D050"/>
                </a:solidFill>
              </a:rPr>
              <a:t>Inf</a:t>
            </a:r>
            <a:r>
              <a:rPr lang="tr-TR" altLang="tr-TR" dirty="0" smtClean="0">
                <a:solidFill>
                  <a:srgbClr val="92D050"/>
                </a:solidFill>
              </a:rPr>
              <a:t>       </a:t>
            </a:r>
            <a:r>
              <a:rPr lang="tr-TR" altLang="tr-TR" dirty="0"/>
              <a:t>;  </a:t>
            </a:r>
            <a:r>
              <a:rPr lang="tr-TR" altLang="tr-TR" dirty="0" smtClean="0"/>
              <a:t>   </a:t>
            </a:r>
            <a:r>
              <a:rPr lang="tr-TR" altLang="tr-TR" dirty="0" err="1" smtClean="0"/>
              <a:t>via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vaccination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5268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1450" y="458704"/>
            <a:ext cx="7886700" cy="572778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tr-TR" altLang="tr-TR" dirty="0" err="1"/>
              <a:t>I</a:t>
            </a:r>
            <a:r>
              <a:rPr lang="tr-TR" altLang="tr-TR" dirty="0" err="1" smtClean="0"/>
              <a:t>ndirect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transmission</a:t>
            </a:r>
            <a:r>
              <a:rPr lang="tr-TR" altLang="tr-TR" dirty="0" smtClean="0"/>
              <a:t>;</a:t>
            </a:r>
            <a:endParaRPr lang="tr-TR" altLang="tr-TR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dirty="0">
                <a:solidFill>
                  <a:srgbClr val="00B0F0"/>
                </a:solidFill>
              </a:rPr>
              <a:t>1-Food </a:t>
            </a:r>
            <a:r>
              <a:rPr lang="tr-TR" altLang="tr-TR" dirty="0" err="1">
                <a:solidFill>
                  <a:srgbClr val="00B0F0"/>
                </a:solidFill>
              </a:rPr>
              <a:t>Ingredients</a:t>
            </a:r>
            <a:r>
              <a:rPr lang="tr-TR" altLang="tr-TR" dirty="0"/>
              <a:t>; </a:t>
            </a:r>
            <a:r>
              <a:rPr lang="tr-TR" altLang="tr-TR" dirty="0" err="1"/>
              <a:t>Milk</a:t>
            </a:r>
            <a:r>
              <a:rPr lang="tr-TR" altLang="tr-TR" dirty="0"/>
              <a:t>, </a:t>
            </a:r>
            <a:r>
              <a:rPr lang="tr-TR" altLang="tr-TR" dirty="0" err="1"/>
              <a:t>Cheese</a:t>
            </a:r>
            <a:endParaRPr lang="tr-TR" altLang="tr-TR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dirty="0">
                <a:solidFill>
                  <a:srgbClr val="00B0F0"/>
                </a:solidFill>
              </a:rPr>
              <a:t>2-Cropped </a:t>
            </a:r>
            <a:r>
              <a:rPr lang="tr-TR" altLang="tr-TR" dirty="0" err="1">
                <a:solidFill>
                  <a:srgbClr val="00B0F0"/>
                </a:solidFill>
              </a:rPr>
              <a:t>Animal</a:t>
            </a:r>
            <a:r>
              <a:rPr lang="tr-TR" altLang="tr-TR" dirty="0">
                <a:solidFill>
                  <a:srgbClr val="00B0F0"/>
                </a:solidFill>
              </a:rPr>
              <a:t> </a:t>
            </a:r>
            <a:r>
              <a:rPr lang="tr-TR" altLang="tr-TR" dirty="0" err="1">
                <a:solidFill>
                  <a:srgbClr val="00B0F0"/>
                </a:solidFill>
              </a:rPr>
              <a:t>Products</a:t>
            </a:r>
            <a:r>
              <a:rPr lang="tr-TR" altLang="tr-TR" dirty="0"/>
              <a:t>; </a:t>
            </a:r>
            <a:r>
              <a:rPr lang="tr-TR" altLang="tr-TR" dirty="0" err="1"/>
              <a:t>Meat</a:t>
            </a:r>
            <a:r>
              <a:rPr lang="tr-TR" altLang="tr-TR" dirty="0"/>
              <a:t>, </a:t>
            </a:r>
            <a:r>
              <a:rPr lang="tr-TR" altLang="tr-TR" dirty="0" err="1"/>
              <a:t>Fat</a:t>
            </a:r>
            <a:r>
              <a:rPr lang="tr-TR" altLang="tr-TR" dirty="0"/>
              <a:t>, Organ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dirty="0">
                <a:solidFill>
                  <a:srgbClr val="00B0F0"/>
                </a:solidFill>
              </a:rPr>
              <a:t>3-Slaughterhouse </a:t>
            </a:r>
            <a:r>
              <a:rPr lang="tr-TR" altLang="tr-TR" dirty="0" err="1">
                <a:solidFill>
                  <a:srgbClr val="00B0F0"/>
                </a:solidFill>
              </a:rPr>
              <a:t>Products</a:t>
            </a:r>
            <a:r>
              <a:rPr lang="tr-TR" altLang="tr-TR" dirty="0"/>
              <a:t>; </a:t>
            </a:r>
            <a:r>
              <a:rPr lang="tr-TR" altLang="tr-TR" dirty="0" err="1"/>
              <a:t>Horn</a:t>
            </a:r>
            <a:r>
              <a:rPr lang="tr-TR" altLang="tr-TR" dirty="0"/>
              <a:t>, Nail, Blood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dirty="0">
                <a:solidFill>
                  <a:srgbClr val="00B0F0"/>
                </a:solidFill>
              </a:rPr>
              <a:t>4-Animal </a:t>
            </a:r>
            <a:r>
              <a:rPr lang="tr-TR" altLang="tr-TR" dirty="0" err="1">
                <a:solidFill>
                  <a:srgbClr val="00B0F0"/>
                </a:solidFill>
              </a:rPr>
              <a:t>Products</a:t>
            </a:r>
            <a:r>
              <a:rPr lang="tr-TR" altLang="tr-TR" dirty="0"/>
              <a:t>; </a:t>
            </a:r>
            <a:r>
              <a:rPr lang="tr-TR" altLang="tr-TR" dirty="0" err="1"/>
              <a:t>Leather</a:t>
            </a:r>
            <a:r>
              <a:rPr lang="tr-TR" altLang="tr-TR" dirty="0"/>
              <a:t>, </a:t>
            </a:r>
            <a:r>
              <a:rPr lang="tr-TR" altLang="tr-TR" dirty="0" err="1"/>
              <a:t>Wool</a:t>
            </a:r>
            <a:r>
              <a:rPr lang="tr-TR" altLang="tr-TR" dirty="0"/>
              <a:t>, </a:t>
            </a:r>
            <a:r>
              <a:rPr lang="tr-TR" altLang="tr-TR" dirty="0" smtClean="0"/>
              <a:t>Bone </a:t>
            </a:r>
            <a:r>
              <a:rPr lang="tr-TR" altLang="tr-TR" dirty="0" err="1" smtClean="0"/>
              <a:t>marrow</a:t>
            </a:r>
            <a:endParaRPr lang="tr-TR" altLang="tr-TR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dirty="0" smtClean="0">
                <a:solidFill>
                  <a:srgbClr val="00B0F0"/>
                </a:solidFill>
              </a:rPr>
              <a:t>5-Dirty </a:t>
            </a:r>
            <a:r>
              <a:rPr lang="tr-TR" altLang="tr-TR" dirty="0" err="1">
                <a:solidFill>
                  <a:srgbClr val="00B0F0"/>
                </a:solidFill>
              </a:rPr>
              <a:t>Waters</a:t>
            </a:r>
            <a:r>
              <a:rPr lang="tr-TR" altLang="tr-TR" dirty="0"/>
              <a:t>; </a:t>
            </a:r>
            <a:r>
              <a:rPr lang="tr-TR" altLang="tr-TR" dirty="0" err="1"/>
              <a:t>Slaughterhouse</a:t>
            </a:r>
            <a:r>
              <a:rPr lang="tr-TR" altLang="tr-TR" dirty="0"/>
              <a:t> </a:t>
            </a:r>
            <a:r>
              <a:rPr lang="tr-TR" altLang="tr-TR" dirty="0" err="1"/>
              <a:t>Waters</a:t>
            </a:r>
            <a:endParaRPr lang="tr-TR" altLang="tr-TR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dirty="0">
                <a:solidFill>
                  <a:srgbClr val="00B0F0"/>
                </a:solidFill>
              </a:rPr>
              <a:t>6-Streams; </a:t>
            </a:r>
            <a:r>
              <a:rPr lang="tr-TR" altLang="tr-TR" dirty="0" err="1"/>
              <a:t>Kadars</a:t>
            </a:r>
            <a:r>
              <a:rPr lang="tr-TR" altLang="tr-TR" dirty="0"/>
              <a:t> in </a:t>
            </a:r>
            <a:r>
              <a:rPr lang="tr-TR" altLang="tr-TR" dirty="0" err="1"/>
              <a:t>the</a:t>
            </a:r>
            <a:r>
              <a:rPr lang="tr-TR" altLang="tr-TR" dirty="0"/>
              <a:t> </a:t>
            </a:r>
            <a:r>
              <a:rPr lang="tr-TR" altLang="tr-TR" dirty="0" err="1"/>
              <a:t>rivers</a:t>
            </a:r>
            <a:endParaRPr lang="tr-TR" altLang="tr-TR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dirty="0">
                <a:solidFill>
                  <a:srgbClr val="00B0F0"/>
                </a:solidFill>
              </a:rPr>
              <a:t>7-Dirty </a:t>
            </a:r>
            <a:r>
              <a:rPr lang="tr-TR" altLang="tr-TR" dirty="0" err="1">
                <a:solidFill>
                  <a:srgbClr val="00B0F0"/>
                </a:solidFill>
              </a:rPr>
              <a:t>Places</a:t>
            </a:r>
            <a:endParaRPr lang="tr-TR" altLang="tr-TR" dirty="0">
              <a:solidFill>
                <a:srgbClr val="00B0F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dirty="0">
                <a:solidFill>
                  <a:srgbClr val="00B0F0"/>
                </a:solidFill>
              </a:rPr>
              <a:t>8-Dresses </a:t>
            </a:r>
            <a:r>
              <a:rPr lang="tr-TR" altLang="tr-TR" dirty="0" err="1">
                <a:solidFill>
                  <a:srgbClr val="00B0F0"/>
                </a:solidFill>
              </a:rPr>
              <a:t>and</a:t>
            </a:r>
            <a:r>
              <a:rPr lang="tr-TR" altLang="tr-TR" dirty="0">
                <a:solidFill>
                  <a:srgbClr val="00B0F0"/>
                </a:solidFill>
              </a:rPr>
              <a:t> </a:t>
            </a:r>
            <a:r>
              <a:rPr lang="tr-TR" altLang="tr-TR" dirty="0" err="1" smtClean="0">
                <a:solidFill>
                  <a:srgbClr val="00B0F0"/>
                </a:solidFill>
              </a:rPr>
              <a:t>Materials</a:t>
            </a:r>
            <a:endParaRPr lang="tr-TR" altLang="tr-TR" dirty="0" smtClean="0">
              <a:solidFill>
                <a:srgbClr val="00B0F0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tr-TR" altLang="tr-TR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dirty="0"/>
              <a:t>Assistant Staff</a:t>
            </a:r>
            <a:r>
              <a:rPr lang="en-US" dirty="0" smtClean="0"/>
              <a:t>;</a:t>
            </a:r>
            <a:r>
              <a:rPr lang="tr-TR" dirty="0" smtClean="0"/>
              <a:t> </a:t>
            </a:r>
            <a:r>
              <a:rPr lang="en-US" dirty="0" smtClean="0"/>
              <a:t> </a:t>
            </a:r>
            <a:r>
              <a:rPr lang="en-US" dirty="0"/>
              <a:t>Barn, </a:t>
            </a:r>
            <a:r>
              <a:rPr lang="tr-TR" dirty="0" smtClean="0"/>
              <a:t>A</a:t>
            </a:r>
            <a:r>
              <a:rPr lang="en-US" dirty="0" smtClean="0"/>
              <a:t>. Market</a:t>
            </a:r>
            <a:endParaRPr lang="tr-TR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dirty="0" smtClean="0"/>
              <a:t>Other </a:t>
            </a:r>
            <a:r>
              <a:rPr lang="en-US" dirty="0"/>
              <a:t>Animals; rodents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dirty="0"/>
              <a:t>                             </a:t>
            </a:r>
            <a:r>
              <a:rPr lang="en-US" dirty="0" smtClean="0"/>
              <a:t>Serpent</a:t>
            </a:r>
            <a:endParaRPr lang="en-US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dirty="0"/>
              <a:t>                             </a:t>
            </a:r>
            <a:r>
              <a:rPr lang="en-US" dirty="0" smtClean="0"/>
              <a:t>Tortoise</a:t>
            </a:r>
            <a:endParaRPr lang="en-US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dirty="0"/>
              <a:t>                             </a:t>
            </a:r>
            <a:r>
              <a:rPr lang="en-US" dirty="0" smtClean="0"/>
              <a:t> </a:t>
            </a:r>
            <a:r>
              <a:rPr lang="en-US" dirty="0"/>
              <a:t>Wild Animals</a:t>
            </a:r>
            <a:endParaRPr lang="tr-TR" dirty="0"/>
          </a:p>
        </p:txBody>
      </p:sp>
      <p:pic>
        <p:nvPicPr>
          <p:cNvPr id="4" name="Picture 2" descr="transmission foot and mouth disease ile ilgili g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38" t="17797" r="3537" b="15974"/>
          <a:stretch/>
        </p:blipFill>
        <p:spPr bwMode="auto">
          <a:xfrm>
            <a:off x="5524501" y="1142602"/>
            <a:ext cx="3495674" cy="435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6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28650" y="1450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WHY IS FOOT AND MOUTH DISEASE SO MUCH  CONTAGIOUS</a:t>
            </a:r>
            <a:endParaRPr lang="tr-TR" sz="2800" b="1" dirty="0">
              <a:latin typeface="+mn-lt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28650" y="1340070"/>
            <a:ext cx="7886700" cy="483689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FF"/>
                </a:solidFill>
              </a:rPr>
              <a:t>There are many types and subtypes of the agent, the cross-immunity between them is </a:t>
            </a:r>
            <a:r>
              <a:rPr lang="tr-TR" dirty="0" err="1" smtClean="0">
                <a:solidFill>
                  <a:srgbClr val="FF00FF"/>
                </a:solidFill>
              </a:rPr>
              <a:t>none</a:t>
            </a:r>
            <a:r>
              <a:rPr lang="tr-TR" dirty="0" smtClean="0">
                <a:solidFill>
                  <a:srgbClr val="FF00FF"/>
                </a:solidFill>
              </a:rPr>
              <a:t> </a:t>
            </a:r>
            <a:r>
              <a:rPr lang="tr-TR" dirty="0" err="1" smtClean="0">
                <a:solidFill>
                  <a:srgbClr val="FF00FF"/>
                </a:solidFill>
              </a:rPr>
              <a:t>or</a:t>
            </a:r>
            <a:r>
              <a:rPr lang="tr-TR" dirty="0" smtClean="0">
                <a:solidFill>
                  <a:srgbClr val="FF00FF"/>
                </a:solidFill>
              </a:rPr>
              <a:t> </a:t>
            </a:r>
            <a:r>
              <a:rPr lang="tr-TR" dirty="0" err="1" smtClean="0">
                <a:solidFill>
                  <a:srgbClr val="FF00FF"/>
                </a:solidFill>
              </a:rPr>
              <a:t>low</a:t>
            </a:r>
            <a:endParaRPr lang="tr-TR" dirty="0" smtClean="0">
              <a:solidFill>
                <a:srgbClr val="FF00FF"/>
              </a:solidFill>
            </a:endParaRPr>
          </a:p>
          <a:p>
            <a:r>
              <a:rPr lang="en-US" dirty="0" smtClean="0"/>
              <a:t>Since the mutation rate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virus is very high and therefore</a:t>
            </a:r>
            <a:r>
              <a:rPr lang="tr-TR" dirty="0" smtClean="0"/>
              <a:t> </a:t>
            </a:r>
            <a:r>
              <a:rPr lang="en-US" dirty="0" smtClean="0"/>
              <a:t>constantly developing new viruses with the continuous development of new viruses</a:t>
            </a:r>
            <a:endParaRPr lang="tr-TR" dirty="0" smtClean="0"/>
          </a:p>
          <a:p>
            <a:r>
              <a:rPr lang="en-US" dirty="0" smtClean="0"/>
              <a:t>The virus is spread all over the body with its secretions and excretions</a:t>
            </a:r>
            <a:r>
              <a:rPr lang="tr-TR" dirty="0" smtClean="0"/>
              <a:t> </a:t>
            </a:r>
            <a:r>
              <a:rPr lang="tr-TR" dirty="0" err="1" smtClean="0"/>
              <a:t>very</a:t>
            </a:r>
            <a:r>
              <a:rPr lang="tr-TR" dirty="0" smtClean="0"/>
              <a:t> </a:t>
            </a:r>
            <a:r>
              <a:rPr lang="tr-TR" dirty="0" err="1" smtClean="0"/>
              <a:t>long</a:t>
            </a:r>
            <a:r>
              <a:rPr lang="tr-TR" dirty="0" smtClean="0"/>
              <a:t> time</a:t>
            </a:r>
          </a:p>
          <a:p>
            <a:pPr lvl="1"/>
            <a:r>
              <a:rPr lang="en-US" dirty="0" smtClean="0"/>
              <a:t>Virus spreading starts 4 days before lesions are seen and can continue until 15 days after the lesions are seen.</a:t>
            </a:r>
            <a:endParaRPr lang="tr-TR" dirty="0" smtClean="0"/>
          </a:p>
          <a:p>
            <a:r>
              <a:rPr lang="en-US" dirty="0" smtClean="0"/>
              <a:t>Although the morbidity of the disease is very high, the mortality rate is low</a:t>
            </a:r>
            <a:endParaRPr lang="tr-TR" dirty="0" smtClean="0"/>
          </a:p>
          <a:p>
            <a:r>
              <a:rPr lang="en-US" dirty="0" smtClean="0"/>
              <a:t>The host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disease</a:t>
            </a:r>
            <a:r>
              <a:rPr lang="tr-TR" dirty="0" smtClean="0"/>
              <a:t> </a:t>
            </a:r>
            <a:r>
              <a:rPr lang="en-US" dirty="0" smtClean="0"/>
              <a:t>is quite extensive,</a:t>
            </a:r>
            <a:endParaRPr lang="tr-TR" dirty="0" smtClean="0"/>
          </a:p>
          <a:p>
            <a:r>
              <a:rPr lang="en-US" dirty="0" smtClean="0"/>
              <a:t>the virus can continue its long-term viability of the environment</a:t>
            </a:r>
            <a:endParaRPr lang="tr-TR" dirty="0" smtClean="0"/>
          </a:p>
          <a:p>
            <a:r>
              <a:rPr lang="en-US" dirty="0" smtClean="0"/>
              <a:t>The amount of virus required to initiate infection is very low</a:t>
            </a:r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3845" y="0"/>
            <a:ext cx="7886700" cy="1325562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 err="1" smtClean="0">
                <a:latin typeface="+mn-lt"/>
              </a:rPr>
              <a:t>Pathogenesis</a:t>
            </a:r>
            <a:r>
              <a:rPr lang="tr-TR" sz="3200" b="1" dirty="0" smtClean="0">
                <a:latin typeface="+mn-lt"/>
              </a:rPr>
              <a:t> </a:t>
            </a:r>
            <a:r>
              <a:rPr lang="tr-TR" sz="3200" b="1" dirty="0" err="1" smtClean="0">
                <a:latin typeface="+mn-lt"/>
              </a:rPr>
              <a:t>and</a:t>
            </a:r>
            <a:r>
              <a:rPr lang="tr-TR" sz="3200" b="1" dirty="0" smtClean="0">
                <a:latin typeface="+mn-lt"/>
              </a:rPr>
              <a:t> </a:t>
            </a:r>
            <a:r>
              <a:rPr lang="tr-TR" sz="3200" b="1" dirty="0" err="1" smtClean="0">
                <a:latin typeface="+mn-lt"/>
              </a:rPr>
              <a:t>Clinical</a:t>
            </a:r>
            <a:r>
              <a:rPr lang="tr-TR" sz="3200" b="1" dirty="0" smtClean="0">
                <a:latin typeface="+mn-lt"/>
              </a:rPr>
              <a:t> </a:t>
            </a:r>
            <a:r>
              <a:rPr lang="tr-TR" sz="3200" b="1" dirty="0" err="1" smtClean="0">
                <a:latin typeface="+mn-lt"/>
              </a:rPr>
              <a:t>Signs</a:t>
            </a:r>
            <a:endParaRPr lang="tr-TR" sz="3200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33845" y="1116013"/>
            <a:ext cx="7886700" cy="3827462"/>
          </a:xfrm>
        </p:spPr>
        <p:txBody>
          <a:bodyPr>
            <a:normAutofit/>
          </a:bodyPr>
          <a:lstStyle/>
          <a:p>
            <a:r>
              <a:rPr lang="en-US" dirty="0"/>
              <a:t>Incubation </a:t>
            </a:r>
            <a:r>
              <a:rPr lang="en-US" dirty="0" smtClean="0"/>
              <a:t>Period;</a:t>
            </a:r>
            <a:r>
              <a:rPr lang="tr-TR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cattle; 2-7 days</a:t>
            </a:r>
          </a:p>
          <a:p>
            <a:pPr marL="0" indent="0">
              <a:buNone/>
            </a:pPr>
            <a:r>
              <a:rPr lang="tr-TR" dirty="0" smtClean="0"/>
              <a:t>   </a:t>
            </a:r>
            <a:r>
              <a:rPr lang="en-US" dirty="0"/>
              <a:t>                                   </a:t>
            </a:r>
            <a:r>
              <a:rPr lang="en-US" dirty="0" smtClean="0"/>
              <a:t>In </a:t>
            </a:r>
            <a:r>
              <a:rPr lang="en-US" dirty="0"/>
              <a:t>the sheep; 1-6 </a:t>
            </a:r>
            <a:r>
              <a:rPr lang="en-US" dirty="0" smtClean="0"/>
              <a:t>days</a:t>
            </a:r>
          </a:p>
          <a:p>
            <a:r>
              <a:rPr lang="tr-TR" dirty="0">
                <a:solidFill>
                  <a:srgbClr val="00B0F0"/>
                </a:solidFill>
              </a:rPr>
              <a:t>T</a:t>
            </a:r>
            <a:r>
              <a:rPr lang="en-US" dirty="0">
                <a:solidFill>
                  <a:srgbClr val="00B0F0"/>
                </a:solidFill>
              </a:rPr>
              <a:t>he </a:t>
            </a:r>
            <a:r>
              <a:rPr lang="tr-TR" dirty="0" err="1" smtClean="0">
                <a:solidFill>
                  <a:srgbClr val="00B0F0"/>
                </a:solidFill>
              </a:rPr>
              <a:t>entrance</a:t>
            </a:r>
            <a:r>
              <a:rPr lang="tr-TR" dirty="0" smtClean="0">
                <a:solidFill>
                  <a:srgbClr val="00B0F0"/>
                </a:solidFill>
              </a:rPr>
              <a:t> </a:t>
            </a:r>
            <a:r>
              <a:rPr lang="tr-TR" dirty="0">
                <a:solidFill>
                  <a:srgbClr val="00B0F0"/>
                </a:solidFill>
              </a:rPr>
              <a:t>of</a:t>
            </a:r>
            <a:r>
              <a:rPr lang="en-US" dirty="0">
                <a:solidFill>
                  <a:srgbClr val="00B0F0"/>
                </a:solidFill>
              </a:rPr>
              <a:t> the disease is the respiratory system</a:t>
            </a:r>
            <a:r>
              <a:rPr lang="en-US" dirty="0" smtClean="0">
                <a:solidFill>
                  <a:srgbClr val="00B0F0"/>
                </a:solidFill>
              </a:rPr>
              <a:t>.</a:t>
            </a:r>
            <a:endParaRPr lang="tr-TR" dirty="0" smtClean="0">
              <a:solidFill>
                <a:srgbClr val="00B0F0"/>
              </a:solidFill>
            </a:endParaRPr>
          </a:p>
          <a:p>
            <a:r>
              <a:rPr lang="en-US" dirty="0" smtClean="0"/>
              <a:t>The </a:t>
            </a:r>
            <a:r>
              <a:rPr lang="en-US" dirty="0"/>
              <a:t>first symptom is </a:t>
            </a:r>
            <a:r>
              <a:rPr lang="en-US" dirty="0">
                <a:solidFill>
                  <a:srgbClr val="FF0000"/>
                </a:solidFill>
              </a:rPr>
              <a:t>high fever,</a:t>
            </a:r>
          </a:p>
          <a:p>
            <a:pPr marL="0" indent="0">
              <a:buNone/>
            </a:pPr>
            <a:r>
              <a:rPr lang="tr-TR" dirty="0" smtClean="0"/>
              <a:t>     </a:t>
            </a:r>
            <a:r>
              <a:rPr lang="en-US" dirty="0"/>
              <a:t>                          </a:t>
            </a:r>
            <a:r>
              <a:rPr lang="tr-TR" dirty="0" smtClean="0"/>
              <a:t>          </a:t>
            </a:r>
            <a:r>
              <a:rPr lang="en-US" dirty="0" smtClean="0"/>
              <a:t>It </a:t>
            </a:r>
            <a:r>
              <a:rPr lang="en-US" dirty="0"/>
              <a:t>disappears with </a:t>
            </a:r>
            <a:r>
              <a:rPr lang="tr-TR" dirty="0" err="1" smtClean="0"/>
              <a:t>vesicle</a:t>
            </a:r>
            <a:r>
              <a:rPr lang="en-US" dirty="0" smtClean="0"/>
              <a:t> </a:t>
            </a:r>
            <a:r>
              <a:rPr lang="en-US" dirty="0"/>
              <a:t>formation.</a:t>
            </a:r>
            <a:endParaRPr lang="tr-TR" dirty="0" smtClean="0"/>
          </a:p>
          <a:p>
            <a:r>
              <a:rPr lang="en-US" dirty="0" smtClean="0"/>
              <a:t>It </a:t>
            </a:r>
            <a:r>
              <a:rPr lang="en-US" dirty="0"/>
              <a:t>is a cyclic disease and spreads to the whole </a:t>
            </a:r>
            <a:r>
              <a:rPr lang="en-US" dirty="0" smtClean="0"/>
              <a:t>body</a:t>
            </a:r>
            <a:r>
              <a:rPr lang="tr-TR" dirty="0" smtClean="0"/>
              <a:t> </a:t>
            </a:r>
            <a:r>
              <a:rPr lang="tr-TR" dirty="0" err="1" smtClean="0"/>
              <a:t>via</a:t>
            </a:r>
            <a:r>
              <a:rPr lang="en-US" dirty="0" smtClean="0"/>
              <a:t> </a:t>
            </a:r>
            <a:r>
              <a:rPr lang="en-US" dirty="0"/>
              <a:t>viremia and forms </a:t>
            </a:r>
            <a:r>
              <a:rPr lang="tr-TR" dirty="0" err="1" smtClean="0"/>
              <a:t>vesicles</a:t>
            </a:r>
            <a:r>
              <a:rPr lang="en-US" dirty="0" smtClean="0"/>
              <a:t> </a:t>
            </a:r>
            <a:r>
              <a:rPr lang="en-US" dirty="0"/>
              <a:t>in organs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 smtClean="0"/>
              <a:t>The first virus is </a:t>
            </a:r>
            <a:r>
              <a:rPr lang="en-US" dirty="0" err="1" smtClean="0"/>
              <a:t>phar</a:t>
            </a:r>
            <a:r>
              <a:rPr lang="tr-TR" dirty="0" err="1" smtClean="0"/>
              <a:t>ynx</a:t>
            </a:r>
            <a:r>
              <a:rPr lang="tr-TR" dirty="0" smtClean="0"/>
              <a:t>,</a:t>
            </a:r>
            <a:r>
              <a:rPr lang="en-US" dirty="0" smtClean="0"/>
              <a:t> then spread to other tissues by </a:t>
            </a:r>
            <a:r>
              <a:rPr lang="en-US" dirty="0" err="1" smtClean="0"/>
              <a:t>viremia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Where the virus enters the body, Primer </a:t>
            </a:r>
            <a:r>
              <a:rPr lang="tr-TR" dirty="0" err="1" smtClean="0"/>
              <a:t>vesicles</a:t>
            </a:r>
            <a:r>
              <a:rPr lang="tr-TR" dirty="0" smtClean="0"/>
              <a:t> </a:t>
            </a:r>
            <a:r>
              <a:rPr lang="tr-TR" dirty="0" err="1" smtClean="0"/>
              <a:t>occur</a:t>
            </a:r>
            <a:r>
              <a:rPr lang="tr-TR" dirty="0" smtClean="0"/>
              <a:t> </a:t>
            </a:r>
            <a:r>
              <a:rPr lang="tr-TR" dirty="0" err="1" smtClean="0"/>
              <a:t>then</a:t>
            </a:r>
            <a:r>
              <a:rPr lang="tr-TR" dirty="0" smtClean="0"/>
              <a:t> </a:t>
            </a:r>
            <a:r>
              <a:rPr lang="en-US" dirty="0" smtClean="0"/>
              <a:t>Se</a:t>
            </a:r>
            <a:r>
              <a:rPr lang="tr-TR" dirty="0" err="1" smtClean="0"/>
              <a:t>conder</a:t>
            </a:r>
            <a:r>
              <a:rPr lang="en-US" dirty="0" smtClean="0"/>
              <a:t> </a:t>
            </a:r>
            <a:r>
              <a:rPr lang="tr-TR" dirty="0" err="1" smtClean="0"/>
              <a:t>vesicles</a:t>
            </a:r>
            <a:r>
              <a:rPr lang="en-US" dirty="0" smtClean="0"/>
              <a:t> after </a:t>
            </a:r>
            <a:r>
              <a:rPr lang="en-US" dirty="0" err="1" smtClean="0"/>
              <a:t>Viraemia</a:t>
            </a:r>
            <a:r>
              <a:rPr lang="en-US" dirty="0" smtClean="0"/>
              <a:t>.</a:t>
            </a:r>
            <a:endParaRPr lang="tr-TR" dirty="0" smtClean="0"/>
          </a:p>
          <a:p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05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763893229"/>
              </p:ext>
            </p:extLst>
          </p:nvPr>
        </p:nvGraphicFramePr>
        <p:xfrm>
          <a:off x="114299" y="914400"/>
          <a:ext cx="6848476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204" y="1843254"/>
            <a:ext cx="542591" cy="542591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6509964" y="2224262"/>
            <a:ext cx="155818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dirty="0" err="1" smtClean="0"/>
              <a:t>Seconder</a:t>
            </a:r>
            <a:r>
              <a:rPr lang="tr-TR" sz="1500" dirty="0" smtClean="0"/>
              <a:t> </a:t>
            </a:r>
            <a:r>
              <a:rPr lang="tr-TR" sz="1500" dirty="0" err="1" smtClean="0"/>
              <a:t>vesicles</a:t>
            </a:r>
            <a:endParaRPr lang="tr-TR" sz="1500" dirty="0"/>
          </a:p>
        </p:txBody>
      </p:sp>
      <p:pic>
        <p:nvPicPr>
          <p:cNvPr id="10242" name="Picture 2" descr="USDA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4" y="90404"/>
            <a:ext cx="2441948" cy="155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USDA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202" y="90404"/>
            <a:ext cx="2518295" cy="138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ow86fmd+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349" y="2686050"/>
            <a:ext cx="1558925" cy="234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USDA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613" y="3859829"/>
            <a:ext cx="1929177" cy="270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420807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Dilim</Template>
  <TotalTime>2008</TotalTime>
  <Words>2024</Words>
  <Application>Microsoft Office PowerPoint</Application>
  <PresentationFormat>Ekran Gösterisi (4:3)</PresentationFormat>
  <Paragraphs>310</Paragraphs>
  <Slides>35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Lato</vt:lpstr>
      <vt:lpstr>Verdana</vt:lpstr>
      <vt:lpstr>Wingdings</vt:lpstr>
      <vt:lpstr>Wingdings 2</vt:lpstr>
      <vt:lpstr>HDOfficeLightV0</vt:lpstr>
      <vt:lpstr>FOOT AND MOUTH DISEASE (FMD)</vt:lpstr>
      <vt:lpstr>PowerPoint Sunusu</vt:lpstr>
      <vt:lpstr>PowerPoint Sunusu</vt:lpstr>
      <vt:lpstr>PowerPoint Sunusu</vt:lpstr>
      <vt:lpstr>PowerPoint Sunusu</vt:lpstr>
      <vt:lpstr>PowerPoint Sunusu</vt:lpstr>
      <vt:lpstr>WHY IS FOOT AND MOUTH DISEASE SO MUCH  CONTAGIOUS</vt:lpstr>
      <vt:lpstr>Pathogenesis and Clinical Signs</vt:lpstr>
      <vt:lpstr>PowerPoint Sunusu</vt:lpstr>
      <vt:lpstr>PowerPoint Sunusu</vt:lpstr>
      <vt:lpstr>PowerPoint Sunusu</vt:lpstr>
      <vt:lpstr>PowerPoint Sunusu</vt:lpstr>
      <vt:lpstr>Immunology</vt:lpstr>
      <vt:lpstr>Diagnosis</vt:lpstr>
      <vt:lpstr>PowerPoint Sunusu</vt:lpstr>
      <vt:lpstr>Differential Diagnosis</vt:lpstr>
      <vt:lpstr>PowerPoint Sunusu</vt:lpstr>
      <vt:lpstr>Preventation and Control</vt:lpstr>
      <vt:lpstr>PowerPoint Sunusu</vt:lpstr>
      <vt:lpstr>FMD in Humans</vt:lpstr>
      <vt:lpstr>PowerPoint Sunusu</vt:lpstr>
      <vt:lpstr>Challenging factors</vt:lpstr>
      <vt:lpstr>Disinfections</vt:lpstr>
      <vt:lpstr>ENTEROVIRUS INFECTIONS OF CATTLE</vt:lpstr>
      <vt:lpstr>ETHIOLOGY</vt:lpstr>
      <vt:lpstr>PowerPoint Sunusu</vt:lpstr>
      <vt:lpstr>Clinical Symptoms</vt:lpstr>
      <vt:lpstr>Pathogenesis</vt:lpstr>
      <vt:lpstr>Diagnosis</vt:lpstr>
      <vt:lpstr>Bovine Rhinovirus infections</vt:lpstr>
      <vt:lpstr>Ethiology</vt:lpstr>
      <vt:lpstr>Clinical Signs and Symptoms</vt:lpstr>
      <vt:lpstr>Diagnosis</vt:lpstr>
      <vt:lpstr>Immunology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FOOT AND MOUTH DISEASE (FMD)</dc:title>
  <dc:creator>Viroloji</dc:creator>
  <cp:lastModifiedBy>İlke</cp:lastModifiedBy>
  <cp:revision>96</cp:revision>
  <dcterms:created xsi:type="dcterms:W3CDTF">2017-09-22T11:28:48Z</dcterms:created>
  <dcterms:modified xsi:type="dcterms:W3CDTF">2019-09-16T14:14:07Z</dcterms:modified>
</cp:coreProperties>
</file>