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8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CF20CA-5A4E-4269-A6C0-824FF1413C3B}" type="datetimeFigureOut">
              <a:rPr lang="tr-TR" smtClean="0"/>
              <a:pPr/>
              <a:t>25.05.2017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E273F5-38FD-464F-B5C0-792FE8413C5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CF20CA-5A4E-4269-A6C0-824FF1413C3B}" type="datetimeFigureOut">
              <a:rPr lang="tr-TR" smtClean="0"/>
              <a:pPr/>
              <a:t>25.05.2017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E273F5-38FD-464F-B5C0-792FE8413C5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CF20CA-5A4E-4269-A6C0-824FF1413C3B}" type="datetimeFigureOut">
              <a:rPr lang="tr-TR" smtClean="0"/>
              <a:pPr/>
              <a:t>25.05.2017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E273F5-38FD-464F-B5C0-792FE8413C5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CF20CA-5A4E-4269-A6C0-824FF1413C3B}" type="datetimeFigureOut">
              <a:rPr lang="tr-TR" smtClean="0"/>
              <a:pPr/>
              <a:t>25.05.2017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E273F5-38FD-464F-B5C0-792FE8413C5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CF20CA-5A4E-4269-A6C0-824FF1413C3B}" type="datetimeFigureOut">
              <a:rPr lang="tr-TR" smtClean="0"/>
              <a:pPr/>
              <a:t>25.05.2017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E273F5-38FD-464F-B5C0-792FE8413C5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CF20CA-5A4E-4269-A6C0-824FF1413C3B}" type="datetimeFigureOut">
              <a:rPr lang="tr-TR" smtClean="0"/>
              <a:pPr/>
              <a:t>25.05.2017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E273F5-38FD-464F-B5C0-792FE8413C5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CF20CA-5A4E-4269-A6C0-824FF1413C3B}" type="datetimeFigureOut">
              <a:rPr lang="tr-TR" smtClean="0"/>
              <a:pPr/>
              <a:t>25.05.2017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E273F5-38FD-464F-B5C0-792FE8413C5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CF20CA-5A4E-4269-A6C0-824FF1413C3B}" type="datetimeFigureOut">
              <a:rPr lang="tr-TR" smtClean="0"/>
              <a:pPr/>
              <a:t>25.05.2017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E273F5-38FD-464F-B5C0-792FE8413C5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CF20CA-5A4E-4269-A6C0-824FF1413C3B}" type="datetimeFigureOut">
              <a:rPr lang="tr-TR" smtClean="0"/>
              <a:pPr/>
              <a:t>25.05.2017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E273F5-38FD-464F-B5C0-792FE8413C5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CF20CA-5A4E-4269-A6C0-824FF1413C3B}" type="datetimeFigureOut">
              <a:rPr lang="tr-TR" smtClean="0"/>
              <a:pPr/>
              <a:t>25.05.2017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E273F5-38FD-464F-B5C0-792FE8413C5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CF20CA-5A4E-4269-A6C0-824FF1413C3B}" type="datetimeFigureOut">
              <a:rPr lang="tr-TR" smtClean="0"/>
              <a:pPr/>
              <a:t>25.05.2017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E273F5-38FD-464F-B5C0-792FE8413C5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CF20CA-5A4E-4269-A6C0-824FF1413C3B}" type="datetimeFigureOut">
              <a:rPr lang="tr-TR" smtClean="0"/>
              <a:pPr/>
              <a:t>25.05.2017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E273F5-38FD-464F-B5C0-792FE8413C5C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www.google.com.tr/url?q=http://www.istanbul.edu.tr/itf/index.php?option=com_content&amp;view=article&amp;id=419&amp;Itemid=137&amp;sa=U&amp;ei=QZGXUoWXGcbesgaisYGYCA&amp;ved=0CCwQ9QEwAg&amp;usg=AFQjCNG9pghIlb98fVCczkrxEoeENKR2AA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1 Başlık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r>
              <a:rPr lang="tr-TR" sz="2800" cap="none" smtClean="0">
                <a:solidFill>
                  <a:srgbClr val="E75C01"/>
                </a:solidFill>
                <a:ea typeface="ＭＳ Ｐゴシック" charset="-128"/>
              </a:rPr>
              <a:t>Radyonüklid Uptake Mekanizması</a:t>
            </a:r>
          </a:p>
        </p:txBody>
      </p:sp>
      <p:sp>
        <p:nvSpPr>
          <p:cNvPr id="19458" name="2 İçerik Yer Tutucusu"/>
          <p:cNvSpPr>
            <a:spLocks noGrp="1"/>
          </p:cNvSpPr>
          <p:nvPr>
            <p:ph sz="quarter" idx="1"/>
          </p:nvPr>
        </p:nvSpPr>
        <p:spPr>
          <a:xfrm>
            <a:off x="827088" y="4941888"/>
            <a:ext cx="7026275" cy="1531937"/>
          </a:xfrm>
        </p:spPr>
        <p:txBody>
          <a:bodyPr/>
          <a:lstStyle/>
          <a:p>
            <a:pPr>
              <a:buFont typeface="Arial" pitchFamily="34" charset="0"/>
              <a:buChar char="•"/>
            </a:pPr>
            <a:r>
              <a:rPr lang="en-US" sz="1600" smtClean="0">
                <a:ea typeface="ＭＳ Ｐゴシック" charset="-128"/>
              </a:rPr>
              <a:t>(TcO</a:t>
            </a:r>
            <a:r>
              <a:rPr lang="en-US" sz="1600" baseline="-25000" smtClean="0">
                <a:ea typeface="ＭＳ Ｐゴシック" charset="-128"/>
              </a:rPr>
              <a:t>4</a:t>
            </a:r>
            <a:r>
              <a:rPr lang="en-US" sz="1600" baseline="30000" smtClean="0">
                <a:ea typeface="ＭＳ Ｐゴシック" charset="-128"/>
              </a:rPr>
              <a:t>-</a:t>
            </a:r>
            <a:r>
              <a:rPr lang="en-US" sz="1600" smtClean="0">
                <a:ea typeface="ＭＳ Ｐゴシック" charset="-128"/>
              </a:rPr>
              <a:t>) monoval</a:t>
            </a:r>
            <a:r>
              <a:rPr lang="tr-TR" sz="1600" smtClean="0">
                <a:ea typeface="ＭＳ Ｐゴシック" charset="-128"/>
              </a:rPr>
              <a:t>an anyon olup </a:t>
            </a:r>
            <a:r>
              <a:rPr lang="en-US" sz="1600" smtClean="0">
                <a:ea typeface="ＭＳ Ｐゴシック" charset="-128"/>
              </a:rPr>
              <a:t>a</a:t>
            </a:r>
            <a:r>
              <a:rPr lang="tr-TR" sz="1600" smtClean="0">
                <a:ea typeface="ＭＳ Ｐゴシック" charset="-128"/>
              </a:rPr>
              <a:t>ktif</a:t>
            </a:r>
            <a:r>
              <a:rPr lang="en-US" sz="1600" smtClean="0">
                <a:ea typeface="ＭＳ Ｐゴシック" charset="-128"/>
              </a:rPr>
              <a:t> transport me</a:t>
            </a:r>
            <a:r>
              <a:rPr lang="tr-TR" sz="1600" smtClean="0">
                <a:ea typeface="ＭＳ Ｐゴシック" charset="-128"/>
              </a:rPr>
              <a:t>kanizması ile tutulur</a:t>
            </a:r>
          </a:p>
          <a:p>
            <a:pPr>
              <a:buFont typeface="Arial" pitchFamily="34" charset="0"/>
              <a:buChar char="•"/>
            </a:pPr>
            <a:r>
              <a:rPr lang="tr-TR" sz="1600" smtClean="0">
                <a:ea typeface="ＭＳ Ｐゴシック" charset="-128"/>
              </a:rPr>
              <a:t> Trapping sonrası organifikasyona uğramayıp yavaşça atılır</a:t>
            </a:r>
          </a:p>
          <a:p>
            <a:pPr>
              <a:buFont typeface="Arial" pitchFamily="34" charset="0"/>
              <a:buChar char="•"/>
            </a:pPr>
            <a:r>
              <a:rPr lang="tr-TR" sz="1600" smtClean="0">
                <a:ea typeface="ＭＳ Ｐゴシック" charset="-128"/>
              </a:rPr>
              <a:t> Maksimum tiroid aktivitesine enjeksiyon sonrası </a:t>
            </a:r>
            <a:r>
              <a:rPr lang="en-US" sz="1600" smtClean="0">
                <a:ea typeface="ＭＳ Ｐゴシック" charset="-128"/>
              </a:rPr>
              <a:t>20</a:t>
            </a:r>
            <a:r>
              <a:rPr lang="tr-TR" sz="1600" smtClean="0">
                <a:ea typeface="ＭＳ Ｐゴシック" charset="-128"/>
              </a:rPr>
              <a:t>-</a:t>
            </a:r>
            <a:r>
              <a:rPr lang="en-US" sz="1600" smtClean="0">
                <a:ea typeface="ＭＳ Ｐゴシック" charset="-128"/>
              </a:rPr>
              <a:t>40</a:t>
            </a:r>
            <a:r>
              <a:rPr lang="tr-TR" sz="1600" smtClean="0">
                <a:ea typeface="ＭＳ Ｐゴシック" charset="-128"/>
              </a:rPr>
              <a:t>.dk</a:t>
            </a:r>
            <a:r>
              <a:rPr lang="ja-JP" altLang="tr-TR" sz="1600" smtClean="0">
                <a:ea typeface="ＭＳ Ｐゴシック" charset="-128"/>
              </a:rPr>
              <a:t>’</a:t>
            </a:r>
            <a:r>
              <a:rPr lang="tr-TR" altLang="ja-JP" sz="1600" smtClean="0">
                <a:ea typeface="ＭＳ Ｐゴシック" charset="-128"/>
              </a:rPr>
              <a:t>da erişilir</a:t>
            </a:r>
          </a:p>
          <a:p>
            <a:pPr>
              <a:buFont typeface="Arial" pitchFamily="34" charset="0"/>
              <a:buChar char="•"/>
            </a:pPr>
            <a:r>
              <a:rPr lang="tr-TR" sz="1600" smtClean="0">
                <a:ea typeface="ＭＳ Ｐゴシック" charset="-128"/>
              </a:rPr>
              <a:t> Enjekte edilen aktivitenin sadece %</a:t>
            </a:r>
            <a:r>
              <a:rPr lang="en-US" sz="1600" smtClean="0">
                <a:ea typeface="ＭＳ Ｐゴシック" charset="-128"/>
              </a:rPr>
              <a:t>2-4</a:t>
            </a:r>
            <a:r>
              <a:rPr lang="ja-JP" altLang="tr-TR" sz="1600" smtClean="0">
                <a:ea typeface="ＭＳ Ｐゴシック" charset="-128"/>
              </a:rPr>
              <a:t>’</a:t>
            </a:r>
            <a:r>
              <a:rPr lang="tr-TR" altLang="ja-JP" sz="1600" smtClean="0">
                <a:ea typeface="ＭＳ Ｐゴシック" charset="-128"/>
              </a:rPr>
              <a:t>ü </a:t>
            </a:r>
            <a:r>
              <a:rPr lang="en-US" altLang="ja-JP" sz="1600" smtClean="0">
                <a:ea typeface="ＭＳ Ｐゴシック" charset="-128"/>
              </a:rPr>
              <a:t>t</a:t>
            </a:r>
            <a:r>
              <a:rPr lang="tr-TR" altLang="ja-JP" sz="1600" smtClean="0">
                <a:ea typeface="ＭＳ Ｐゴシック" charset="-128"/>
              </a:rPr>
              <a:t>i</a:t>
            </a:r>
            <a:r>
              <a:rPr lang="en-US" altLang="ja-JP" sz="1600" smtClean="0">
                <a:ea typeface="ＭＳ Ｐゴシック" charset="-128"/>
              </a:rPr>
              <a:t>roid</a:t>
            </a:r>
            <a:r>
              <a:rPr lang="tr-TR" altLang="ja-JP" sz="1600" smtClean="0">
                <a:ea typeface="ＭＳ Ｐゴシック" charset="-128"/>
              </a:rPr>
              <a:t> bezinde tutulur</a:t>
            </a:r>
          </a:p>
          <a:p>
            <a:endParaRPr lang="tr-TR" smtClean="0">
              <a:ea typeface="ＭＳ Ｐゴシック" charset="-128"/>
            </a:endParaRPr>
          </a:p>
        </p:txBody>
      </p:sp>
      <p:pic>
        <p:nvPicPr>
          <p:cNvPr id="19459" name="Picture 1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00113" y="1628775"/>
            <a:ext cx="6913562" cy="3167063"/>
          </a:xfrm>
          <a:prstGeom prst="rect">
            <a:avLst/>
          </a:prstGeom>
          <a:noFill/>
          <a:ln w="28575">
            <a:solidFill>
              <a:schemeClr val="bg1"/>
            </a:solidFill>
            <a:miter lim="800000"/>
            <a:headEnd type="none" w="sm" len="sm"/>
            <a:tailEnd type="none" w="sm" len="sm"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68313" y="188913"/>
            <a:ext cx="7467600" cy="809625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tr-TR" sz="3200" cap="none" dirty="0" smtClean="0">
                <a:solidFill>
                  <a:schemeClr val="accent1">
                    <a:lumMod val="75000"/>
                  </a:schemeClr>
                </a:solidFill>
                <a:ea typeface="+mj-ea"/>
                <a:cs typeface="+mj-cs"/>
              </a:rPr>
              <a:t>Tiroit Uptake Testi</a:t>
            </a:r>
            <a:endParaRPr lang="tr-TR" sz="3200" cap="none" dirty="0">
              <a:solidFill>
                <a:schemeClr val="accent1">
                  <a:lumMod val="75000"/>
                </a:schemeClr>
              </a:solidFill>
              <a:ea typeface="+mj-ea"/>
              <a:cs typeface="+mj-cs"/>
            </a:endParaRPr>
          </a:p>
        </p:txBody>
      </p:sp>
      <p:sp>
        <p:nvSpPr>
          <p:cNvPr id="20482" name="2 İçerik Yer Tutucusu"/>
          <p:cNvSpPr>
            <a:spLocks noGrp="1"/>
          </p:cNvSpPr>
          <p:nvPr>
            <p:ph sz="quarter" idx="1"/>
          </p:nvPr>
        </p:nvSpPr>
        <p:spPr>
          <a:xfrm>
            <a:off x="539750" y="1052513"/>
            <a:ext cx="7416800" cy="4679950"/>
          </a:xfrm>
        </p:spPr>
        <p:txBody>
          <a:bodyPr/>
          <a:lstStyle/>
          <a:p>
            <a:pPr eaLnBrk="1" hangingPunct="1">
              <a:lnSpc>
                <a:spcPct val="150000"/>
              </a:lnSpc>
            </a:pPr>
            <a:r>
              <a:rPr lang="tr-TR" sz="1600" smtClean="0">
                <a:ea typeface="ＭＳ Ｐゴシック" charset="-128"/>
              </a:rPr>
              <a:t>Radyoaktif iyot (RAI) veya teknesyum ile yapılır.</a:t>
            </a:r>
          </a:p>
          <a:p>
            <a:pPr eaLnBrk="1" hangingPunct="1">
              <a:lnSpc>
                <a:spcPct val="150000"/>
              </a:lnSpc>
              <a:buFont typeface="Wingdings" pitchFamily="2" charset="2"/>
              <a:buNone/>
            </a:pPr>
            <a:r>
              <a:rPr lang="tr-TR" sz="1600" smtClean="0">
                <a:solidFill>
                  <a:schemeClr val="accent1"/>
                </a:solidFill>
                <a:ea typeface="ＭＳ Ｐゴシック" charset="-128"/>
              </a:rPr>
              <a:t>Yöntem (radyoaktif iyot kullanılarak): </a:t>
            </a:r>
          </a:p>
          <a:p>
            <a:pPr eaLnBrk="1" hangingPunct="1">
              <a:lnSpc>
                <a:spcPct val="150000"/>
              </a:lnSpc>
            </a:pPr>
            <a:r>
              <a:rPr lang="tr-TR" sz="1600" smtClean="0">
                <a:ea typeface="ＭＳ Ｐゴシック" charset="-128"/>
              </a:rPr>
              <a:t>Standart dozda RAI</a:t>
            </a:r>
            <a:r>
              <a:rPr lang="ja-JP" altLang="tr-TR" sz="1600" smtClean="0">
                <a:ea typeface="ＭＳ Ｐゴシック" charset="-128"/>
              </a:rPr>
              <a:t>’</a:t>
            </a:r>
            <a:r>
              <a:rPr lang="tr-TR" altLang="ja-JP" sz="1600" smtClean="0">
                <a:ea typeface="ＭＳ Ｐゴシック" charset="-128"/>
              </a:rPr>
              <a:t>un oral olarak verilmesini takiben belirli bir zaman aralığında tiroid bezi tarafından tutulan miktarının yüzde olarak ölçülmesidir. </a:t>
            </a:r>
          </a:p>
          <a:p>
            <a:pPr eaLnBrk="1" hangingPunct="1">
              <a:lnSpc>
                <a:spcPct val="150000"/>
              </a:lnSpc>
            </a:pPr>
            <a:r>
              <a:rPr lang="tr-TR" sz="1600" smtClean="0">
                <a:ea typeface="ＭＳ Ｐゴシック" charset="-128"/>
              </a:rPr>
              <a:t>Bir görüntüleme yöntemi olmayıp sayısal sonuç veren bir testtir. </a:t>
            </a:r>
          </a:p>
          <a:p>
            <a:pPr eaLnBrk="1" hangingPunct="1">
              <a:lnSpc>
                <a:spcPct val="150000"/>
              </a:lnSpc>
            </a:pPr>
            <a:r>
              <a:rPr lang="tr-TR" sz="1600" smtClean="0">
                <a:ea typeface="ＭＳ Ｐゴシック" charset="-128"/>
              </a:rPr>
              <a:t>Uptake cihazı adı verilen özel bir cihaz kullanılarak test uygulanır. </a:t>
            </a:r>
          </a:p>
          <a:p>
            <a:pPr eaLnBrk="1" hangingPunct="1">
              <a:lnSpc>
                <a:spcPct val="150000"/>
              </a:lnSpc>
            </a:pPr>
            <a:r>
              <a:rPr lang="tr-TR" sz="1600" smtClean="0">
                <a:ea typeface="ＭＳ Ｐゴシック" charset="-128"/>
              </a:rPr>
              <a:t>Standart adı verilen belirli miktarda radyoaktif iyot cihazda sayıldıktan sonra hastaya içirilir. </a:t>
            </a:r>
          </a:p>
          <a:p>
            <a:pPr eaLnBrk="1" hangingPunct="1">
              <a:lnSpc>
                <a:spcPct val="150000"/>
              </a:lnSpc>
            </a:pPr>
            <a:r>
              <a:rPr lang="tr-TR" sz="1600" smtClean="0">
                <a:ea typeface="ＭＳ Ｐゴシック" charset="-128"/>
              </a:rPr>
              <a:t>2. ve 24. saatlerde cihaz yardımıyla boyun bölgesinden sayımlar alınır. </a:t>
            </a:r>
          </a:p>
          <a:p>
            <a:pPr eaLnBrk="1" hangingPunct="1">
              <a:lnSpc>
                <a:spcPct val="150000"/>
              </a:lnSpc>
            </a:pPr>
            <a:r>
              <a:rPr lang="tr-TR" sz="1600" smtClean="0">
                <a:ea typeface="ＭＳ Ｐゴシック" charset="-128"/>
              </a:rPr>
              <a:t>Sayımlar tiroid bezi tarafından tutulan radyoaktif iyodu yansıtır. </a:t>
            </a:r>
          </a:p>
          <a:p>
            <a:pPr eaLnBrk="1" hangingPunct="1">
              <a:lnSpc>
                <a:spcPct val="150000"/>
              </a:lnSpc>
            </a:pPr>
            <a:r>
              <a:rPr lang="tr-TR" sz="1600" smtClean="0">
                <a:ea typeface="ＭＳ Ｐゴシック" charset="-128"/>
              </a:rPr>
              <a:t>Elde edilen sayımların standart sayımlara bölünmesi ile uptake değerleri hesaplanır.</a:t>
            </a:r>
          </a:p>
        </p:txBody>
      </p:sp>
      <p:pic>
        <p:nvPicPr>
          <p:cNvPr id="20483" name="Picture 2" descr="http://t0.gstatic.com/images?q=tbn:ANd9GcQMpv7gGwdYnB_ypLJ-Le_cDR9yZeB5w0dW_D2mj-gqegY2lLBEYU18HB0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588125" y="188913"/>
            <a:ext cx="2160588" cy="1624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2 İçerik Yer Tutucusu"/>
          <p:cNvSpPr>
            <a:spLocks noGrp="1"/>
          </p:cNvSpPr>
          <p:nvPr>
            <p:ph sz="quarter" idx="1"/>
          </p:nvPr>
        </p:nvSpPr>
        <p:spPr>
          <a:xfrm>
            <a:off x="611188" y="1341438"/>
            <a:ext cx="7705725" cy="5111750"/>
          </a:xfrm>
        </p:spPr>
        <p:txBody>
          <a:bodyPr/>
          <a:lstStyle/>
          <a:p>
            <a:pPr eaLnBrk="1" hangingPunct="1">
              <a:lnSpc>
                <a:spcPct val="150000"/>
              </a:lnSpc>
            </a:pPr>
            <a:r>
              <a:rPr lang="tr-TR" sz="1800" smtClean="0">
                <a:ea typeface="ＭＳ Ｐゴシック" charset="-128"/>
              </a:rPr>
              <a:t>Normal değerler 24. saatte % 10–30 aralığındadır. </a:t>
            </a:r>
          </a:p>
          <a:p>
            <a:pPr eaLnBrk="1" hangingPunct="1">
              <a:lnSpc>
                <a:spcPct val="150000"/>
              </a:lnSpc>
            </a:pPr>
            <a:r>
              <a:rPr lang="tr-TR" sz="1800" smtClean="0">
                <a:ea typeface="ＭＳ Ｐゴシック" charset="-128"/>
              </a:rPr>
              <a:t>Yüksek uptake: </a:t>
            </a:r>
          </a:p>
          <a:p>
            <a:pPr lvl="1" eaLnBrk="1" hangingPunct="1">
              <a:lnSpc>
                <a:spcPct val="150000"/>
              </a:lnSpc>
            </a:pPr>
            <a:r>
              <a:rPr lang="tr-TR" sz="1400" smtClean="0">
                <a:ea typeface="ＭＳ Ｐゴシック" charset="-128"/>
              </a:rPr>
              <a:t>Graves</a:t>
            </a:r>
            <a:r>
              <a:rPr lang="ja-JP" altLang="tr-TR" sz="1400" smtClean="0">
                <a:ea typeface="ＭＳ Ｐゴシック" charset="-128"/>
              </a:rPr>
              <a:t>’</a:t>
            </a:r>
            <a:r>
              <a:rPr lang="tr-TR" altLang="ja-JP" sz="1400" smtClean="0">
                <a:ea typeface="ＭＳ Ｐゴシック" charset="-128"/>
              </a:rPr>
              <a:t> hastalığı (&gt;%50), </a:t>
            </a:r>
          </a:p>
          <a:p>
            <a:pPr lvl="1" eaLnBrk="1" hangingPunct="1">
              <a:lnSpc>
                <a:spcPct val="150000"/>
              </a:lnSpc>
            </a:pPr>
            <a:r>
              <a:rPr lang="tr-TR" sz="1400" smtClean="0">
                <a:ea typeface="ＭＳ Ｐゴシック" charset="-128"/>
              </a:rPr>
              <a:t>Toksik nodüler ve multinodüler guatr, </a:t>
            </a:r>
          </a:p>
          <a:p>
            <a:pPr lvl="1" eaLnBrk="1" hangingPunct="1">
              <a:lnSpc>
                <a:spcPct val="150000"/>
              </a:lnSpc>
            </a:pPr>
            <a:r>
              <a:rPr lang="tr-TR" sz="1400" smtClean="0">
                <a:ea typeface="ＭＳ Ｐゴシック" charset="-128"/>
              </a:rPr>
              <a:t>Subakut ve sessiz tiroiditin iyileşme fazında</a:t>
            </a:r>
          </a:p>
          <a:p>
            <a:pPr eaLnBrk="1" hangingPunct="1">
              <a:lnSpc>
                <a:spcPct val="150000"/>
              </a:lnSpc>
            </a:pPr>
            <a:r>
              <a:rPr lang="tr-TR" sz="1800" smtClean="0">
                <a:ea typeface="ＭＳ Ｐゴシック" charset="-128"/>
              </a:rPr>
              <a:t>Düşük uptake:</a:t>
            </a:r>
          </a:p>
          <a:p>
            <a:pPr lvl="1" eaLnBrk="1" hangingPunct="1">
              <a:lnSpc>
                <a:spcPct val="150000"/>
              </a:lnSpc>
            </a:pPr>
            <a:r>
              <a:rPr lang="tr-TR" sz="1400" smtClean="0">
                <a:ea typeface="ＭＳ Ｐゴシック" charset="-128"/>
              </a:rPr>
              <a:t>Kronik atrofik tiroidit, </a:t>
            </a:r>
          </a:p>
          <a:p>
            <a:pPr lvl="1" eaLnBrk="1" hangingPunct="1">
              <a:lnSpc>
                <a:spcPct val="150000"/>
              </a:lnSpc>
            </a:pPr>
            <a:r>
              <a:rPr lang="tr-TR" sz="1400" smtClean="0">
                <a:ea typeface="ＭＳ Ｐゴシック" charset="-128"/>
              </a:rPr>
              <a:t>Subakut ve sessiz tiroiditin başlangıç dönemi (&lt;%5) </a:t>
            </a:r>
          </a:p>
          <a:p>
            <a:pPr lvl="1" eaLnBrk="1" hangingPunct="1">
              <a:lnSpc>
                <a:spcPct val="150000"/>
              </a:lnSpc>
            </a:pPr>
            <a:r>
              <a:rPr lang="tr-TR" sz="1400" smtClean="0">
                <a:ea typeface="ＭＳ Ｐゴシック" charset="-128"/>
              </a:rPr>
              <a:t>Ekzojen iyot alımı, </a:t>
            </a:r>
          </a:p>
          <a:p>
            <a:pPr lvl="1" eaLnBrk="1" hangingPunct="1">
              <a:lnSpc>
                <a:spcPct val="150000"/>
              </a:lnSpc>
            </a:pPr>
            <a:r>
              <a:rPr lang="tr-TR" sz="1400" smtClean="0">
                <a:ea typeface="ＭＳ Ｐゴシック" charset="-128"/>
              </a:rPr>
              <a:t>İlaçlar (propiltioürasil, metimazol, perklorat, tiosiyanat gibi), </a:t>
            </a:r>
          </a:p>
          <a:p>
            <a:pPr lvl="1" eaLnBrk="1" hangingPunct="1">
              <a:lnSpc>
                <a:spcPct val="150000"/>
              </a:lnSpc>
            </a:pPr>
            <a:r>
              <a:rPr lang="tr-TR" sz="1400" smtClean="0">
                <a:ea typeface="ＭＳ Ｐゴシック" charset="-128"/>
              </a:rPr>
              <a:t>Boyun bölgesine radyoterapi yapılması*</a:t>
            </a:r>
          </a:p>
        </p:txBody>
      </p:sp>
      <p:sp>
        <p:nvSpPr>
          <p:cNvPr id="4" name="1 Başlık"/>
          <p:cNvSpPr>
            <a:spLocks noGrp="1"/>
          </p:cNvSpPr>
          <p:nvPr>
            <p:ph type="title"/>
          </p:nvPr>
        </p:nvSpPr>
        <p:spPr>
          <a:xfrm>
            <a:off x="468313" y="0"/>
            <a:ext cx="7467600" cy="11430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tr-TR" sz="3200" cap="none" dirty="0" smtClean="0">
                <a:solidFill>
                  <a:schemeClr val="accent1">
                    <a:lumMod val="75000"/>
                  </a:schemeClr>
                </a:solidFill>
                <a:ea typeface="+mj-ea"/>
                <a:cs typeface="+mj-cs"/>
              </a:rPr>
              <a:t>Tiroit Uptake Testi</a:t>
            </a:r>
            <a:endParaRPr lang="tr-TR" sz="3200" cap="none" dirty="0">
              <a:solidFill>
                <a:schemeClr val="accent1">
                  <a:lumMod val="75000"/>
                </a:schemeClr>
              </a:solidFill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tr-TR" sz="2800" cap="none" dirty="0" smtClean="0">
                <a:solidFill>
                  <a:schemeClr val="accent1">
                    <a:lumMod val="75000"/>
                  </a:schemeClr>
                </a:solidFill>
                <a:ea typeface="+mj-ea"/>
                <a:cs typeface="+mj-cs"/>
              </a:rPr>
              <a:t>Tiroit Uptake Testi</a:t>
            </a:r>
            <a:endParaRPr lang="tr-TR" dirty="0">
              <a:ea typeface="+mj-ea"/>
              <a:cs typeface="+mj-cs"/>
            </a:endParaRPr>
          </a:p>
        </p:txBody>
      </p:sp>
      <p:sp>
        <p:nvSpPr>
          <p:cNvPr id="22530" name="2 İçerik Yer Tutucusu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931150" cy="4873625"/>
          </a:xfrm>
        </p:spPr>
        <p:txBody>
          <a:bodyPr/>
          <a:lstStyle/>
          <a:p>
            <a:pPr eaLnBrk="1" hangingPunct="1">
              <a:lnSpc>
                <a:spcPct val="150000"/>
              </a:lnSpc>
              <a:buFont typeface="Wingdings" pitchFamily="2" charset="2"/>
              <a:buNone/>
            </a:pPr>
            <a:r>
              <a:rPr lang="tr-TR" sz="2000" b="1" smtClean="0">
                <a:solidFill>
                  <a:schemeClr val="accent1"/>
                </a:solidFill>
                <a:ea typeface="ＭＳ Ｐゴシック" charset="-128"/>
              </a:rPr>
              <a:t>Endikasyonlar: </a:t>
            </a:r>
          </a:p>
          <a:p>
            <a:pPr eaLnBrk="1" hangingPunct="1">
              <a:lnSpc>
                <a:spcPct val="150000"/>
              </a:lnSpc>
            </a:pPr>
            <a:r>
              <a:rPr lang="tr-TR" sz="2000" smtClean="0">
                <a:ea typeface="ＭＳ Ｐゴシック" charset="-128"/>
              </a:rPr>
              <a:t>Radyoaktif iyot tedavisi uygulanacak hipertiroidi hastalarında verilecek iyot dozunun hesaplanması</a:t>
            </a:r>
          </a:p>
          <a:p>
            <a:pPr eaLnBrk="1" hangingPunct="1">
              <a:lnSpc>
                <a:spcPct val="150000"/>
              </a:lnSpc>
            </a:pPr>
            <a:r>
              <a:rPr lang="tr-TR" sz="2000" smtClean="0">
                <a:ea typeface="ＭＳ Ｐゴシック" charset="-128"/>
              </a:rPr>
              <a:t>Düşük ve yüksek uptake gösteren hipertiroidilerin ayırıcı tanısı</a:t>
            </a:r>
          </a:p>
          <a:p>
            <a:pPr eaLnBrk="1" hangingPunct="1">
              <a:lnSpc>
                <a:spcPct val="150000"/>
              </a:lnSpc>
              <a:buFont typeface="Wingdings" pitchFamily="2" charset="2"/>
              <a:buNone/>
            </a:pPr>
            <a:endParaRPr lang="tr-TR" sz="2000" b="1" smtClean="0">
              <a:solidFill>
                <a:schemeClr val="accent1"/>
              </a:solidFill>
              <a:ea typeface="ＭＳ Ｐゴシック" charset="-128"/>
            </a:endParaRPr>
          </a:p>
          <a:p>
            <a:pPr eaLnBrk="1" hangingPunct="1">
              <a:lnSpc>
                <a:spcPct val="150000"/>
              </a:lnSpc>
              <a:buFont typeface="Wingdings" pitchFamily="2" charset="2"/>
              <a:buNone/>
            </a:pPr>
            <a:r>
              <a:rPr lang="tr-TR" sz="2000" b="1" smtClean="0">
                <a:solidFill>
                  <a:schemeClr val="accent1"/>
                </a:solidFill>
                <a:ea typeface="ＭＳ Ｐゴシック" charset="-128"/>
              </a:rPr>
              <a:t>Not:</a:t>
            </a:r>
            <a:r>
              <a:rPr lang="tr-TR" sz="2000" b="1" smtClean="0">
                <a:ea typeface="ＭＳ Ｐゴシック" charset="-128"/>
              </a:rPr>
              <a:t> </a:t>
            </a:r>
            <a:r>
              <a:rPr lang="tr-TR" sz="2000" smtClean="0">
                <a:ea typeface="ＭＳ Ｐゴシック" charset="-128"/>
              </a:rPr>
              <a:t>Teknesyum ile yapılan uptake testinde yöntem farklıdır ve radyoaktif maddenin iv verilmesinden sonra gama kamera yardımıyla hesaplanır. </a:t>
            </a:r>
          </a:p>
          <a:p>
            <a:pPr eaLnBrk="1" hangingPunct="1">
              <a:lnSpc>
                <a:spcPct val="150000"/>
              </a:lnSpc>
            </a:pPr>
            <a:r>
              <a:rPr lang="tr-TR" sz="2000" smtClean="0">
                <a:ea typeface="ＭＳ Ｐゴシック" charset="-128"/>
              </a:rPr>
              <a:t>Normal değeri % 0.3-3.3 aralığındadır.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68313" y="333375"/>
            <a:ext cx="7467600" cy="763588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tr-TR" cap="none" dirty="0" smtClean="0">
                <a:solidFill>
                  <a:schemeClr val="accent1">
                    <a:lumMod val="75000"/>
                  </a:schemeClr>
                </a:solidFill>
                <a:ea typeface="+mj-ea"/>
                <a:cs typeface="+mj-cs"/>
              </a:rPr>
              <a:t>Tiroit Sintigrafisi</a:t>
            </a:r>
            <a:endParaRPr lang="tr-TR" cap="none" dirty="0">
              <a:solidFill>
                <a:schemeClr val="accent1">
                  <a:lumMod val="75000"/>
                </a:schemeClr>
              </a:solidFill>
              <a:ea typeface="+mj-ea"/>
              <a:cs typeface="+mj-cs"/>
            </a:endParaRPr>
          </a:p>
        </p:txBody>
      </p:sp>
      <p:sp>
        <p:nvSpPr>
          <p:cNvPr id="23554" name="2 İçerik Yer Tutucusu"/>
          <p:cNvSpPr>
            <a:spLocks noGrp="1"/>
          </p:cNvSpPr>
          <p:nvPr>
            <p:ph sz="quarter" idx="1"/>
          </p:nvPr>
        </p:nvSpPr>
        <p:spPr>
          <a:xfrm>
            <a:off x="539750" y="1341438"/>
            <a:ext cx="7467600" cy="4873625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endParaRPr lang="tr-TR" b="1" smtClean="0">
              <a:ea typeface="ＭＳ Ｐゴシック" charset="-128"/>
            </a:endParaRPr>
          </a:p>
          <a:p>
            <a:pPr eaLnBrk="1" hangingPunct="1">
              <a:buFont typeface="Wingdings" pitchFamily="2" charset="2"/>
              <a:buNone/>
            </a:pPr>
            <a:r>
              <a:rPr lang="tr-TR" b="1" smtClean="0">
                <a:ea typeface="ＭＳ Ｐゴシック" charset="-128"/>
              </a:rPr>
              <a:t>Tiroid Sintigrafisi Endikasyonları</a:t>
            </a:r>
          </a:p>
          <a:p>
            <a:pPr eaLnBrk="1" hangingPunct="1"/>
            <a:r>
              <a:rPr lang="tr-TR" b="1" smtClean="0">
                <a:ea typeface="ＭＳ Ｐゴシック" charset="-128"/>
              </a:rPr>
              <a:t>Tiroid nodüllerinin değerlendirilmesi: </a:t>
            </a:r>
          </a:p>
          <a:p>
            <a:pPr lvl="1" eaLnBrk="1" hangingPunct="1"/>
            <a:r>
              <a:rPr lang="tr-TR" b="1" smtClean="0">
                <a:ea typeface="ＭＳ Ｐゴシック" charset="-128"/>
              </a:rPr>
              <a:t>Sıcak nodül (hiperaktif nodül): </a:t>
            </a:r>
            <a:r>
              <a:rPr lang="tr-TR" smtClean="0">
                <a:ea typeface="ＭＳ Ｐゴシック" charset="-128"/>
              </a:rPr>
              <a:t>malignite oranları (&lt;%1). </a:t>
            </a:r>
          </a:p>
          <a:p>
            <a:pPr eaLnBrk="1" hangingPunct="1"/>
            <a:endParaRPr lang="tr-TR" smtClean="0">
              <a:ea typeface="ＭＳ Ｐゴシック" charset="-128"/>
            </a:endParaRPr>
          </a:p>
        </p:txBody>
      </p:sp>
      <p:pic>
        <p:nvPicPr>
          <p:cNvPr id="23555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00166" y="4214818"/>
            <a:ext cx="2303463" cy="2166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556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000628" y="4214818"/>
            <a:ext cx="2374900" cy="2160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297</Words>
  <Application>Microsoft Office PowerPoint</Application>
  <PresentationFormat>Ekran Gösterisi (4:3)</PresentationFormat>
  <Paragraphs>39</Paragraphs>
  <Slides>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5</vt:i4>
      </vt:variant>
    </vt:vector>
  </HeadingPairs>
  <TitlesOfParts>
    <vt:vector size="6" baseType="lpstr">
      <vt:lpstr>Ofis Teması</vt:lpstr>
      <vt:lpstr>Radyonüklid Uptake Mekanizması</vt:lpstr>
      <vt:lpstr>Tiroit Uptake Testi</vt:lpstr>
      <vt:lpstr>Tiroit Uptake Testi</vt:lpstr>
      <vt:lpstr>Tiroit Uptake Testi</vt:lpstr>
      <vt:lpstr>Tiroit Sintigrafisi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Radyonüklid Uptake Mekanizması</dc:title>
  <dc:creator>KALPMERKZ1677</dc:creator>
  <cp:lastModifiedBy>KALPMERKZ1677</cp:lastModifiedBy>
  <cp:revision>2</cp:revision>
  <dcterms:created xsi:type="dcterms:W3CDTF">2017-05-25T06:08:03Z</dcterms:created>
  <dcterms:modified xsi:type="dcterms:W3CDTF">2017-05-25T06:16:09Z</dcterms:modified>
</cp:coreProperties>
</file>