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7" r:id="rId2"/>
    <p:sldId id="266" r:id="rId3"/>
    <p:sldId id="268" r:id="rId4"/>
    <p:sldId id="269" r:id="rId5"/>
    <p:sldId id="271" r:id="rId6"/>
    <p:sldId id="270" r:id="rId7"/>
    <p:sldId id="273" r:id="rId8"/>
    <p:sldId id="274" r:id="rId9"/>
    <p:sldId id="272"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74" autoAdjust="0"/>
    <p:restoredTop sz="94660"/>
  </p:normalViewPr>
  <p:slideViewPr>
    <p:cSldViewPr snapToGrid="0">
      <p:cViewPr varScale="1">
        <p:scale>
          <a:sx n="72" d="100"/>
          <a:sy n="72" d="100"/>
        </p:scale>
        <p:origin x="654"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F42F66FB-8DFA-4E1F-A058-C31F2E565823}" type="datetimeFigureOut">
              <a:rPr lang="tr-TR" smtClean="0"/>
              <a:t>11.4.2018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3511308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42F66FB-8DFA-4E1F-A058-C31F2E565823}" type="datetimeFigureOut">
              <a:rPr lang="tr-TR" smtClean="0"/>
              <a:t>11.4.2018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35911899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42F66FB-8DFA-4E1F-A058-C31F2E565823}" type="datetimeFigureOut">
              <a:rPr lang="tr-TR" smtClean="0"/>
              <a:t>11.4.2018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33803193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42F66FB-8DFA-4E1F-A058-C31F2E565823}" type="datetimeFigureOut">
              <a:rPr lang="tr-TR" smtClean="0"/>
              <a:t>11.4.2018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1604210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F42F66FB-8DFA-4E1F-A058-C31F2E565823}" type="datetimeFigureOut">
              <a:rPr lang="tr-TR" smtClean="0"/>
              <a:t>11.4.2018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14773459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42F66FB-8DFA-4E1F-A058-C31F2E565823}" type="datetimeFigureOut">
              <a:rPr lang="tr-TR" smtClean="0"/>
              <a:t>11.4.2018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16385594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42F66FB-8DFA-4E1F-A058-C31F2E565823}" type="datetimeFigureOut">
              <a:rPr lang="tr-TR" smtClean="0"/>
              <a:t>11.4.2018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33605926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42F66FB-8DFA-4E1F-A058-C31F2E565823}" type="datetimeFigureOut">
              <a:rPr lang="tr-TR" smtClean="0"/>
              <a:t>11.4.2018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14154601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42F66FB-8DFA-4E1F-A058-C31F2E565823}" type="datetimeFigureOut">
              <a:rPr lang="tr-TR" smtClean="0"/>
              <a:t>11.4.2018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906162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42F66FB-8DFA-4E1F-A058-C31F2E565823}" type="datetimeFigureOut">
              <a:rPr lang="tr-TR" smtClean="0"/>
              <a:t>11.4.2018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6643466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42F66FB-8DFA-4E1F-A058-C31F2E565823}" type="datetimeFigureOut">
              <a:rPr lang="tr-TR" smtClean="0"/>
              <a:t>11.4.2018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42169968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2F66FB-8DFA-4E1F-A058-C31F2E565823}" type="datetimeFigureOut">
              <a:rPr lang="tr-TR" smtClean="0"/>
              <a:t>11.4.2018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42A5E1-E36E-4A82-93B6-7D3D471CA118}" type="slidenum">
              <a:rPr lang="tr-TR" smtClean="0"/>
              <a:t>‹#›</a:t>
            </a:fld>
            <a:endParaRPr lang="tr-TR"/>
          </a:p>
        </p:txBody>
      </p:sp>
    </p:spTree>
    <p:extLst>
      <p:ext uri="{BB962C8B-B14F-4D97-AF65-F5344CB8AC3E}">
        <p14:creationId xmlns:p14="http://schemas.microsoft.com/office/powerpoint/2010/main" val="12246116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lstStyle/>
          <a:p>
            <a:pPr algn="ctr"/>
            <a:r>
              <a:rPr lang="tr-TR" b="1" dirty="0" smtClean="0"/>
              <a:t>İMAN, DELİL VE DELİLCİLİK</a:t>
            </a:r>
            <a:endParaRPr lang="tr-TR" b="1" dirty="0"/>
          </a:p>
        </p:txBody>
      </p:sp>
      <p:sp>
        <p:nvSpPr>
          <p:cNvPr id="3" name="İçerik Yer Tutucusu 2"/>
          <p:cNvSpPr>
            <a:spLocks noGrp="1"/>
          </p:cNvSpPr>
          <p:nvPr>
            <p:ph idx="1"/>
          </p:nvPr>
        </p:nvSpPr>
        <p:spPr>
          <a:xfrm>
            <a:off x="1753849" y="1825625"/>
            <a:ext cx="8919148" cy="4351338"/>
          </a:xfrm>
        </p:spPr>
        <p:txBody>
          <a:bodyPr/>
          <a:lstStyle/>
          <a:p>
            <a:r>
              <a:rPr lang="tr-TR" dirty="0" smtClean="0"/>
              <a:t>İman, inanç ve doğruluk arasındaki ilişki, hangi gerekçeyle olursa olsun, göz ardı edilebilecek bir ilişki değildir.</a:t>
            </a:r>
          </a:p>
          <a:p>
            <a:r>
              <a:rPr lang="tr-TR" dirty="0" smtClean="0"/>
              <a:t>Yine, doğruluk söz konusu olduğunda, delil ve </a:t>
            </a:r>
            <a:r>
              <a:rPr lang="tr-TR" dirty="0" err="1" smtClean="0"/>
              <a:t>delillendirme</a:t>
            </a:r>
            <a:r>
              <a:rPr lang="tr-TR" dirty="0" smtClean="0"/>
              <a:t> de bütünüyle bir tarafa konulabilecek bir şey değildir.</a:t>
            </a:r>
          </a:p>
          <a:p>
            <a:r>
              <a:rPr lang="tr-TR" dirty="0" smtClean="0"/>
              <a:t>Her ne kadar, bir şeyin doğru olup olmaması, o şeye ilişkin delil ve </a:t>
            </a:r>
            <a:r>
              <a:rPr lang="tr-TR" dirty="0" err="1" smtClean="0"/>
              <a:t>delillendirmeden</a:t>
            </a:r>
            <a:r>
              <a:rPr lang="tr-TR" dirty="0" smtClean="0"/>
              <a:t> bağımsız bir durum olarak var olsa da, doğruluk ile </a:t>
            </a:r>
            <a:r>
              <a:rPr lang="tr-TR" dirty="0" err="1" smtClean="0"/>
              <a:t>delillendirme</a:t>
            </a:r>
            <a:r>
              <a:rPr lang="tr-TR" dirty="0" smtClean="0"/>
              <a:t> arasındaki dolaylı ilişki inkar edilemez. </a:t>
            </a:r>
            <a:endParaRPr lang="tr-TR" dirty="0"/>
          </a:p>
        </p:txBody>
      </p:sp>
    </p:spTree>
    <p:extLst>
      <p:ext uri="{BB962C8B-B14F-4D97-AF65-F5344CB8AC3E}">
        <p14:creationId xmlns:p14="http://schemas.microsoft.com/office/powerpoint/2010/main" val="27624354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708301"/>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lstStyle/>
          <a:p>
            <a:pPr algn="ctr"/>
            <a:r>
              <a:rPr lang="tr-TR" b="1" dirty="0" smtClean="0"/>
              <a:t>Kaynaklar</a:t>
            </a:r>
            <a:endParaRPr lang="tr-TR" b="1" dirty="0"/>
          </a:p>
        </p:txBody>
      </p:sp>
      <p:sp>
        <p:nvSpPr>
          <p:cNvPr id="3" name="İçerik Yer Tutucusu 2"/>
          <p:cNvSpPr>
            <a:spLocks noGrp="1"/>
          </p:cNvSpPr>
          <p:nvPr>
            <p:ph idx="1"/>
          </p:nvPr>
        </p:nvSpPr>
        <p:spPr>
          <a:xfrm>
            <a:off x="838200" y="1285461"/>
            <a:ext cx="10515600" cy="4891502"/>
          </a:xfrm>
        </p:spPr>
        <p:txBody>
          <a:bodyPr>
            <a:normAutofit fontScale="55000" lnSpcReduction="20000"/>
          </a:bodyPr>
          <a:lstStyle/>
          <a:p>
            <a:pPr marL="0" indent="0">
              <a:buNone/>
            </a:pPr>
            <a:endParaRPr lang="tr-TR" dirty="0" smtClean="0"/>
          </a:p>
          <a:p>
            <a:r>
              <a:rPr lang="tr-TR" sz="3100" b="1" dirty="0" err="1" smtClean="0"/>
              <a:t>Clifford</a:t>
            </a:r>
            <a:r>
              <a:rPr lang="tr-TR" sz="3100" b="1" dirty="0" smtClean="0"/>
              <a:t>, </a:t>
            </a:r>
            <a:r>
              <a:rPr lang="tr-TR" sz="3100" dirty="0" smtClean="0"/>
              <a:t>W. (2013). «İnanç Ahlakı» çev. Ferit Uslu, </a:t>
            </a:r>
            <a:r>
              <a:rPr lang="tr-TR" sz="3100" i="1" dirty="0" smtClean="0"/>
              <a:t>Hitit Ün. İlahiyat Fak. Dergisi</a:t>
            </a:r>
            <a:r>
              <a:rPr lang="tr-TR" sz="3100" dirty="0" smtClean="0"/>
              <a:t>, 2006/1 c.5, s.9, ss.125-36. </a:t>
            </a:r>
          </a:p>
          <a:p>
            <a:r>
              <a:rPr lang="tr-TR" sz="3100" b="1" dirty="0" err="1"/>
              <a:t>Peterson</a:t>
            </a:r>
            <a:r>
              <a:rPr lang="tr-TR" sz="3100" dirty="0"/>
              <a:t> M. </a:t>
            </a:r>
            <a:r>
              <a:rPr lang="tr-TR" sz="3100" dirty="0" err="1"/>
              <a:t>vdğ</a:t>
            </a:r>
            <a:r>
              <a:rPr lang="tr-TR" sz="3100" dirty="0"/>
              <a:t>. (2003). </a:t>
            </a:r>
            <a:r>
              <a:rPr lang="tr-TR" sz="3100" i="1" dirty="0"/>
              <a:t>Akıl ve İnanç: Din Felsefesine Giriş</a:t>
            </a:r>
            <a:r>
              <a:rPr lang="tr-TR" sz="3100" dirty="0"/>
              <a:t>, (çev. Rahim Acar), İstanbul: Küre Yay.</a:t>
            </a:r>
          </a:p>
          <a:p>
            <a:r>
              <a:rPr lang="tr-TR" sz="3100" b="1" dirty="0" smtClean="0"/>
              <a:t>Aydın</a:t>
            </a:r>
            <a:r>
              <a:rPr lang="tr-TR" sz="3100" dirty="0"/>
              <a:t>, M. (2002). </a:t>
            </a:r>
            <a:r>
              <a:rPr lang="tr-TR" sz="3100" i="1" dirty="0"/>
              <a:t>Din Felsefesi</a:t>
            </a:r>
            <a:r>
              <a:rPr lang="tr-TR" sz="3100" dirty="0"/>
              <a:t>, İzmir: İlahiyat Fakültesi Vakfı Yayınları.</a:t>
            </a:r>
          </a:p>
          <a:p>
            <a:r>
              <a:rPr lang="tr-TR" sz="3100" b="1" dirty="0" smtClean="0"/>
              <a:t>Reçber</a:t>
            </a:r>
            <a:r>
              <a:rPr lang="tr-TR" sz="3100" dirty="0"/>
              <a:t>, M. S. (2013). «Akıl ve İman», </a:t>
            </a:r>
            <a:r>
              <a:rPr lang="tr-TR" sz="3100" i="1" dirty="0"/>
              <a:t>Din Felsefesi</a:t>
            </a:r>
            <a:r>
              <a:rPr lang="tr-TR" sz="3100" dirty="0"/>
              <a:t>, Recep Kılıç (ed.), Ankara: </a:t>
            </a:r>
            <a:r>
              <a:rPr lang="tr-TR" sz="3100" dirty="0" err="1"/>
              <a:t>Ankuzem</a:t>
            </a:r>
            <a:r>
              <a:rPr lang="tr-TR" sz="3100" dirty="0"/>
              <a:t>, </a:t>
            </a:r>
            <a:r>
              <a:rPr lang="tr-TR" sz="3100" dirty="0" err="1"/>
              <a:t>ss</a:t>
            </a:r>
            <a:r>
              <a:rPr lang="tr-TR" sz="3100" dirty="0"/>
              <a:t>. 175-223.</a:t>
            </a:r>
          </a:p>
          <a:p>
            <a:r>
              <a:rPr lang="tr-TR" sz="3100" b="1" dirty="0" smtClean="0"/>
              <a:t>Yaran</a:t>
            </a:r>
            <a:r>
              <a:rPr lang="tr-TR" sz="3100" dirty="0"/>
              <a:t>, C. S. (2011). </a:t>
            </a:r>
            <a:r>
              <a:rPr lang="tr-TR" sz="3100" i="1" dirty="0"/>
              <a:t>Bilgelik Peşinde: Din Felsefesi Yazıları</a:t>
            </a:r>
            <a:r>
              <a:rPr lang="tr-TR" sz="3100" dirty="0"/>
              <a:t>, İstanbul: Ensar Neşriyat.</a:t>
            </a:r>
          </a:p>
          <a:p>
            <a:r>
              <a:rPr lang="tr-TR" sz="3100" b="1" dirty="0"/>
              <a:t>Taylan</a:t>
            </a:r>
            <a:r>
              <a:rPr lang="tr-TR" sz="3100" dirty="0"/>
              <a:t>, N. (2015). </a:t>
            </a:r>
            <a:r>
              <a:rPr lang="tr-TR" sz="3100" i="1" dirty="0"/>
              <a:t>Düşünce Tarihinde Tanrı Sorunu</a:t>
            </a:r>
            <a:r>
              <a:rPr lang="tr-TR" sz="3100" dirty="0"/>
              <a:t>, İstanbul: Mahya Yay. </a:t>
            </a:r>
          </a:p>
          <a:p>
            <a:r>
              <a:rPr lang="tr-TR" sz="3100" b="1" dirty="0" err="1"/>
              <a:t>Davies</a:t>
            </a:r>
            <a:r>
              <a:rPr lang="tr-TR" sz="3100" dirty="0"/>
              <a:t>, </a:t>
            </a:r>
            <a:r>
              <a:rPr lang="tr-TR" sz="3100" dirty="0" err="1"/>
              <a:t>Brian</a:t>
            </a:r>
            <a:r>
              <a:rPr lang="tr-TR" sz="3100" dirty="0"/>
              <a:t>. (2011). </a:t>
            </a:r>
            <a:r>
              <a:rPr lang="tr-TR" sz="3100" i="1" dirty="0"/>
              <a:t>Din Felsefesine Giriş</a:t>
            </a:r>
            <a:r>
              <a:rPr lang="tr-TR" sz="3100" dirty="0"/>
              <a:t>, (çev. Fatih Taştan), İstanbul: Paradigma Yay.</a:t>
            </a:r>
          </a:p>
          <a:p>
            <a:r>
              <a:rPr lang="tr-TR" sz="3100" b="1" dirty="0" err="1"/>
              <a:t>Evans</a:t>
            </a:r>
            <a:r>
              <a:rPr lang="tr-TR" sz="3100" dirty="0"/>
              <a:t>, C. S. &amp; </a:t>
            </a:r>
            <a:r>
              <a:rPr lang="tr-TR" sz="3100" dirty="0" err="1"/>
              <a:t>Manis</a:t>
            </a:r>
            <a:r>
              <a:rPr lang="tr-TR" sz="3100" dirty="0"/>
              <a:t>, R. Z. (2010). </a:t>
            </a:r>
            <a:r>
              <a:rPr lang="tr-TR" sz="3100" i="1" dirty="0"/>
              <a:t>Din Felsefesi: İman Üzerine Rasyonel Düşünme,</a:t>
            </a:r>
            <a:r>
              <a:rPr lang="tr-TR" sz="3100" dirty="0"/>
              <a:t> (çev. Ferhat Akdemir), Ankara: </a:t>
            </a:r>
            <a:r>
              <a:rPr lang="tr-TR" sz="3100" dirty="0" err="1"/>
              <a:t>Elis</a:t>
            </a:r>
            <a:r>
              <a:rPr lang="tr-TR" sz="3100" dirty="0"/>
              <a:t> Yayınları.</a:t>
            </a:r>
          </a:p>
          <a:p>
            <a:r>
              <a:rPr lang="tr-TR" sz="3100" b="1" dirty="0" smtClean="0"/>
              <a:t>Reçbe</a:t>
            </a:r>
            <a:r>
              <a:rPr lang="tr-TR" sz="3100" dirty="0" smtClean="0"/>
              <a:t>r</a:t>
            </a:r>
            <a:r>
              <a:rPr lang="tr-TR" sz="3100" dirty="0"/>
              <a:t>, M. S. (2004). </a:t>
            </a:r>
            <a:r>
              <a:rPr lang="tr-TR" sz="3100" i="1" dirty="0"/>
              <a:t>Tanrı’yı Bilmenin İmkânı ve Mahiyeti</a:t>
            </a:r>
            <a:r>
              <a:rPr lang="tr-TR" sz="3100" dirty="0"/>
              <a:t>, Ankara: </a:t>
            </a:r>
            <a:r>
              <a:rPr lang="tr-TR" sz="3100" dirty="0" err="1"/>
              <a:t>Kitâbiyât</a:t>
            </a:r>
            <a:r>
              <a:rPr lang="tr-TR" sz="3100" dirty="0" smtClean="0"/>
              <a:t>.</a:t>
            </a:r>
          </a:p>
          <a:p>
            <a:r>
              <a:rPr lang="tr-TR" sz="3100" b="1" dirty="0" err="1" smtClean="0"/>
              <a:t>İbn</a:t>
            </a:r>
            <a:r>
              <a:rPr lang="tr-TR" sz="3100" b="1" dirty="0" smtClean="0"/>
              <a:t> </a:t>
            </a:r>
            <a:r>
              <a:rPr lang="tr-TR" sz="3100" b="1" dirty="0" err="1"/>
              <a:t>Rüşd</a:t>
            </a:r>
            <a:r>
              <a:rPr lang="tr-TR" sz="3100" dirty="0"/>
              <a:t>. (2003). «Felsefe-Din İlişkisi Hakkında Son Söz [</a:t>
            </a:r>
            <a:r>
              <a:rPr lang="tr-TR" sz="3100" dirty="0" err="1"/>
              <a:t>Faslü’l-Makâl</a:t>
            </a:r>
            <a:r>
              <a:rPr lang="tr-TR" sz="3100" dirty="0"/>
              <a:t>]», </a:t>
            </a:r>
            <a:r>
              <a:rPr lang="tr-TR" sz="3100" i="1" dirty="0"/>
              <a:t>İslam Filozoflarından Felsefe Metinleri</a:t>
            </a:r>
            <a:r>
              <a:rPr lang="tr-TR" sz="3100" dirty="0"/>
              <a:t>, der. ve çev. M. Kaya, İstanbul: </a:t>
            </a:r>
            <a:r>
              <a:rPr lang="tr-TR" sz="3100" dirty="0" smtClean="0"/>
              <a:t>Klasik.</a:t>
            </a:r>
          </a:p>
          <a:p>
            <a:r>
              <a:rPr lang="tr-TR" sz="3100" b="1" dirty="0"/>
              <a:t>Özcan</a:t>
            </a:r>
            <a:r>
              <a:rPr lang="tr-TR" sz="3100" dirty="0"/>
              <a:t>, H. (1992). </a:t>
            </a:r>
            <a:r>
              <a:rPr lang="tr-TR" sz="3100" i="1" dirty="0"/>
              <a:t>Epistemolojik Açıdan İ</a:t>
            </a:r>
            <a:r>
              <a:rPr lang="tr-TR" sz="3100" dirty="0"/>
              <a:t>man, İstanbul: Marmara Ün. İlahiyat Vakfı Yayınları. </a:t>
            </a:r>
          </a:p>
          <a:p>
            <a:r>
              <a:rPr lang="tr-TR" sz="3100" b="1" dirty="0"/>
              <a:t>Uslu</a:t>
            </a:r>
            <a:r>
              <a:rPr lang="tr-TR" sz="3100" dirty="0"/>
              <a:t>, F. (2004). </a:t>
            </a:r>
            <a:r>
              <a:rPr lang="tr-TR" sz="3100" i="1" dirty="0"/>
              <a:t>Felsefi Açıdan İmanı Temellendirme</a:t>
            </a:r>
            <a:r>
              <a:rPr lang="tr-TR" sz="3100" dirty="0"/>
              <a:t>, Ankara: Ankara Okulu Yayınları.</a:t>
            </a:r>
          </a:p>
          <a:p>
            <a:r>
              <a:rPr lang="tr-TR" sz="3100" b="1" dirty="0" err="1"/>
              <a:t>Mehdiyev</a:t>
            </a:r>
            <a:r>
              <a:rPr lang="tr-TR" sz="3100" dirty="0"/>
              <a:t>, N. (2008). </a:t>
            </a:r>
            <a:r>
              <a:rPr lang="tr-TR" sz="3100" i="1" dirty="0"/>
              <a:t>Çağdaş Din Felsefesinde Epistemolojik Yaklaşımlar ve Tanrı İnancının Rasyonelliği</a:t>
            </a:r>
            <a:r>
              <a:rPr lang="tr-TR" sz="3100" dirty="0"/>
              <a:t>, İstanbul: İSAM Yayınları.</a:t>
            </a:r>
          </a:p>
          <a:p>
            <a:pPr marL="0" indent="0">
              <a:buNone/>
            </a:pPr>
            <a:endParaRPr lang="tr-TR" dirty="0"/>
          </a:p>
        </p:txBody>
      </p:sp>
    </p:spTree>
    <p:extLst>
      <p:ext uri="{BB962C8B-B14F-4D97-AF65-F5344CB8AC3E}">
        <p14:creationId xmlns:p14="http://schemas.microsoft.com/office/powerpoint/2010/main" val="31647241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lstStyle/>
          <a:p>
            <a:endParaRPr lang="tr-TR" dirty="0"/>
          </a:p>
        </p:txBody>
      </p:sp>
      <p:sp>
        <p:nvSpPr>
          <p:cNvPr id="3" name="İçerik Yer Tutucusu 2"/>
          <p:cNvSpPr>
            <a:spLocks noGrp="1"/>
          </p:cNvSpPr>
          <p:nvPr>
            <p:ph idx="1"/>
          </p:nvPr>
        </p:nvSpPr>
        <p:spPr/>
        <p:txBody>
          <a:bodyPr/>
          <a:lstStyle/>
          <a:p>
            <a:r>
              <a:rPr lang="tr-TR" dirty="0" smtClean="0"/>
              <a:t>Bir inancın doğruluğu ile o inancın doğruluğunun gösterilmesi arasındaki ayrıma dikkat edilmelidir.</a:t>
            </a:r>
          </a:p>
          <a:p>
            <a:r>
              <a:rPr lang="tr-TR" dirty="0" smtClean="0"/>
              <a:t>Evet, bir inancın </a:t>
            </a:r>
            <a:r>
              <a:rPr lang="tr-TR" dirty="0" err="1" smtClean="0"/>
              <a:t>delillendirilememesi</a:t>
            </a:r>
            <a:r>
              <a:rPr lang="tr-TR" dirty="0" smtClean="0"/>
              <a:t> durumunda hala o inancın doğruluğunu öne sürmenin meşru bir zeminin olup olmadığı sorgulanabilir, ancak, sadece </a:t>
            </a:r>
            <a:r>
              <a:rPr lang="tr-TR" dirty="0" err="1" smtClean="0"/>
              <a:t>delillendirmenin</a:t>
            </a:r>
            <a:r>
              <a:rPr lang="tr-TR" dirty="0" smtClean="0"/>
              <a:t> yokluğundan hareketle bir inancın zorunlu olarak yanlış olduğu sonucuna geçmek doğru değildir. </a:t>
            </a:r>
          </a:p>
          <a:p>
            <a:r>
              <a:rPr lang="tr-TR" dirty="0" smtClean="0"/>
              <a:t>Yine, bir inanca ilişkin </a:t>
            </a:r>
            <a:r>
              <a:rPr lang="tr-TR" dirty="0" err="1" smtClean="0"/>
              <a:t>delillendirmenin</a:t>
            </a:r>
            <a:r>
              <a:rPr lang="tr-TR" dirty="0" smtClean="0"/>
              <a:t> geçersizliğinin veya yetersizliğinin ortaya konulması, o konuda başka bir </a:t>
            </a:r>
            <a:r>
              <a:rPr lang="tr-TR" dirty="0" err="1" smtClean="0"/>
              <a:t>delillendirme</a:t>
            </a:r>
            <a:r>
              <a:rPr lang="tr-TR" dirty="0" smtClean="0"/>
              <a:t> imkanını ortadan kaldırmaz. </a:t>
            </a:r>
            <a:endParaRPr lang="tr-TR" dirty="0"/>
          </a:p>
        </p:txBody>
      </p:sp>
    </p:spTree>
    <p:extLst>
      <p:ext uri="{BB962C8B-B14F-4D97-AF65-F5344CB8AC3E}">
        <p14:creationId xmlns:p14="http://schemas.microsoft.com/office/powerpoint/2010/main" val="14581650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lstStyle/>
          <a:p>
            <a:pPr algn="ctr"/>
            <a:r>
              <a:rPr lang="tr-TR" b="1" dirty="0" err="1" smtClean="0"/>
              <a:t>Delilcilik</a:t>
            </a:r>
            <a:r>
              <a:rPr lang="tr-TR" b="1" dirty="0" smtClean="0"/>
              <a:t/>
            </a:r>
            <a:br>
              <a:rPr lang="tr-TR" b="1" dirty="0" smtClean="0"/>
            </a:br>
            <a:r>
              <a:rPr lang="tr-TR" b="1" dirty="0" err="1" smtClean="0"/>
              <a:t>Clifford’un</a:t>
            </a:r>
            <a:r>
              <a:rPr lang="tr-TR" b="1" dirty="0" smtClean="0"/>
              <a:t> Gemisi</a:t>
            </a:r>
            <a:endParaRPr lang="tr-TR" b="1" dirty="0"/>
          </a:p>
        </p:txBody>
      </p:sp>
      <p:sp>
        <p:nvSpPr>
          <p:cNvPr id="3" name="İçerik Yer Tutucusu 2"/>
          <p:cNvSpPr>
            <a:spLocks noGrp="1"/>
          </p:cNvSpPr>
          <p:nvPr>
            <p:ph idx="1"/>
          </p:nvPr>
        </p:nvSpPr>
        <p:spPr/>
        <p:txBody>
          <a:bodyPr>
            <a:normAutofit fontScale="92500" lnSpcReduction="10000"/>
          </a:bodyPr>
          <a:lstStyle/>
          <a:p>
            <a:r>
              <a:rPr lang="tr-TR" dirty="0" err="1" smtClean="0"/>
              <a:t>Clifford</a:t>
            </a:r>
            <a:r>
              <a:rPr lang="tr-TR" dirty="0" smtClean="0"/>
              <a:t>, insanların yeterli delil olmadan bir inanca sahip olmaya haklarının olmadığını, bunun aynı zamanda bir ahlak sorunu olduğunu ve insanlığa karşı işlenmiş bir suç olduğunu ileri sürer: «Yetersiz delille herhangi bir şeye inanmak her zaman her yerde ve herkes için yanlıştır»</a:t>
            </a:r>
          </a:p>
          <a:p>
            <a:r>
              <a:rPr lang="tr-TR" dirty="0" smtClean="0"/>
              <a:t>Ciddi bir bakıma muhtaç, eski bir yolcu gemisini düşünelim. Bu geminin sahibi-kaptanı, geminin kötü durumunu göre göre «bir şey olmaz» inancıyla, ümidiyle ve düşüncesiyle yolcu taşısalar ve gemi batsa, bu gemiyi sefere çıkaran kişinin ahlaklı olduğunu ve doğru bir şey yaptığını düşünebilir miyiz? İşte </a:t>
            </a:r>
            <a:r>
              <a:rPr lang="tr-TR" dirty="0" err="1" smtClean="0"/>
              <a:t>Clifford</a:t>
            </a:r>
            <a:r>
              <a:rPr lang="tr-TR" dirty="0" smtClean="0"/>
              <a:t>, yeterli delil olmadan bir inanca sahip olan kişiyi, geminin batmayacağına kendini inandıran bu gemiciye benzetmektedir. Ona göre burada gemi sahibinin içtenliği, onun geminin batmasından ve insanların ölümünden sorumlu olduğu gerçeğini değiştirmez.</a:t>
            </a:r>
          </a:p>
          <a:p>
            <a:endParaRPr lang="tr-TR" dirty="0" smtClean="0"/>
          </a:p>
          <a:p>
            <a:endParaRPr lang="tr-TR" dirty="0"/>
          </a:p>
        </p:txBody>
      </p:sp>
    </p:spTree>
    <p:extLst>
      <p:ext uri="{BB962C8B-B14F-4D97-AF65-F5344CB8AC3E}">
        <p14:creationId xmlns:p14="http://schemas.microsoft.com/office/powerpoint/2010/main" val="42804640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lstStyle/>
          <a:p>
            <a:endParaRPr lang="tr-TR" dirty="0"/>
          </a:p>
        </p:txBody>
      </p:sp>
      <p:sp>
        <p:nvSpPr>
          <p:cNvPr id="3" name="İçerik Yer Tutucusu 2"/>
          <p:cNvSpPr>
            <a:spLocks noGrp="1"/>
          </p:cNvSpPr>
          <p:nvPr>
            <p:ph idx="1"/>
          </p:nvPr>
        </p:nvSpPr>
        <p:spPr/>
        <p:txBody>
          <a:bodyPr>
            <a:normAutofit lnSpcReduction="10000"/>
          </a:bodyPr>
          <a:lstStyle/>
          <a:p>
            <a:r>
              <a:rPr lang="tr-TR" dirty="0" smtClean="0"/>
              <a:t>Peki yeterli delil, </a:t>
            </a:r>
            <a:r>
              <a:rPr lang="tr-TR" dirty="0" err="1" smtClean="0"/>
              <a:t>Clifford’un</a:t>
            </a:r>
            <a:r>
              <a:rPr lang="tr-TR" dirty="0" smtClean="0"/>
              <a:t> dediği gibi, bir inanca sahip olmanın zorunlu bir önkoşulu mudur?</a:t>
            </a:r>
          </a:p>
          <a:p>
            <a:r>
              <a:rPr lang="tr-TR" dirty="0" smtClean="0"/>
              <a:t>A. </a:t>
            </a:r>
            <a:r>
              <a:rPr lang="tr-TR" dirty="0" err="1" smtClean="0"/>
              <a:t>Plantinga</a:t>
            </a:r>
            <a:r>
              <a:rPr lang="tr-TR" dirty="0" smtClean="0"/>
              <a:t>, ideal bir </a:t>
            </a:r>
            <a:r>
              <a:rPr lang="tr-TR" dirty="0" err="1" smtClean="0"/>
              <a:t>epistemik</a:t>
            </a:r>
            <a:r>
              <a:rPr lang="tr-TR" dirty="0" smtClean="0"/>
              <a:t> durum olmasa da başlangıçta delil olmaksızın bir inanca sahip olunabileceğini, </a:t>
            </a:r>
            <a:r>
              <a:rPr lang="tr-TR" dirty="0" err="1" smtClean="0"/>
              <a:t>delillendirme</a:t>
            </a:r>
            <a:r>
              <a:rPr lang="tr-TR" dirty="0" smtClean="0"/>
              <a:t> yükümlülüğünün ancak inanca eleştiriler yöneltildiğinde bu eleştirilere karşı koymak bağlamında gerekli olacağını ileri sürer.</a:t>
            </a:r>
          </a:p>
          <a:p>
            <a:r>
              <a:rPr lang="tr-TR" dirty="0" smtClean="0"/>
              <a:t> Ancak doğru olan, kişinin inancının doğruluğu ve delilleri üzerinde düşünmek için dışarıdan bir eleştiriyi beklememesidir. Bu eleştirel süreci kişi önce kendi içerisinde başlatmalıdır. </a:t>
            </a:r>
            <a:endParaRPr lang="tr-TR" dirty="0"/>
          </a:p>
          <a:p>
            <a:r>
              <a:rPr lang="tr-TR" dirty="0" smtClean="0"/>
              <a:t>Aksi halde, sırf dışarıdan bir eleştiri gelmediği için bir yanlışa uzun süre inanmak olağan hale gelebilir.  </a:t>
            </a:r>
            <a:endParaRPr lang="tr-TR" dirty="0"/>
          </a:p>
        </p:txBody>
      </p:sp>
    </p:spTree>
    <p:extLst>
      <p:ext uri="{BB962C8B-B14F-4D97-AF65-F5344CB8AC3E}">
        <p14:creationId xmlns:p14="http://schemas.microsoft.com/office/powerpoint/2010/main" val="34591840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lstStyle/>
          <a:p>
            <a:pPr algn="ctr"/>
            <a:r>
              <a:rPr lang="tr-TR" dirty="0" smtClean="0"/>
              <a:t>Delilin ve </a:t>
            </a:r>
            <a:r>
              <a:rPr lang="tr-TR" dirty="0" err="1" smtClean="0"/>
              <a:t>İknanın</a:t>
            </a:r>
            <a:r>
              <a:rPr lang="tr-TR" dirty="0" smtClean="0"/>
              <a:t> Değişkenliği</a:t>
            </a:r>
            <a:endParaRPr lang="tr-TR" dirty="0"/>
          </a:p>
        </p:txBody>
      </p:sp>
      <p:sp>
        <p:nvSpPr>
          <p:cNvPr id="3" name="İçerik Yer Tutucusu 2"/>
          <p:cNvSpPr>
            <a:spLocks noGrp="1"/>
          </p:cNvSpPr>
          <p:nvPr>
            <p:ph idx="1"/>
          </p:nvPr>
        </p:nvSpPr>
        <p:spPr>
          <a:xfrm>
            <a:off x="1214202" y="1825625"/>
            <a:ext cx="9623687" cy="4351338"/>
          </a:xfrm>
        </p:spPr>
        <p:txBody>
          <a:bodyPr/>
          <a:lstStyle/>
          <a:p>
            <a:r>
              <a:rPr lang="tr-TR" dirty="0" smtClean="0"/>
              <a:t>Ancak, yeterli delil olmaksızın bir inanca sahip olunmaması gerektiğini vurgulayan </a:t>
            </a:r>
            <a:r>
              <a:rPr lang="tr-TR" dirty="0" err="1" smtClean="0"/>
              <a:t>delilci</a:t>
            </a:r>
            <a:r>
              <a:rPr lang="tr-TR" dirty="0" smtClean="0"/>
              <a:t> tutum söz konusu olduğunda, burada «yeterli delille </a:t>
            </a:r>
            <a:r>
              <a:rPr lang="tr-TR" dirty="0" err="1" smtClean="0"/>
              <a:t>inanma»nın</a:t>
            </a:r>
            <a:r>
              <a:rPr lang="tr-TR" dirty="0" smtClean="0"/>
              <a:t> tam olarak ne demek olduğu ve yeterli delil kriterinin nasıl belirleneceği konuları gündeme gelmektedir.</a:t>
            </a:r>
          </a:p>
          <a:p>
            <a:r>
              <a:rPr lang="tr-TR" dirty="0" smtClean="0"/>
              <a:t>Esasen benzer bir belirsizlik durumun aklın önemi ve aklın kullanımı tartışmalarında da söz konusu olduğu ileri sürülebilir.</a:t>
            </a:r>
          </a:p>
          <a:p>
            <a:r>
              <a:rPr lang="tr-TR" dirty="0" smtClean="0"/>
              <a:t>Aklın epistemolojik önemini ve kullanımını ısrarla vurgulayan birinin, aklın doğru olarak nasıl kullanılması gerektiği konusunda pek fazla düşünmemiş olması mümkün ve muhtemeldir.     </a:t>
            </a:r>
            <a:endParaRPr lang="tr-TR" dirty="0"/>
          </a:p>
        </p:txBody>
      </p:sp>
    </p:spTree>
    <p:extLst>
      <p:ext uri="{BB962C8B-B14F-4D97-AF65-F5344CB8AC3E}">
        <p14:creationId xmlns:p14="http://schemas.microsoft.com/office/powerpoint/2010/main" val="4408318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394084" y="365125"/>
            <a:ext cx="9638677" cy="1325563"/>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lstStyle/>
          <a:p>
            <a:endParaRPr lang="tr-TR" dirty="0"/>
          </a:p>
        </p:txBody>
      </p:sp>
      <p:sp>
        <p:nvSpPr>
          <p:cNvPr id="3" name="İçerik Yer Tutucusu 2"/>
          <p:cNvSpPr>
            <a:spLocks noGrp="1"/>
          </p:cNvSpPr>
          <p:nvPr>
            <p:ph idx="1"/>
          </p:nvPr>
        </p:nvSpPr>
        <p:spPr>
          <a:xfrm>
            <a:off x="1394084" y="1825625"/>
            <a:ext cx="9638677" cy="4351338"/>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fontScale="92500" lnSpcReduction="10000"/>
          </a:bodyPr>
          <a:lstStyle/>
          <a:p>
            <a:r>
              <a:rPr lang="tr-TR" dirty="0" smtClean="0"/>
              <a:t>Benzer şekilde, delilin ve </a:t>
            </a:r>
            <a:r>
              <a:rPr lang="tr-TR" dirty="0" err="1" smtClean="0"/>
              <a:t>delillendirmenin</a:t>
            </a:r>
            <a:r>
              <a:rPr lang="tr-TR" dirty="0" smtClean="0"/>
              <a:t> öneminin farkında olmak ile </a:t>
            </a:r>
            <a:r>
              <a:rPr lang="tr-TR" dirty="0" err="1" smtClean="0"/>
              <a:t>delillendirmenin</a:t>
            </a:r>
            <a:r>
              <a:rPr lang="tr-TR" dirty="0" smtClean="0"/>
              <a:t> nasıl olması gerektiğini bilmek arasındaki ayrım unutulmamalıdır.</a:t>
            </a:r>
          </a:p>
          <a:p>
            <a:r>
              <a:rPr lang="tr-TR" dirty="0" smtClean="0"/>
              <a:t>İnsanlar bir inancı </a:t>
            </a:r>
            <a:r>
              <a:rPr lang="tr-TR" dirty="0" err="1" smtClean="0"/>
              <a:t>delillendirme</a:t>
            </a:r>
            <a:r>
              <a:rPr lang="tr-TR" dirty="0" smtClean="0"/>
              <a:t> konusunda farklı yeteneklere sahiptir. Hatta aynı kişi farklı zamanlarda farklı </a:t>
            </a:r>
            <a:r>
              <a:rPr lang="tr-TR" dirty="0" err="1" smtClean="0"/>
              <a:t>epistemik</a:t>
            </a:r>
            <a:r>
              <a:rPr lang="tr-TR" dirty="0" smtClean="0"/>
              <a:t> yeterliliklere sahip olabilir. Bu durumda «yeterli </a:t>
            </a:r>
            <a:r>
              <a:rPr lang="tr-TR" dirty="0" err="1" smtClean="0"/>
              <a:t>delil»i</a:t>
            </a:r>
            <a:r>
              <a:rPr lang="tr-TR" dirty="0" smtClean="0"/>
              <a:t> nasıl anlamalıyız?</a:t>
            </a:r>
          </a:p>
          <a:p>
            <a:r>
              <a:rPr lang="tr-TR" dirty="0" smtClean="0"/>
              <a:t>Ancak, «yeterli </a:t>
            </a:r>
            <a:r>
              <a:rPr lang="tr-TR" dirty="0" err="1" smtClean="0"/>
              <a:t>delil»i</a:t>
            </a:r>
            <a:r>
              <a:rPr lang="tr-TR" dirty="0" smtClean="0"/>
              <a:t> belirleme konusunda karşılaştığımız zorluklar </a:t>
            </a:r>
            <a:r>
              <a:rPr lang="tr-TR" dirty="0" err="1" smtClean="0"/>
              <a:t>delillendirmenin</a:t>
            </a:r>
            <a:r>
              <a:rPr lang="tr-TR" dirty="0" smtClean="0"/>
              <a:t> göreceleştirilmesi sonucuna varmamalıdır.</a:t>
            </a:r>
          </a:p>
          <a:p>
            <a:r>
              <a:rPr lang="tr-TR" dirty="0" smtClean="0"/>
              <a:t> Burada vurgulanmak istenen husus, delilin herkesin </a:t>
            </a:r>
            <a:r>
              <a:rPr lang="tr-TR" dirty="0" err="1" smtClean="0"/>
              <a:t>epistemik</a:t>
            </a:r>
            <a:r>
              <a:rPr lang="tr-TR" dirty="0" smtClean="0"/>
              <a:t> erişimine her zaman aynı ölçüde açık olmadığıdır. </a:t>
            </a:r>
            <a:endParaRPr lang="tr-TR" dirty="0"/>
          </a:p>
        </p:txBody>
      </p:sp>
    </p:spTree>
    <p:extLst>
      <p:ext uri="{BB962C8B-B14F-4D97-AF65-F5344CB8AC3E}">
        <p14:creationId xmlns:p14="http://schemas.microsoft.com/office/powerpoint/2010/main" val="315739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723869" y="365125"/>
            <a:ext cx="9039070" cy="1325563"/>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lstStyle/>
          <a:p>
            <a:pPr algn="ctr"/>
            <a:r>
              <a:rPr lang="tr-TR" dirty="0" smtClean="0"/>
              <a:t>Delil-İkna İlişkisi</a:t>
            </a:r>
            <a:endParaRPr lang="tr-TR" dirty="0"/>
          </a:p>
        </p:txBody>
      </p:sp>
      <p:sp>
        <p:nvSpPr>
          <p:cNvPr id="3" name="İçerik Yer Tutucusu 2"/>
          <p:cNvSpPr>
            <a:spLocks noGrp="1"/>
          </p:cNvSpPr>
          <p:nvPr>
            <p:ph idx="1"/>
          </p:nvPr>
        </p:nvSpPr>
        <p:spPr>
          <a:xfrm>
            <a:off x="1528996" y="1825625"/>
            <a:ext cx="8799227" cy="4351338"/>
          </a:xfrm>
        </p:spPr>
        <p:txBody>
          <a:bodyPr>
            <a:normAutofit lnSpcReduction="10000"/>
          </a:bodyPr>
          <a:lstStyle/>
          <a:p>
            <a:r>
              <a:rPr lang="tr-TR" dirty="0" smtClean="0"/>
              <a:t>Bir delilin doğruluğu, sağlamlığı ve geçerliliği ile o delilin herkes için ikna edici olması arasında zorunlu bir ilişki yoktur.</a:t>
            </a:r>
          </a:p>
          <a:p>
            <a:r>
              <a:rPr lang="tr-TR" dirty="0" smtClean="0"/>
              <a:t>Bir kişinin bir delile ikna olmamasının, </a:t>
            </a:r>
            <a:r>
              <a:rPr lang="tr-TR" dirty="0" err="1" smtClean="0"/>
              <a:t>epistemik</a:t>
            </a:r>
            <a:r>
              <a:rPr lang="tr-TR" dirty="0" smtClean="0"/>
              <a:t> olmayan, psikolojik, sosyal, kültürel ve ideolojik sebepleri olabilir.  </a:t>
            </a:r>
          </a:p>
          <a:p>
            <a:r>
              <a:rPr lang="tr-TR" dirty="0" smtClean="0"/>
              <a:t>Bu yaklaşım, delili ve </a:t>
            </a:r>
            <a:r>
              <a:rPr lang="tr-TR" dirty="0" err="1" smtClean="0"/>
              <a:t>iknayı</a:t>
            </a:r>
            <a:r>
              <a:rPr lang="tr-TR" dirty="0" smtClean="0"/>
              <a:t> tamamen </a:t>
            </a:r>
            <a:r>
              <a:rPr lang="tr-TR" dirty="0"/>
              <a:t>kişiye göre </a:t>
            </a:r>
            <a:r>
              <a:rPr lang="tr-TR" dirty="0" smtClean="0"/>
              <a:t>göreceleştiren tutumla karıştırılmamalıdır.</a:t>
            </a:r>
          </a:p>
          <a:p>
            <a:r>
              <a:rPr lang="tr-TR" dirty="0" smtClean="0"/>
              <a:t>Delil sağlam olsa da herkesi ikna etmemiş olabilir. İnsanlar, farklılaşan ikna koşullarına sahiptir. Ancak bu, ikna olmanın hiçbir nesnel koşula sahip olmadığı anlamına gelmez.</a:t>
            </a:r>
            <a:endParaRPr lang="tr-TR" dirty="0"/>
          </a:p>
        </p:txBody>
      </p:sp>
    </p:spTree>
    <p:extLst>
      <p:ext uri="{BB962C8B-B14F-4D97-AF65-F5344CB8AC3E}">
        <p14:creationId xmlns:p14="http://schemas.microsoft.com/office/powerpoint/2010/main" val="14272376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44774" y="365125"/>
            <a:ext cx="11557416" cy="1325563"/>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lstStyle/>
          <a:p>
            <a:pPr algn="ctr"/>
            <a:r>
              <a:rPr lang="tr-TR" b="1" dirty="0" smtClean="0"/>
              <a:t>Eleştirel Akılcılık</a:t>
            </a:r>
            <a:endParaRPr lang="tr-TR" b="1" dirty="0"/>
          </a:p>
        </p:txBody>
      </p:sp>
      <p:sp>
        <p:nvSpPr>
          <p:cNvPr id="3" name="İçerik Yer Tutucusu 2"/>
          <p:cNvSpPr>
            <a:spLocks noGrp="1"/>
          </p:cNvSpPr>
          <p:nvPr>
            <p:ph idx="1"/>
          </p:nvPr>
        </p:nvSpPr>
        <p:spPr>
          <a:xfrm>
            <a:off x="1304144" y="1825625"/>
            <a:ext cx="9293902" cy="4351338"/>
          </a:xfrm>
        </p:spPr>
        <p:txBody>
          <a:bodyPr>
            <a:normAutofit/>
          </a:bodyPr>
          <a:lstStyle/>
          <a:p>
            <a:r>
              <a:rPr lang="tr-TR" dirty="0" smtClean="0"/>
              <a:t>Eleştirel akılcılık, katı akılcılık ile fideizm arasında bir tutumu savunur.</a:t>
            </a:r>
          </a:p>
          <a:p>
            <a:r>
              <a:rPr lang="tr-TR" dirty="0" smtClean="0"/>
              <a:t> Bir taraftan, dini inancın doğruluğunu kesin olarak ispatlayan delillerin olmayacağını kabul eder, diğer taraftan ise bu durumun söz konusu inanç sistemini rasyonel/eleştirel bir inceleme sürecine kapatmayacağını ileri sürer.</a:t>
            </a:r>
          </a:p>
          <a:p>
            <a:r>
              <a:rPr lang="tr-TR" dirty="0" smtClean="0"/>
              <a:t>İnançlarımızın doğruluğu konusunda daha mütevazi olmamızı önerir ve dini inanç konusunda kati bir </a:t>
            </a:r>
            <a:r>
              <a:rPr lang="tr-TR" dirty="0" err="1" smtClean="0"/>
              <a:t>delillendirmeden</a:t>
            </a:r>
            <a:r>
              <a:rPr lang="tr-TR" dirty="0" smtClean="0"/>
              <a:t> ziyade, aklın gücü ve işlevi konusunda daha ılımlı ve sınırlı bir iddia içerisinde olmamız gerektiğini söyler.    </a:t>
            </a:r>
            <a:endParaRPr lang="tr-TR" dirty="0"/>
          </a:p>
        </p:txBody>
      </p:sp>
    </p:spTree>
    <p:extLst>
      <p:ext uri="{BB962C8B-B14F-4D97-AF65-F5344CB8AC3E}">
        <p14:creationId xmlns:p14="http://schemas.microsoft.com/office/powerpoint/2010/main" val="14443649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lstStyle/>
          <a:p>
            <a:pPr algn="ctr"/>
            <a:r>
              <a:rPr lang="tr-TR" b="1" dirty="0" smtClean="0"/>
              <a:t>Eleştirel Akılcılığın Değerlendirilmesi</a:t>
            </a:r>
            <a:endParaRPr lang="tr-TR" b="1" dirty="0"/>
          </a:p>
        </p:txBody>
      </p:sp>
      <p:sp>
        <p:nvSpPr>
          <p:cNvPr id="3" name="İçerik Yer Tutucusu 2"/>
          <p:cNvSpPr>
            <a:spLocks noGrp="1"/>
          </p:cNvSpPr>
          <p:nvPr>
            <p:ph idx="1"/>
          </p:nvPr>
        </p:nvSpPr>
        <p:spPr/>
        <p:txBody>
          <a:bodyPr>
            <a:normAutofit fontScale="92500" lnSpcReduction="10000"/>
          </a:bodyPr>
          <a:lstStyle/>
          <a:p>
            <a:r>
              <a:rPr lang="tr-TR" dirty="0" smtClean="0"/>
              <a:t>Eleştirel akılcılık, bir kişiye dini inancından rasyonel açıdan mutlak bir şekilde emin olma hakkı vermemektedir.</a:t>
            </a:r>
          </a:p>
          <a:p>
            <a:r>
              <a:rPr lang="tr-TR" dirty="0" err="1" smtClean="0"/>
              <a:t>Delillendirme</a:t>
            </a:r>
            <a:r>
              <a:rPr lang="tr-TR" dirty="0" smtClean="0"/>
              <a:t> sürecini, başka seçeneklere daima hazır, hiç bitmeyen ve açık-uçlu bir eleştiri </a:t>
            </a:r>
            <a:r>
              <a:rPr lang="tr-TR" dirty="0" err="1" smtClean="0"/>
              <a:t>sürei</a:t>
            </a:r>
            <a:r>
              <a:rPr lang="tr-TR" dirty="0" smtClean="0"/>
              <a:t> olarak görmektedir. Halbuki, öznenin dini inancı konusunda </a:t>
            </a:r>
            <a:r>
              <a:rPr lang="tr-TR" dirty="0" err="1" smtClean="0"/>
              <a:t>epistemik</a:t>
            </a:r>
            <a:r>
              <a:rPr lang="tr-TR" dirty="0" smtClean="0"/>
              <a:t> olarak değişik durumlarda olabileceğini söylemek ile iman konusunda başka seçeneklere hep açık olmak arasındaki ayrıma dikkat edilmelidir. </a:t>
            </a:r>
          </a:p>
          <a:p>
            <a:r>
              <a:rPr lang="tr-TR" dirty="0" smtClean="0"/>
              <a:t>İmanın delilin ötesinde bir bağlanma olduğunu söyleyen </a:t>
            </a:r>
            <a:r>
              <a:rPr lang="tr-TR" dirty="0" err="1" smtClean="0"/>
              <a:t>fideist</a:t>
            </a:r>
            <a:r>
              <a:rPr lang="tr-TR" dirty="0" smtClean="0"/>
              <a:t> yaklaşımlara benziyor gibidir.</a:t>
            </a:r>
          </a:p>
          <a:p>
            <a:r>
              <a:rPr lang="tr-TR" dirty="0" smtClean="0"/>
              <a:t>Her şeyi bilmiyor oluşumuz hiçbir şey bilemeyeceğimiz anlamına gelmez. Yine bir konuda bazı şeylerden emin olmamamız, o konuda hiçbir şeyden emin olamayacağımızı gerektirmez.</a:t>
            </a:r>
          </a:p>
          <a:p>
            <a:endParaRPr lang="tr-TR" dirty="0" smtClean="0"/>
          </a:p>
          <a:p>
            <a:endParaRPr lang="tr-TR" dirty="0" smtClean="0"/>
          </a:p>
          <a:p>
            <a:endParaRPr lang="tr-TR" dirty="0" smtClean="0"/>
          </a:p>
          <a:p>
            <a:endParaRPr lang="tr-TR" dirty="0"/>
          </a:p>
        </p:txBody>
      </p:sp>
    </p:spTree>
    <p:extLst>
      <p:ext uri="{BB962C8B-B14F-4D97-AF65-F5344CB8AC3E}">
        <p14:creationId xmlns:p14="http://schemas.microsoft.com/office/powerpoint/2010/main" val="167529775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2244</TotalTime>
  <Words>1117</Words>
  <Application>Microsoft Office PowerPoint</Application>
  <PresentationFormat>Geniş ekran</PresentationFormat>
  <Paragraphs>53</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İMAN, DELİL VE DELİLCİLİK</vt:lpstr>
      <vt:lpstr>PowerPoint Sunusu</vt:lpstr>
      <vt:lpstr>Delilcilik Clifford’un Gemisi</vt:lpstr>
      <vt:lpstr>PowerPoint Sunusu</vt:lpstr>
      <vt:lpstr>Delilin ve İknanın Değişkenliği</vt:lpstr>
      <vt:lpstr>PowerPoint Sunusu</vt:lpstr>
      <vt:lpstr>Delil-İkna İlişkisi</vt:lpstr>
      <vt:lpstr>Eleştirel Akılcılık</vt:lpstr>
      <vt:lpstr>Eleştirel Akılcılığın Değerlendirilmesi</vt:lpstr>
      <vt:lpstr>Kaynaklar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FELSEFE, DİN VE DİN FELSEFESİ</dc:title>
  <dc:creator>yusuf duman</dc:creator>
  <cp:lastModifiedBy>yusuf duman</cp:lastModifiedBy>
  <cp:revision>657</cp:revision>
  <dcterms:created xsi:type="dcterms:W3CDTF">2017-12-27T11:58:08Z</dcterms:created>
  <dcterms:modified xsi:type="dcterms:W3CDTF">2018-04-11T12:40:58Z</dcterms:modified>
</cp:coreProperties>
</file>