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6" r:id="rId3"/>
    <p:sldId id="260" r:id="rId4"/>
    <p:sldId id="257" r:id="rId5"/>
    <p:sldId id="258" r:id="rId6"/>
    <p:sldId id="261" r:id="rId7"/>
    <p:sldId id="259" r:id="rId8"/>
    <p:sldId id="262" r:id="rId9"/>
    <p:sldId id="263" r:id="rId10"/>
    <p:sldId id="264" r:id="rId11"/>
    <p:sldId id="265" r:id="rId12"/>
    <p:sldId id="271"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24"/>
  </p:normalViewPr>
  <p:slideViewPr>
    <p:cSldViewPr>
      <p:cViewPr varScale="1">
        <p:scale>
          <a:sx n="106" d="100"/>
          <a:sy n="106" d="100"/>
        </p:scale>
        <p:origin x="1800"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4.05.2020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Resim 3"/>
          <p:cNvPicPr>
            <a:picLocks noChangeAspect="1"/>
          </p:cNvPicPr>
          <p:nvPr/>
        </p:nvPicPr>
        <p:blipFill>
          <a:blip r:embed="rId2" cstate="print">
            <a:extLst>
              <a:ext uri="{BEBA8EAE-BF5A-486C-A8C5-ECC9F3942E4B}">
                <a14:imgProps xmlns:a14="http://schemas.microsoft.com/office/drawing/2010/main">
                  <a14:imgLayer r:embed="rId3">
                    <a14:imgEffect>
                      <a14:backgroundRemoval t="0" b="99494" l="20563" r="79975">
                        <a14:foregroundMark x1="33306" y1="10918" x2="33306" y2="10918"/>
                        <a14:foregroundMark x1="33306" y1="10918" x2="33306" y2="10918"/>
                        <a14:foregroundMark x1="38726" y1="13666" x2="38726" y2="13666"/>
                        <a14:foregroundMark x1="38726" y1="13666" x2="38726" y2="13666"/>
                        <a14:foregroundMark x1="38726" y1="13666" x2="38726" y2="13666"/>
                        <a14:foregroundMark x1="38726" y1="5423" x2="38726" y2="5423"/>
                        <a14:foregroundMark x1="67646" y1="9544" x2="67646" y2="9544"/>
                        <a14:foregroundMark x1="66570" y1="13160" x2="66570" y2="13160"/>
                        <a14:foregroundMark x1="73066" y1="28633" x2="73066" y2="28633"/>
                        <a14:foregroundMark x1="74514" y1="45481" x2="74514" y2="45481"/>
                        <a14:foregroundMark x1="69466" y1="73174" x2="69466" y2="73174"/>
                        <a14:foregroundMark x1="68018" y1="80477" x2="68018" y2="80477"/>
                        <a14:foregroundMark x1="51014" y1="90022" x2="51014" y2="90022"/>
                        <a14:foregroundMark x1="30037" y1="74548" x2="30037" y2="74548"/>
                        <a14:foregroundMark x1="32189" y1="23210" x2="32189" y2="23210"/>
                        <a14:foregroundMark x1="29293" y1="33189" x2="29293" y2="33189"/>
                        <a14:foregroundMark x1="27141" y1="42733" x2="27141" y2="42733"/>
                        <a14:foregroundMark x1="26769" y1="44541" x2="26769" y2="44541"/>
                        <a14:foregroundMark x1="25693" y1="39118" x2="25693" y2="39118"/>
                        <a14:foregroundMark x1="26769" y1="50036" x2="26769" y2="50036"/>
                        <a14:foregroundMark x1="24948" y1="50036" x2="24948" y2="50036"/>
                        <a14:foregroundMark x1="27844" y1="53651" x2="27844" y2="53651"/>
                        <a14:foregroundMark x1="27844" y1="60014" x2="27844" y2="60014"/>
                        <a14:foregroundMark x1="29293" y1="64064" x2="29293" y2="64064"/>
                        <a14:foregroundMark x1="29665" y1="66811" x2="29665" y2="66811"/>
                        <a14:foregroundMark x1="32189" y1="77296" x2="32189" y2="77296"/>
                        <a14:foregroundMark x1="39801" y1="83225" x2="39801" y2="83225"/>
                        <a14:foregroundMark x1="42325" y1="89588" x2="42325" y2="89588"/>
                        <a14:foregroundMark x1="42325" y1="89588" x2="42325" y2="89588"/>
                        <a14:foregroundMark x1="48118" y1="90022" x2="48118" y2="90022"/>
                        <a14:foregroundMark x1="54986" y1="90889" x2="54986" y2="90889"/>
                        <a14:foregroundMark x1="61523" y1="87274" x2="61523" y2="87274"/>
                        <a14:foregroundMark x1="72362" y1="60882" x2="72362" y2="60882"/>
                        <a14:foregroundMark x1="75631" y1="61822" x2="75631" y2="61822"/>
                        <a14:foregroundMark x1="74514" y1="53218" x2="74514" y2="53218"/>
                        <a14:foregroundMark x1="72735" y1="36804" x2="72735" y2="36804"/>
                        <a14:foregroundMark x1="71618" y1="29573" x2="71618" y2="29573"/>
                        <a14:foregroundMark x1="55358" y1="9978" x2="55358" y2="9978"/>
                        <a14:foregroundMark x1="52462" y1="6797" x2="52462" y2="6797"/>
                        <a14:foregroundMark x1="48118" y1="8171" x2="48118" y2="8171"/>
                        <a14:foregroundMark x1="43070" y1="10484" x2="43070" y2="10484"/>
                        <a14:foregroundMark x1="37609" y1="17715" x2="37609" y2="17715"/>
                        <a14:foregroundMark x1="36161" y1="18655" x2="36161" y2="18655"/>
                        <a14:foregroundMark x1="60778" y1="13160" x2="60778" y2="13160"/>
                        <a14:foregroundMark x1="64750" y1="19089" x2="64750" y2="19089"/>
                        <a14:foregroundMark x1="68763" y1="24078" x2="68763" y2="24078"/>
                        <a14:foregroundMark x1="41249" y1="13160" x2="41249" y2="13160"/>
                        <a14:foregroundMark x1="41249" y1="5929" x2="41249" y2="5929"/>
                        <a14:foregroundMark x1="73438" y1="66377" x2="73438" y2="66377"/>
                        <a14:foregroundMark x1="69839" y1="70427" x2="69839" y2="70427"/>
                        <a14:foregroundMark x1="36533" y1="82285" x2="36533" y2="82285"/>
                        <a14:foregroundMark x1="31485" y1="18655" x2="31485" y2="18655"/>
                        <a14:foregroundMark x1="47042" y1="3181" x2="47042" y2="3181"/>
                        <a14:foregroundMark x1="47042" y1="3615" x2="47042" y2="3615"/>
                        <a14:foregroundMark x1="47042" y1="3615" x2="47042" y2="3615"/>
                        <a14:foregroundMark x1="55358" y1="7737" x2="55358" y2="7737"/>
                        <a14:foregroundMark x1="70542" y1="64570" x2="70542" y2="64570"/>
                        <a14:foregroundMark x1="65867" y1="78670" x2="65867" y2="78670"/>
                        <a14:foregroundMark x1="65867" y1="78670" x2="65867" y2="78670"/>
                        <a14:foregroundMark x1="64750" y1="80911" x2="64750" y2="80911"/>
                        <a14:foregroundMark x1="64046" y1="84093" x2="64046" y2="84093"/>
                        <a14:foregroundMark x1="62598" y1="92263" x2="62598" y2="92263"/>
                        <a14:foregroundMark x1="61150" y1="94577" x2="61150" y2="94577"/>
                        <a14:foregroundMark x1="52089" y1="96819" x2="52089" y2="96819"/>
                        <a14:foregroundMark x1="43070" y1="92769" x2="43070" y2="92769"/>
                        <a14:foregroundMark x1="58254" y1="13160" x2="58254" y2="13160"/>
                        <a14:foregroundMark x1="56434" y1="23210" x2="56434" y2="23210"/>
                        <a14:foregroundMark x1="49566" y1="40926" x2="49566" y2="40926"/>
                        <a14:foregroundMark x1="42325" y1="80477" x2="42325" y2="80477"/>
                        <a14:foregroundMark x1="32933" y1="74114" x2="32933" y2="74114"/>
                        <a14:foregroundMark x1="73811" y1="38178" x2="73811" y2="38178"/>
                        <a14:foregroundMark x1="73811" y1="44107" x2="73811" y2="44107"/>
                        <a14:foregroundMark x1="73811" y1="39118" x2="73811" y2="39118"/>
                        <a14:foregroundMark x1="69839" y1="19089" x2="69839" y2="19089"/>
                        <a14:foregroundMark x1="60074" y1="7303" x2="60074" y2="7303"/>
                        <a14:foregroundMark x1="26396" y1="27260" x2="26396" y2="27260"/>
                        <a14:foregroundMark x1="44849" y1="14100" x2="44849" y2="14100"/>
                        <a14:foregroundMark x1="48862" y1="11352" x2="48862" y2="11352"/>
                        <a14:foregroundMark x1="46669" y1="11786" x2="46669" y2="11786"/>
                        <a14:foregroundMark x1="46669" y1="11786" x2="46669" y2="11786"/>
                        <a14:foregroundMark x1="64750" y1="87274" x2="64750" y2="87274"/>
                        <a14:foregroundMark x1="66570" y1="82285" x2="66570" y2="82285"/>
                        <a14:foregroundMark x1="71990" y1="72307" x2="71990" y2="72307"/>
                        <a14:foregroundMark x1="59702" y1="84093" x2="59702" y2="84093"/>
                        <a14:foregroundMark x1="59702" y1="84093" x2="59702" y2="84093"/>
                        <a14:foregroundMark x1="35085" y1="79103" x2="35085" y2="79103"/>
                        <a14:foregroundMark x1="32933" y1="82719" x2="32933" y2="82719"/>
                        <a14:foregroundMark x1="26769" y1="66377" x2="26769" y2="66377"/>
                        <a14:foregroundMark x1="24948" y1="57701" x2="24948" y2="57701"/>
                        <a14:foregroundMark x1="26065" y1="39552" x2="26065" y2="39552"/>
                        <a14:foregroundMark x1="30037" y1="29573" x2="30037" y2="29573"/>
                        <a14:foregroundMark x1="36533" y1="13666" x2="36533" y2="13666"/>
                        <a14:foregroundMark x1="29293" y1="73608" x2="29293" y2="73608"/>
                        <a14:foregroundMark x1="26769" y1="69125" x2="26769" y2="69125"/>
                        <a14:foregroundMark x1="27513" y1="74982" x2="27513" y2="74982"/>
                        <a14:foregroundMark x1="36905" y1="87274" x2="36905" y2="87274"/>
                        <a14:foregroundMark x1="45594" y1="86406" x2="45594" y2="86406"/>
                        <a14:foregroundMark x1="49938" y1="94071" x2="49938" y2="94071"/>
                        <a14:foregroundMark x1="59330" y1="87274" x2="59330" y2="87274"/>
                        <a14:foregroundMark x1="54613" y1="4989" x2="54613" y2="4989"/>
                        <a14:foregroundMark x1="53537" y1="13160" x2="53537" y2="13160"/>
                        <a14:foregroundMark x1="30741" y1="22704" x2="30741" y2="22704"/>
                        <a14:foregroundMark x1="27141" y1="33189" x2="27141" y2="33189"/>
                        <a14:foregroundMark x1="27844" y1="37744" x2="27844" y2="37744"/>
                        <a14:foregroundMark x1="23873" y1="48662" x2="23873" y2="48662"/>
                        <a14:foregroundMark x1="24948" y1="58641" x2="24948" y2="58641"/>
                        <a14:foregroundMark x1="24948" y1="58641" x2="24948" y2="58641"/>
                        <a14:foregroundMark x1="27513" y1="47289" x2="27513" y2="47289"/>
                        <a14:foregroundMark x1="27513" y1="47289" x2="27513" y2="47289"/>
                        <a14:foregroundMark x1="28217" y1="24512" x2="28217" y2="24512"/>
                        <a14:foregroundMark x1="63674" y1="14100" x2="63674" y2="14100"/>
                        <a14:foregroundMark x1="68391" y1="21837" x2="68391" y2="21837"/>
                        <a14:foregroundMark x1="70914" y1="25018" x2="70914" y2="25018"/>
                        <a14:foregroundMark x1="73811" y1="32249" x2="73811" y2="32249"/>
                        <a14:foregroundMark x1="73811" y1="51844" x2="73811" y2="51844"/>
                        <a14:foregroundMark x1="76334" y1="59074" x2="76334" y2="59074"/>
                        <a14:foregroundMark x1="75962" y1="50470" x2="75962" y2="50470"/>
                        <a14:foregroundMark x1="67646" y1="30947" x2="67646" y2="30947"/>
                        <a14:foregroundMark x1="71287" y1="35430" x2="71287" y2="35430"/>
                      </a14:backgroundRemoval>
                    </a14:imgEffect>
                  </a14:imgLayer>
                </a14:imgProps>
              </a:ext>
              <a:ext uri="{28A0092B-C50C-407E-A947-70E740481C1C}">
                <a14:useLocalDpi xmlns:a14="http://schemas.microsoft.com/office/drawing/2010/main" val="0"/>
              </a:ext>
            </a:extLst>
          </a:blip>
          <a:stretch>
            <a:fillRect/>
          </a:stretch>
        </p:blipFill>
        <p:spPr>
          <a:xfrm>
            <a:off x="-612576" y="188640"/>
            <a:ext cx="3168352" cy="1440160"/>
          </a:xfrm>
          <a:prstGeom prst="rect">
            <a:avLst/>
          </a:prstGeom>
        </p:spPr>
      </p:pic>
      <p:pic>
        <p:nvPicPr>
          <p:cNvPr id="11" name="Resim 4"/>
          <p:cNvPicPr>
            <a:picLocks noChangeAspect="1"/>
          </p:cNvPicPr>
          <p:nvPr/>
        </p:nvPicPr>
        <p:blipFill>
          <a:blip r:embed="rId4" cstate="print">
            <a:extLst>
              <a:ext uri="{BEBA8EAE-BF5A-486C-A8C5-ECC9F3942E4B}">
                <a14:imgProps xmlns:a14="http://schemas.microsoft.com/office/drawing/2010/main">
                  <a14:imgLayer r:embed="rId5">
                    <a14:imgEffect>
                      <a14:backgroundRemoval t="3352" b="94972" l="1897" r="94851"/>
                    </a14:imgEffect>
                  </a14:imgLayer>
                </a14:imgProps>
              </a:ext>
              <a:ext uri="{28A0092B-C50C-407E-A947-70E740481C1C}">
                <a14:useLocalDpi xmlns:a14="http://schemas.microsoft.com/office/drawing/2010/main" val="0"/>
              </a:ext>
            </a:extLst>
          </a:blip>
          <a:stretch>
            <a:fillRect/>
          </a:stretch>
        </p:blipFill>
        <p:spPr>
          <a:xfrm>
            <a:off x="7092280" y="1"/>
            <a:ext cx="2051720" cy="1700808"/>
          </a:xfrm>
          <a:prstGeom prst="rect">
            <a:avLst/>
          </a:prstGeom>
        </p:spPr>
      </p:pic>
      <p:sp>
        <p:nvSpPr>
          <p:cNvPr id="12" name="Dikdörtgen 16"/>
          <p:cNvSpPr/>
          <p:nvPr/>
        </p:nvSpPr>
        <p:spPr>
          <a:xfrm>
            <a:off x="0" y="3573016"/>
            <a:ext cx="8993039" cy="1200329"/>
          </a:xfrm>
          <a:prstGeom prst="rect">
            <a:avLst/>
          </a:prstGeom>
          <a:noFill/>
        </p:spPr>
        <p:txBody>
          <a:bodyPr wrap="square" lIns="91440" tIns="45720" rIns="91440" bIns="45720">
            <a:spAutoFit/>
          </a:bodyPr>
          <a:lstStyle/>
          <a:p>
            <a:pPr algn="ctr"/>
            <a:r>
              <a:rPr lang="tr-TR" sz="3600" b="1" dirty="0">
                <a:latin typeface="Arial Rounded MT Bold" pitchFamily="34" charset="0"/>
              </a:rPr>
              <a:t>Sağlık Bilimleri Fakültesi </a:t>
            </a:r>
          </a:p>
          <a:p>
            <a:pPr algn="ctr"/>
            <a:r>
              <a:rPr lang="tr-TR" sz="3600" b="1" dirty="0">
                <a:latin typeface="Arial Rounded MT Bold" pitchFamily="34" charset="0"/>
              </a:rPr>
              <a:t>Çocuk Gelişimi Bölümü</a:t>
            </a:r>
          </a:p>
        </p:txBody>
      </p:sp>
      <p:sp>
        <p:nvSpPr>
          <p:cNvPr id="13" name="Akış Çizelgesi: Delikli Teyp 5"/>
          <p:cNvSpPr/>
          <p:nvPr/>
        </p:nvSpPr>
        <p:spPr>
          <a:xfrm>
            <a:off x="1547664" y="1268760"/>
            <a:ext cx="5904656" cy="1872208"/>
          </a:xfrm>
          <a:prstGeom prst="flowChartPunchedTap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4000" b="1" dirty="0">
                <a:solidFill>
                  <a:schemeClr val="tx1"/>
                </a:solidFill>
                <a:latin typeface="Arial Rounded MT Bold" pitchFamily="34" charset="0"/>
              </a:rPr>
              <a:t>ERGENLİK PSİKOLOJİSİ</a:t>
            </a:r>
          </a:p>
        </p:txBody>
      </p:sp>
    </p:spTree>
    <p:extLst>
      <p:ext uri="{BB962C8B-B14F-4D97-AF65-F5344CB8AC3E}">
        <p14:creationId xmlns:p14="http://schemas.microsoft.com/office/powerpoint/2010/main" val="30211297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980729"/>
            <a:ext cx="8532440" cy="4464496"/>
          </a:xfrm>
        </p:spPr>
        <p:txBody>
          <a:bodyPr>
            <a:normAutofit/>
          </a:bodyPr>
          <a:lstStyle/>
          <a:p>
            <a:pPr algn="just">
              <a:buNone/>
            </a:pPr>
            <a:r>
              <a:rPr lang="tr-TR" sz="2400" b="1" dirty="0">
                <a:latin typeface="Arial Rounded MT Bold" pitchFamily="34" charset="0"/>
              </a:rPr>
              <a:t>2. 14-16 yaşlarında romantik ilişkilerin keşfedilmesi</a:t>
            </a:r>
            <a:r>
              <a:rPr lang="tr-TR" sz="2400" dirty="0">
                <a:latin typeface="Arial Rounded MT Bold" pitchFamily="34" charset="0"/>
              </a:rPr>
              <a:t>:</a:t>
            </a:r>
          </a:p>
          <a:p>
            <a:pPr algn="just">
              <a:buFont typeface="Wingdings" pitchFamily="2" charset="2"/>
              <a:buChar char="Ø"/>
            </a:pPr>
            <a:r>
              <a:rPr lang="tr-TR" sz="2400" dirty="0">
                <a:latin typeface="Arial Rounded MT Bold" pitchFamily="34" charset="0"/>
              </a:rPr>
              <a:t>Arkadaşlar çoğunlukla arkadaşın romantik ilgisini karşıya ileterek, çekimin karşılık bulup bulmayacağını teyit ederek potansiyel bir ilişkinin kolaylaştırıcısı olarak davranırlar.</a:t>
            </a:r>
          </a:p>
          <a:p>
            <a:pPr algn="just">
              <a:buNone/>
            </a:pPr>
            <a:r>
              <a:rPr lang="tr-TR" sz="2400" dirty="0">
                <a:latin typeface="Arial Rounded MT Bold" pitchFamily="34" charset="0"/>
              </a:rPr>
              <a:t>3. </a:t>
            </a:r>
            <a:r>
              <a:rPr lang="tr-TR" sz="2400" b="1" dirty="0">
                <a:latin typeface="Arial Rounded MT Bold" pitchFamily="34" charset="0"/>
              </a:rPr>
              <a:t>17-19 yaşlarında ikili romantik bağların gözden geçirilmesi:</a:t>
            </a:r>
          </a:p>
          <a:p>
            <a:pPr algn="just">
              <a:buFont typeface="Wingdings" pitchFamily="2" charset="2"/>
              <a:buChar char="Ø"/>
            </a:pPr>
            <a:r>
              <a:rPr lang="tr-TR" sz="2400" dirty="0">
                <a:latin typeface="Arial Rounded MT Bold" pitchFamily="34" charset="0"/>
              </a:rPr>
              <a:t>Lise yıllarının sonunda daha ciddi romantik ilişkiler gelişir.Bu,güçlü duygusal bağlar ile tanımlanır.</a:t>
            </a:r>
          </a:p>
          <a:p>
            <a:pPr algn="just">
              <a:buFont typeface="Wingdings" pitchFamily="2" charset="2"/>
              <a:buChar char="Ø"/>
            </a:pPr>
            <a:endParaRPr lang="tr-TR" sz="2400" dirty="0">
              <a:latin typeface="Arial Rounded MT Bold"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836712"/>
            <a:ext cx="8229600" cy="4525963"/>
          </a:xfrm>
        </p:spPr>
        <p:txBody>
          <a:bodyPr>
            <a:normAutofit/>
          </a:bodyPr>
          <a:lstStyle/>
          <a:p>
            <a:pPr algn="just">
              <a:buNone/>
            </a:pPr>
            <a:r>
              <a:rPr lang="tr-TR" sz="2400" b="1" dirty="0">
                <a:latin typeface="Arial Rounded MT Bold" pitchFamily="34" charset="0"/>
              </a:rPr>
              <a:t>Eşcinsel ve Lezbiyen Gençlerde Flört:</a:t>
            </a:r>
          </a:p>
          <a:p>
            <a:pPr algn="just">
              <a:buFont typeface="Wingdings" pitchFamily="2" charset="2"/>
              <a:buChar char="Ø"/>
            </a:pPr>
            <a:r>
              <a:rPr lang="tr-TR" sz="2400" dirty="0">
                <a:latin typeface="Arial Rounded MT Bold" pitchFamily="34" charset="0"/>
              </a:rPr>
              <a:t>Eşcinsel ve lezbiyen gençlerin çoğu aynı cinsle cinsel deneyimler yaşamış olsa da bazıları karşı cinse yönelmektedir.</a:t>
            </a:r>
          </a:p>
          <a:p>
            <a:pPr algn="just">
              <a:buNone/>
            </a:pPr>
            <a:r>
              <a:rPr lang="tr-TR" sz="2400" b="1" dirty="0">
                <a:latin typeface="Arial Rounded MT Bold" pitchFamily="34" charset="0"/>
              </a:rPr>
              <a:t>Sosyokültürel Bağlam ve Flört:</a:t>
            </a:r>
          </a:p>
          <a:p>
            <a:pPr algn="just">
              <a:buFont typeface="Wingdings" pitchFamily="2" charset="2"/>
              <a:buChar char="Ø"/>
            </a:pPr>
            <a:r>
              <a:rPr lang="tr-TR" sz="2400" dirty="0">
                <a:latin typeface="Arial Rounded MT Bold" pitchFamily="34" charset="0"/>
              </a:rPr>
              <a:t>Sosyokültürel bağlam ergenlerin flört kalıpları üzerinde güçlü bir etki yapar.</a:t>
            </a:r>
          </a:p>
          <a:p>
            <a:pPr algn="just">
              <a:buNone/>
            </a:pPr>
            <a:r>
              <a:rPr lang="tr-TR" sz="2400" b="1" dirty="0">
                <a:latin typeface="Arial Rounded MT Bold" pitchFamily="34" charset="0"/>
              </a:rPr>
              <a:t>Flört ve Uyum:</a:t>
            </a:r>
          </a:p>
          <a:p>
            <a:pPr algn="just">
              <a:buFont typeface="Wingdings" pitchFamily="2" charset="2"/>
              <a:buChar char="Ø"/>
            </a:pPr>
            <a:r>
              <a:rPr lang="tr-TR" sz="2400" dirty="0">
                <a:latin typeface="Arial Rounded MT Bold" pitchFamily="34" charset="0"/>
              </a:rPr>
              <a:t>Erken yaşta flört ve romantik ilişkilere başlamak özellikle problemli olabilir.</a:t>
            </a:r>
          </a:p>
          <a:p>
            <a:pPr algn="just">
              <a:buFont typeface="Wingdings" pitchFamily="2" charset="2"/>
              <a:buChar char="Ø"/>
            </a:pPr>
            <a:endParaRPr lang="tr-TR" sz="2400" dirty="0">
              <a:latin typeface="Arial Rounded MT Bold"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0AC7BC3-470D-4D40-BDB2-07E752010472}"/>
              </a:ext>
            </a:extLst>
          </p:cNvPr>
          <p:cNvSpPr>
            <a:spLocks noGrp="1"/>
          </p:cNvSpPr>
          <p:nvPr>
            <p:ph type="title"/>
          </p:nvPr>
        </p:nvSpPr>
        <p:spPr/>
        <p:txBody>
          <a:bodyPr/>
          <a:lstStyle/>
          <a:p>
            <a:r>
              <a:rPr lang="tr-TR" dirty="0"/>
              <a:t>Kaynakça</a:t>
            </a:r>
          </a:p>
        </p:txBody>
      </p:sp>
      <p:graphicFrame>
        <p:nvGraphicFramePr>
          <p:cNvPr id="3" name="Tablo 2">
            <a:extLst>
              <a:ext uri="{FF2B5EF4-FFF2-40B4-BE49-F238E27FC236}">
                <a16:creationId xmlns:a16="http://schemas.microsoft.com/office/drawing/2014/main" id="{680B4736-5B79-E843-9BF6-BA563C8F6382}"/>
              </a:ext>
            </a:extLst>
          </p:cNvPr>
          <p:cNvGraphicFramePr>
            <a:graphicFrameLocks noGrp="1"/>
          </p:cNvGraphicFramePr>
          <p:nvPr/>
        </p:nvGraphicFramePr>
        <p:xfrm>
          <a:off x="457200" y="2628741"/>
          <a:ext cx="8229600" cy="2468880"/>
        </p:xfrm>
        <a:graphic>
          <a:graphicData uri="http://schemas.openxmlformats.org/drawingml/2006/table">
            <a:tbl>
              <a:tblPr/>
              <a:tblGrid>
                <a:gridCol w="8229600">
                  <a:extLst>
                    <a:ext uri="{9D8B030D-6E8A-4147-A177-3AD203B41FA5}">
                      <a16:colId xmlns:a16="http://schemas.microsoft.com/office/drawing/2014/main" val="345401606"/>
                    </a:ext>
                  </a:extLst>
                </a:gridCol>
              </a:tblGrid>
              <a:tr h="0">
                <a:tc>
                  <a:txBody>
                    <a:bodyPr/>
                    <a:lstStyle/>
                    <a:p>
                      <a:r>
                        <a:rPr lang="tr-TR">
                          <a:effectLst/>
                        </a:rPr>
                        <a:t>Bee, H. And Boyd, D. 2010. The Developing Child. Pearson Education, Boston. </a:t>
                      </a:r>
                    </a:p>
                  </a:txBody>
                  <a:tcPr marL="0" marR="0" marT="0" marB="0" anchor="ctr">
                    <a:lnL>
                      <a:noFill/>
                    </a:lnL>
                    <a:lnR>
                      <a:noFill/>
                    </a:lnR>
                    <a:lnT>
                      <a:noFill/>
                    </a:lnT>
                    <a:lnB>
                      <a:noFill/>
                    </a:lnB>
                  </a:tcPr>
                </a:tc>
                <a:extLst>
                  <a:ext uri="{0D108BD9-81ED-4DB2-BD59-A6C34878D82A}">
                    <a16:rowId xmlns:a16="http://schemas.microsoft.com/office/drawing/2014/main" val="1527853480"/>
                  </a:ext>
                </a:extLst>
              </a:tr>
              <a:tr h="0">
                <a:tc>
                  <a:txBody>
                    <a:bodyPr/>
                    <a:lstStyle/>
                    <a:p>
                      <a:r>
                        <a:rPr lang="tr-TR">
                          <a:effectLst/>
                        </a:rPr>
                        <a:t>Bilgin, M. , İnanç, B.Y. Ve Atıcı, M.K. 2008. Çocuk ve Ergen Gelişimi. Pegem Aakademi Yayınıcılık, Ankara. </a:t>
                      </a:r>
                    </a:p>
                  </a:txBody>
                  <a:tcPr marL="0" marR="0" marT="0" marB="0" anchor="ctr">
                    <a:lnL>
                      <a:noFill/>
                    </a:lnL>
                    <a:lnR>
                      <a:noFill/>
                    </a:lnR>
                    <a:lnT>
                      <a:noFill/>
                    </a:lnT>
                    <a:lnB>
                      <a:noFill/>
                    </a:lnB>
                  </a:tcPr>
                </a:tc>
                <a:extLst>
                  <a:ext uri="{0D108BD9-81ED-4DB2-BD59-A6C34878D82A}">
                    <a16:rowId xmlns:a16="http://schemas.microsoft.com/office/drawing/2014/main" val="4153516803"/>
                  </a:ext>
                </a:extLst>
              </a:tr>
              <a:tr h="0">
                <a:tc>
                  <a:txBody>
                    <a:bodyPr/>
                    <a:lstStyle/>
                    <a:p>
                      <a:r>
                        <a:rPr lang="tr-TR">
                          <a:effectLst/>
                        </a:rPr>
                        <a:t>Mertens, B.S. , Anfara, N.A. And Caskey,M.M. 2006. The Young Adolescent and The Middle School. Information Publishing, North Carolina. </a:t>
                      </a:r>
                    </a:p>
                  </a:txBody>
                  <a:tcPr marL="0" marR="0" marT="0" marB="0" anchor="ctr">
                    <a:lnL>
                      <a:noFill/>
                    </a:lnL>
                    <a:lnR>
                      <a:noFill/>
                    </a:lnR>
                    <a:lnT>
                      <a:noFill/>
                    </a:lnT>
                    <a:lnB>
                      <a:noFill/>
                    </a:lnB>
                  </a:tcPr>
                </a:tc>
                <a:extLst>
                  <a:ext uri="{0D108BD9-81ED-4DB2-BD59-A6C34878D82A}">
                    <a16:rowId xmlns:a16="http://schemas.microsoft.com/office/drawing/2014/main" val="4072807625"/>
                  </a:ext>
                </a:extLst>
              </a:tr>
              <a:tr h="0">
                <a:tc>
                  <a:txBody>
                    <a:bodyPr/>
                    <a:lstStyle/>
                    <a:p>
                      <a:r>
                        <a:rPr lang="tr-TR">
                          <a:effectLst/>
                        </a:rPr>
                        <a:t>Onur, B. 1987. Ergenlik Psikolojisi. Hacettepe Taş, Ankara. </a:t>
                      </a:r>
                    </a:p>
                  </a:txBody>
                  <a:tcPr marL="0" marR="0" marT="0" marB="0" anchor="ctr">
                    <a:lnL>
                      <a:noFill/>
                    </a:lnL>
                    <a:lnR>
                      <a:noFill/>
                    </a:lnR>
                    <a:lnT>
                      <a:noFill/>
                    </a:lnT>
                    <a:lnB>
                      <a:noFill/>
                    </a:lnB>
                  </a:tcPr>
                </a:tc>
                <a:extLst>
                  <a:ext uri="{0D108BD9-81ED-4DB2-BD59-A6C34878D82A}">
                    <a16:rowId xmlns:a16="http://schemas.microsoft.com/office/drawing/2014/main" val="2791999208"/>
                  </a:ext>
                </a:extLst>
              </a:tr>
              <a:tr h="0">
                <a:tc>
                  <a:txBody>
                    <a:bodyPr/>
                    <a:lstStyle/>
                    <a:p>
                      <a:r>
                        <a:rPr lang="tr-TR">
                          <a:effectLst/>
                        </a:rPr>
                        <a:t>Onur,B. 2008. Gelişim Psikolojisi. İmge Kitabevi, Ankara. </a:t>
                      </a:r>
                    </a:p>
                  </a:txBody>
                  <a:tcPr marL="0" marR="0" marT="0" marB="0" anchor="ctr">
                    <a:lnL>
                      <a:noFill/>
                    </a:lnL>
                    <a:lnR>
                      <a:noFill/>
                    </a:lnR>
                    <a:lnT>
                      <a:noFill/>
                    </a:lnT>
                    <a:lnB>
                      <a:noFill/>
                    </a:lnB>
                  </a:tcPr>
                </a:tc>
                <a:extLst>
                  <a:ext uri="{0D108BD9-81ED-4DB2-BD59-A6C34878D82A}">
                    <a16:rowId xmlns:a16="http://schemas.microsoft.com/office/drawing/2014/main" val="806289829"/>
                  </a:ext>
                </a:extLst>
              </a:tr>
              <a:tr h="0">
                <a:tc>
                  <a:txBody>
                    <a:bodyPr/>
                    <a:lstStyle/>
                    <a:p>
                      <a:r>
                        <a:rPr lang="tr-TR">
                          <a:effectLst/>
                        </a:rPr>
                        <a:t>Schab, L,M. The Anxiety Workbook For Teens.Instant Help Bokks, Oakland. </a:t>
                      </a:r>
                    </a:p>
                  </a:txBody>
                  <a:tcPr marL="0" marR="0" marT="0" marB="0" anchor="ctr">
                    <a:lnL>
                      <a:noFill/>
                    </a:lnL>
                    <a:lnR>
                      <a:noFill/>
                    </a:lnR>
                    <a:lnT>
                      <a:noFill/>
                    </a:lnT>
                    <a:lnB>
                      <a:noFill/>
                    </a:lnB>
                  </a:tcPr>
                </a:tc>
                <a:extLst>
                  <a:ext uri="{0D108BD9-81ED-4DB2-BD59-A6C34878D82A}">
                    <a16:rowId xmlns:a16="http://schemas.microsoft.com/office/drawing/2014/main" val="3752075827"/>
                  </a:ext>
                </a:extLst>
              </a:tr>
              <a:tr h="0">
                <a:tc>
                  <a:txBody>
                    <a:bodyPr/>
                    <a:lstStyle/>
                    <a:p>
                      <a:r>
                        <a:rPr lang="tr-TR" dirty="0" err="1">
                          <a:effectLst/>
                        </a:rPr>
                        <a:t>Weis</a:t>
                      </a:r>
                      <a:r>
                        <a:rPr lang="tr-TR" dirty="0">
                          <a:effectLst/>
                        </a:rPr>
                        <a:t>, R. 2008. </a:t>
                      </a:r>
                      <a:r>
                        <a:rPr lang="tr-TR" dirty="0" err="1">
                          <a:effectLst/>
                        </a:rPr>
                        <a:t>Abnormal</a:t>
                      </a:r>
                      <a:r>
                        <a:rPr lang="tr-TR" dirty="0">
                          <a:effectLst/>
                        </a:rPr>
                        <a:t> Child </a:t>
                      </a:r>
                      <a:r>
                        <a:rPr lang="tr-TR" dirty="0" err="1">
                          <a:effectLst/>
                        </a:rPr>
                        <a:t>and</a:t>
                      </a:r>
                      <a:r>
                        <a:rPr lang="tr-TR" dirty="0">
                          <a:effectLst/>
                        </a:rPr>
                        <a:t> </a:t>
                      </a:r>
                      <a:r>
                        <a:rPr lang="tr-TR" dirty="0" err="1">
                          <a:effectLst/>
                        </a:rPr>
                        <a:t>Adoslescent</a:t>
                      </a:r>
                      <a:r>
                        <a:rPr lang="tr-TR" dirty="0">
                          <a:effectLst/>
                        </a:rPr>
                        <a:t> </a:t>
                      </a:r>
                      <a:r>
                        <a:rPr lang="tr-TR" dirty="0" err="1">
                          <a:effectLst/>
                        </a:rPr>
                        <a:t>Psychology</a:t>
                      </a:r>
                      <a:r>
                        <a:rPr lang="tr-TR" dirty="0">
                          <a:effectLst/>
                        </a:rPr>
                        <a:t>. </a:t>
                      </a:r>
                      <a:r>
                        <a:rPr lang="tr-TR" dirty="0" err="1">
                          <a:effectLst/>
                        </a:rPr>
                        <a:t>Sage</a:t>
                      </a:r>
                      <a:r>
                        <a:rPr lang="tr-TR" dirty="0">
                          <a:effectLst/>
                        </a:rPr>
                        <a:t> Publications, California. </a:t>
                      </a:r>
                    </a:p>
                  </a:txBody>
                  <a:tcPr marL="0" marR="0" marT="0" marB="0" anchor="ctr">
                    <a:lnL>
                      <a:noFill/>
                    </a:lnL>
                    <a:lnR>
                      <a:noFill/>
                    </a:lnR>
                    <a:lnT>
                      <a:noFill/>
                    </a:lnT>
                    <a:lnB>
                      <a:noFill/>
                    </a:lnB>
                  </a:tcPr>
                </a:tc>
                <a:extLst>
                  <a:ext uri="{0D108BD9-81ED-4DB2-BD59-A6C34878D82A}">
                    <a16:rowId xmlns:a16="http://schemas.microsoft.com/office/drawing/2014/main" val="2879706244"/>
                  </a:ext>
                </a:extLst>
              </a:tr>
            </a:tbl>
          </a:graphicData>
        </a:graphic>
      </p:graphicFrame>
    </p:spTree>
    <p:extLst>
      <p:ext uri="{BB962C8B-B14F-4D97-AF65-F5344CB8AC3E}">
        <p14:creationId xmlns:p14="http://schemas.microsoft.com/office/powerpoint/2010/main" val="2228136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Oval"/>
          <p:cNvSpPr/>
          <p:nvPr/>
        </p:nvSpPr>
        <p:spPr>
          <a:xfrm>
            <a:off x="1691680" y="1484784"/>
            <a:ext cx="5904656" cy="3528392"/>
          </a:xfrm>
          <a:prstGeom prst="ellipse">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b="1" dirty="0">
                <a:solidFill>
                  <a:schemeClr val="tx1"/>
                </a:solidFill>
                <a:latin typeface="Arial Rounded MT Bold" pitchFamily="34" charset="0"/>
              </a:rPr>
              <a:t>ERGENLİK DÖNEMİNDE ARKADAŞ GRUPLARININ ETKİSİ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Yuvarlatılmış Dikdörtgen"/>
          <p:cNvSpPr/>
          <p:nvPr/>
        </p:nvSpPr>
        <p:spPr>
          <a:xfrm>
            <a:off x="2411760" y="620688"/>
            <a:ext cx="4320480" cy="720080"/>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b="1" dirty="0">
                <a:solidFill>
                  <a:schemeClr val="tx1"/>
                </a:solidFill>
                <a:latin typeface="Arial Rounded MT Bold" pitchFamily="34" charset="0"/>
              </a:rPr>
              <a:t>AKRANLAR</a:t>
            </a:r>
          </a:p>
        </p:txBody>
      </p:sp>
      <p:sp>
        <p:nvSpPr>
          <p:cNvPr id="5" name="4 Aşağı Ok"/>
          <p:cNvSpPr/>
          <p:nvPr/>
        </p:nvSpPr>
        <p:spPr>
          <a:xfrm>
            <a:off x="2483768" y="1556792"/>
            <a:ext cx="576064" cy="720080"/>
          </a:xfrm>
          <a:prstGeom prst="down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5 Aşağı Ok"/>
          <p:cNvSpPr/>
          <p:nvPr/>
        </p:nvSpPr>
        <p:spPr>
          <a:xfrm>
            <a:off x="6156176" y="1556792"/>
            <a:ext cx="576064" cy="792088"/>
          </a:xfrm>
          <a:prstGeom prst="down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6 Aşağı Ok"/>
          <p:cNvSpPr/>
          <p:nvPr/>
        </p:nvSpPr>
        <p:spPr>
          <a:xfrm>
            <a:off x="4211960" y="2348880"/>
            <a:ext cx="576064" cy="792088"/>
          </a:xfrm>
          <a:prstGeom prst="down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2" name="11 Yuvarlatılmış Dikdörtgen"/>
          <p:cNvSpPr/>
          <p:nvPr/>
        </p:nvSpPr>
        <p:spPr>
          <a:xfrm>
            <a:off x="611560" y="2780928"/>
            <a:ext cx="2664296" cy="720080"/>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a:solidFill>
                  <a:schemeClr val="tx1"/>
                </a:solidFill>
                <a:latin typeface="Arial Rounded MT Bold" pitchFamily="34" charset="0"/>
              </a:rPr>
              <a:t>Arkadaşlık</a:t>
            </a:r>
          </a:p>
        </p:txBody>
      </p:sp>
      <p:sp>
        <p:nvSpPr>
          <p:cNvPr id="13" name="12 Yuvarlatılmış Dikdörtgen"/>
          <p:cNvSpPr/>
          <p:nvPr/>
        </p:nvSpPr>
        <p:spPr>
          <a:xfrm>
            <a:off x="5580112" y="2780928"/>
            <a:ext cx="3024336" cy="720080"/>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Flört ve Romantik İlişkiler</a:t>
            </a:r>
          </a:p>
        </p:txBody>
      </p:sp>
      <p:sp>
        <p:nvSpPr>
          <p:cNvPr id="14" name="13 Yuvarlatılmış Dikdörtgen"/>
          <p:cNvSpPr/>
          <p:nvPr/>
        </p:nvSpPr>
        <p:spPr>
          <a:xfrm>
            <a:off x="3059832" y="3933056"/>
            <a:ext cx="2736304" cy="720080"/>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Akran Grupları</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556792"/>
            <a:ext cx="8625136" cy="4525963"/>
          </a:xfrm>
        </p:spPr>
        <p:txBody>
          <a:bodyPr>
            <a:normAutofit/>
          </a:bodyPr>
          <a:lstStyle/>
          <a:p>
            <a:pPr algn="just">
              <a:buFont typeface="Wingdings" pitchFamily="2" charset="2"/>
              <a:buChar char="Ø"/>
            </a:pPr>
            <a:r>
              <a:rPr lang="tr-TR" sz="2400" dirty="0">
                <a:latin typeface="Arial Rounded MT Bold" pitchFamily="34" charset="0"/>
              </a:rPr>
              <a:t>Çoğu çocuk için akranları arasında popüler olmak güçlü güdüleyici bir faktördür. Fakat ergenliğin ilk dönemlerinden itibaren gençler küçüklere nazaran daha az miktarda arkadaş edinmeyi seçerler ve bu arkadaşlıkları daha yoğun ve samimidir.</a:t>
            </a:r>
          </a:p>
          <a:p>
            <a:pPr algn="just">
              <a:buFont typeface="Wingdings" pitchFamily="2" charset="2"/>
              <a:buChar char="Ø"/>
            </a:pPr>
            <a:r>
              <a:rPr lang="tr-TR" sz="2400" dirty="0">
                <a:latin typeface="Arial Rounded MT Bold" pitchFamily="34" charset="0"/>
              </a:rPr>
              <a:t>Ergenler güvenme ve yakın ilişki ihtiyaçlarını gidermek için ebeveynlerinden ziyade arkadaşlarına bağlanıyor.</a:t>
            </a:r>
          </a:p>
        </p:txBody>
      </p:sp>
      <p:sp>
        <p:nvSpPr>
          <p:cNvPr id="5" name="4 Yuvarlatılmış Dikdörtgen"/>
          <p:cNvSpPr/>
          <p:nvPr/>
        </p:nvSpPr>
        <p:spPr>
          <a:xfrm>
            <a:off x="2339752" y="692696"/>
            <a:ext cx="4320480" cy="720080"/>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b="1" dirty="0">
                <a:solidFill>
                  <a:schemeClr val="tx1"/>
                </a:solidFill>
                <a:latin typeface="Arial Rounded MT Bold" pitchFamily="34" charset="0"/>
              </a:rPr>
              <a:t>ARKADAŞLIK</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268760"/>
            <a:ext cx="8244408" cy="3096344"/>
          </a:xfrm>
        </p:spPr>
        <p:txBody>
          <a:bodyPr>
            <a:normAutofit/>
          </a:bodyPr>
          <a:lstStyle/>
          <a:p>
            <a:pPr algn="just">
              <a:buFont typeface="Wingdings" pitchFamily="2" charset="2"/>
              <a:buChar char="Ø"/>
            </a:pPr>
            <a:r>
              <a:rPr lang="tr-TR" sz="2400" dirty="0">
                <a:latin typeface="Arial Rounded MT Bold" pitchFamily="34" charset="0"/>
              </a:rPr>
              <a:t>Arkadaşlarla inişli çıkışlı deneyimler ergenlerin mutluluğunu şekillendirir.</a:t>
            </a:r>
          </a:p>
          <a:p>
            <a:pPr algn="just">
              <a:buFont typeface="Wingdings" pitchFamily="2" charset="2"/>
              <a:buChar char="Ø"/>
            </a:pPr>
            <a:r>
              <a:rPr lang="tr-TR" sz="2400" dirty="0">
                <a:latin typeface="Arial Rounded MT Bold" pitchFamily="34" charset="0"/>
              </a:rPr>
              <a:t>Arkadaşların karakteristik özellikleri ergenlerin gelişimi üzerinde önemli etkilere sahiptir. Çoğu ergen kendi yaşına daha yakın olanlar ile arkadaşlık geliştirse de bazı ergenler kendilerinden daha küçük ya da büyük olanlar ile çok iyi arkadaş olurlar.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692696"/>
            <a:ext cx="8748464" cy="4464496"/>
          </a:xfrm>
        </p:spPr>
        <p:txBody>
          <a:bodyPr>
            <a:normAutofit/>
          </a:bodyPr>
          <a:lstStyle/>
          <a:p>
            <a:pPr algn="just">
              <a:buNone/>
            </a:pPr>
            <a:endParaRPr lang="tr-TR" sz="2400" b="1" dirty="0">
              <a:latin typeface="Arial Rounded MT Bold" pitchFamily="34" charset="0"/>
            </a:endParaRPr>
          </a:p>
          <a:p>
            <a:pPr algn="just">
              <a:buNone/>
            </a:pPr>
            <a:endParaRPr lang="tr-TR" sz="2400" b="1" dirty="0">
              <a:latin typeface="Arial Rounded MT Bold" pitchFamily="34" charset="0"/>
            </a:endParaRPr>
          </a:p>
          <a:p>
            <a:pPr algn="just">
              <a:buNone/>
            </a:pPr>
            <a:r>
              <a:rPr lang="tr-TR" sz="2400" b="1" dirty="0">
                <a:latin typeface="Arial Rounded MT Bold" pitchFamily="34" charset="0"/>
              </a:rPr>
              <a:t>Akran Baskısı:</a:t>
            </a:r>
          </a:p>
          <a:p>
            <a:pPr algn="just">
              <a:buFont typeface="Wingdings" pitchFamily="2" charset="2"/>
              <a:buChar char="Ø"/>
            </a:pPr>
            <a:r>
              <a:rPr lang="tr-TR" sz="2400" dirty="0">
                <a:latin typeface="Arial Rounded MT Bold" pitchFamily="34" charset="0"/>
              </a:rPr>
              <a:t>Genç ergenler akran standartlarına çocuklardan daha fazla uyarlar.</a:t>
            </a:r>
          </a:p>
          <a:p>
            <a:pPr algn="just">
              <a:buFont typeface="Wingdings" pitchFamily="2" charset="2"/>
              <a:buChar char="Ø"/>
            </a:pPr>
            <a:r>
              <a:rPr lang="tr-TR" sz="2400" dirty="0">
                <a:latin typeface="Arial Rounded MT Bold" pitchFamily="34" charset="0"/>
              </a:rPr>
              <a:t>8. ve 9. sınıflarda akranlara uyum (özellikle anti sosyal standartlara uyum) doruk noktaya ulaşır.</a:t>
            </a:r>
          </a:p>
          <a:p>
            <a:pPr algn="just">
              <a:buFont typeface="Wingdings" pitchFamily="2" charset="2"/>
              <a:buChar char="Ø"/>
            </a:pPr>
            <a:r>
              <a:rPr lang="tr-TR" sz="2400" dirty="0">
                <a:latin typeface="Arial Rounded MT Bold" pitchFamily="34" charset="0"/>
              </a:rPr>
              <a:t>Ergenin arabaların jant kapağını çalmak için bir akranı ile birlikte hareket etme ihtimali yüksektir.</a:t>
            </a:r>
          </a:p>
        </p:txBody>
      </p:sp>
      <p:sp>
        <p:nvSpPr>
          <p:cNvPr id="4" name="3 Yuvarlatılmış Dikdörtgen"/>
          <p:cNvSpPr/>
          <p:nvPr/>
        </p:nvSpPr>
        <p:spPr>
          <a:xfrm>
            <a:off x="2267744" y="764704"/>
            <a:ext cx="4320480" cy="720080"/>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b="1" dirty="0">
                <a:solidFill>
                  <a:schemeClr val="tx1"/>
                </a:solidFill>
                <a:latin typeface="Arial Rounded MT Bold" pitchFamily="34" charset="0"/>
              </a:rPr>
              <a:t>AKRAN GRUPLARI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Dikdörtgen"/>
          <p:cNvSpPr/>
          <p:nvPr/>
        </p:nvSpPr>
        <p:spPr>
          <a:xfrm>
            <a:off x="467544" y="1772816"/>
            <a:ext cx="8136904" cy="1569660"/>
          </a:xfrm>
          <a:prstGeom prst="rect">
            <a:avLst/>
          </a:prstGeom>
        </p:spPr>
        <p:txBody>
          <a:bodyPr wrap="square">
            <a:spAutoFit/>
          </a:bodyPr>
          <a:lstStyle/>
          <a:p>
            <a:pPr algn="just">
              <a:buFont typeface="Wingdings" pitchFamily="2" charset="2"/>
              <a:buChar char="Ø"/>
            </a:pPr>
            <a:r>
              <a:rPr lang="tr-TR" sz="2400" b="1" dirty="0">
                <a:latin typeface="Arial Rounded MT Bold" pitchFamily="34" charset="0"/>
              </a:rPr>
              <a:t>Ergenlik döneminde arkadaşlık ilişkilerinin niteliği ve bir gruba ait olma, kendini gerçekleştirme ihtiyaçları, popüler olma isteği ergenlerde akran zorbalığına yol açabilir.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7859216" cy="5289451"/>
          </a:xfrm>
        </p:spPr>
        <p:txBody>
          <a:bodyPr>
            <a:normAutofit/>
          </a:bodyPr>
          <a:lstStyle/>
          <a:p>
            <a:pPr algn="just">
              <a:buNone/>
            </a:pPr>
            <a:r>
              <a:rPr lang="tr-TR" sz="2400" b="1" dirty="0">
                <a:latin typeface="Arial Rounded MT Bold" pitchFamily="34" charset="0"/>
              </a:rPr>
              <a:t>Klikler ve Topluluklar:</a:t>
            </a:r>
          </a:p>
          <a:p>
            <a:pPr algn="just">
              <a:buFont typeface="Wingdings" pitchFamily="2" charset="2"/>
              <a:buChar char="Ø"/>
            </a:pPr>
            <a:r>
              <a:rPr lang="tr-TR" sz="2400" dirty="0">
                <a:latin typeface="Arial Rounded MT Bold" pitchFamily="34" charset="0"/>
              </a:rPr>
              <a:t>Klikler ve topluluklar ergenlerin hayatında çocuklarınkinden daha fazla rol oynar.</a:t>
            </a:r>
          </a:p>
          <a:p>
            <a:pPr algn="just">
              <a:buFont typeface="Wingdings" pitchFamily="2" charset="2"/>
              <a:buChar char="Ø"/>
            </a:pPr>
            <a:r>
              <a:rPr lang="tr-TR" sz="2400" dirty="0">
                <a:latin typeface="Arial Rounded MT Bold" pitchFamily="34" charset="0"/>
              </a:rPr>
              <a:t>Klik grubunun üyeleri genellikle aynı cinsiyette ve aynı yaştadır.</a:t>
            </a:r>
          </a:p>
          <a:p>
            <a:pPr algn="just">
              <a:buFont typeface="Wingdings" pitchFamily="2" charset="2"/>
              <a:buChar char="Ø"/>
            </a:pPr>
            <a:r>
              <a:rPr lang="tr-TR" sz="2400" dirty="0">
                <a:latin typeface="Arial Rounded MT Bold" pitchFamily="34" charset="0"/>
              </a:rPr>
              <a:t>Klikler 2 ile 12 arasında bireyi içeren küçük gruplar olup ortalama 5-6 kişiden oluşur.</a:t>
            </a:r>
          </a:p>
          <a:p>
            <a:pPr algn="just">
              <a:buFont typeface="Wingdings" pitchFamily="2" charset="2"/>
              <a:buChar char="Ø"/>
            </a:pPr>
            <a:r>
              <a:rPr lang="tr-TR" sz="2400" dirty="0">
                <a:latin typeface="Arial Rounded MT Bold" pitchFamily="34" charset="0"/>
              </a:rPr>
              <a:t>Bazı klikler arkadaşlık nedeni ile oluşur.Birkaç  ergen birbirleri ile vakit geçirdikleri, ortak ilgileri olduğu ve birbirleri ile olmaktan hoşlandıkları için klik oluşturabilirler. </a:t>
            </a:r>
          </a:p>
          <a:p>
            <a:pPr algn="just">
              <a:buFont typeface="Wingdings" pitchFamily="2" charset="2"/>
              <a:buChar char="Ø"/>
            </a:pPr>
            <a:endParaRPr lang="tr-TR" sz="2400" dirty="0">
              <a:latin typeface="Arial Rounded MT Bold" pitchFamily="34" charset="0"/>
            </a:endParaRPr>
          </a:p>
          <a:p>
            <a:pPr algn="just">
              <a:buFont typeface="Wingdings" pitchFamily="2" charset="2"/>
              <a:buChar char="Ø"/>
            </a:pPr>
            <a:endParaRPr lang="tr-TR" sz="2400" dirty="0">
              <a:latin typeface="Arial Rounded MT Bold" pitchFamily="34" charset="0"/>
            </a:endParaRPr>
          </a:p>
          <a:p>
            <a:pPr algn="just">
              <a:buFont typeface="Wingdings" pitchFamily="2" charset="2"/>
              <a:buChar char="Ø"/>
            </a:pPr>
            <a:endParaRPr lang="tr-TR" sz="2400" dirty="0">
              <a:latin typeface="Arial Rounded MT Bold" pitchFamily="34" charset="0"/>
            </a:endParaRPr>
          </a:p>
          <a:p>
            <a:pPr algn="just">
              <a:buNone/>
            </a:pPr>
            <a:endParaRPr lang="tr-TR" sz="2400" dirty="0">
              <a:latin typeface="Arial Rounded MT Bold"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772817"/>
            <a:ext cx="8686800" cy="3600400"/>
          </a:xfrm>
        </p:spPr>
        <p:txBody>
          <a:bodyPr>
            <a:normAutofit lnSpcReduction="10000"/>
          </a:bodyPr>
          <a:lstStyle/>
          <a:p>
            <a:pPr algn="just">
              <a:buFont typeface="Wingdings" pitchFamily="2" charset="2"/>
              <a:buChar char="Ø"/>
            </a:pPr>
            <a:r>
              <a:rPr lang="tr-TR" sz="2400" dirty="0">
                <a:latin typeface="Arial Rounded MT Bold" pitchFamily="34" charset="0"/>
              </a:rPr>
              <a:t>Ergenler flört ederek bu konuda düşünerek oldukça çok zaman harcarlar.</a:t>
            </a:r>
          </a:p>
          <a:p>
            <a:pPr algn="just">
              <a:buFont typeface="Wingdings" pitchFamily="2" charset="2"/>
              <a:buChar char="Ø"/>
            </a:pPr>
            <a:r>
              <a:rPr lang="tr-TR" sz="2400" dirty="0">
                <a:latin typeface="Arial Rounded MT Bold" pitchFamily="34" charset="0"/>
              </a:rPr>
              <a:t>Flört, bir eğlence biçimi,bir statü kaynağı, yakın arkadaşlık hakkında bilgi edinmek için bir ortam, ya da bir arkadaş bulma yöntemi olabilir.</a:t>
            </a:r>
          </a:p>
          <a:p>
            <a:pPr algn="just">
              <a:buFont typeface="Wingdings" pitchFamily="2" charset="2"/>
              <a:buChar char="Ø"/>
            </a:pPr>
            <a:r>
              <a:rPr lang="tr-TR" sz="2400" dirty="0">
                <a:latin typeface="Arial Rounded MT Bold" pitchFamily="34" charset="0"/>
              </a:rPr>
              <a:t>Ergenlikte romantik ilişkileri karakterize eden üç aşama vardır:</a:t>
            </a:r>
          </a:p>
          <a:p>
            <a:pPr marL="457200" indent="-457200" algn="just">
              <a:buFont typeface="+mj-lt"/>
              <a:buAutoNum type="arabicPeriod"/>
            </a:pPr>
            <a:r>
              <a:rPr lang="tr-TR" sz="2400" b="1" dirty="0">
                <a:latin typeface="Arial Rounded MT Bold" pitchFamily="34" charset="0"/>
              </a:rPr>
              <a:t>Romantik çekime giriş ve 11-13 yaşlarında yakın ilişkiler: </a:t>
            </a:r>
            <a:r>
              <a:rPr lang="tr-TR" sz="2400" dirty="0">
                <a:latin typeface="Arial Rounded MT Bold" pitchFamily="34" charset="0"/>
              </a:rPr>
              <a:t>Ergenler romantizm ile yoğun biçimde ilgilenir.</a:t>
            </a:r>
          </a:p>
        </p:txBody>
      </p:sp>
      <p:sp>
        <p:nvSpPr>
          <p:cNvPr id="5" name="4 Yuvarlatılmış Dikdörtgen"/>
          <p:cNvSpPr/>
          <p:nvPr/>
        </p:nvSpPr>
        <p:spPr>
          <a:xfrm>
            <a:off x="2267744" y="476672"/>
            <a:ext cx="4320480" cy="1008112"/>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a:solidFill>
                  <a:schemeClr val="tx1"/>
                </a:solidFill>
                <a:latin typeface="Arial Rounded MT Bold" pitchFamily="34" charset="0"/>
              </a:rPr>
              <a:t>FLÖRT VE ROMANTİK İLİŞKİLER</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TotalTime>
  <Words>579</Words>
  <Application>Microsoft Macintosh PowerPoint</Application>
  <PresentationFormat>Ekran Gösterisi (4:3)</PresentationFormat>
  <Paragraphs>51</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Arial Rounded MT Bold</vt:lpstr>
      <vt:lpstr>Calibri</vt:lpstr>
      <vt:lpstr>Wingdings</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Ergenlik Döneminde Arkadaş Gruplarının Etkisi</dc:title>
  <dc:creator>CASPER</dc:creator>
  <cp:lastModifiedBy>Taşkın TAŞTEPE</cp:lastModifiedBy>
  <cp:revision>19</cp:revision>
  <dcterms:created xsi:type="dcterms:W3CDTF">2017-10-21T19:02:43Z</dcterms:created>
  <dcterms:modified xsi:type="dcterms:W3CDTF">2020-05-04T20:45:05Z</dcterms:modified>
</cp:coreProperties>
</file>