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2" r:id="rId7"/>
    <p:sldId id="307" r:id="rId8"/>
    <p:sldId id="264" r:id="rId9"/>
    <p:sldId id="265" r:id="rId10"/>
    <p:sldId id="266" r:id="rId11"/>
    <p:sldId id="267" r:id="rId12"/>
    <p:sldId id="268" r:id="rId13"/>
    <p:sldId id="269" r:id="rId14"/>
    <p:sldId id="270" r:id="rId15"/>
    <p:sldId id="271" r:id="rId16"/>
    <p:sldId id="272" r:id="rId17"/>
    <p:sldId id="273" r:id="rId18"/>
    <p:sldId id="303" r:id="rId19"/>
    <p:sldId id="275" r:id="rId20"/>
    <p:sldId id="306" r:id="rId21"/>
  </p:sldIdLst>
  <p:sldSz cx="12192000" cy="6858000"/>
  <p:notesSz cx="12192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5CE8"/>
    <a:srgbClr val="EB5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3"/>
    <p:restoredTop sz="76667"/>
  </p:normalViewPr>
  <p:slideViewPr>
    <p:cSldViewPr>
      <p:cViewPr varScale="1">
        <p:scale>
          <a:sx n="47" d="100"/>
          <a:sy n="47" d="100"/>
        </p:scale>
        <p:origin x="1504" y="200"/>
      </p:cViewPr>
      <p:guideLst>
        <p:guide orient="horz" pos="2880"/>
        <p:guide pos="2160"/>
      </p:guideLst>
    </p:cSldViewPr>
  </p:slideViewPr>
  <p:outlineViewPr>
    <p:cViewPr>
      <p:scale>
        <a:sx n="33" d="100"/>
        <a:sy n="33" d="100"/>
      </p:scale>
      <p:origin x="0" y="-288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4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0"/>
            <a:ext cx="12188952" cy="1441703"/>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12769" y="850899"/>
            <a:ext cx="5566460" cy="635000"/>
          </a:xfrm>
          <a:prstGeom prst="rect">
            <a:avLst/>
          </a:prstGeom>
        </p:spPr>
        <p:txBody>
          <a:bodyPr wrap="square" lIns="0" tIns="0" rIns="0" bIns="0">
            <a:spAutoFit/>
          </a:bodyPr>
          <a:lstStyle>
            <a:lvl1pPr>
              <a:defRPr sz="4000" b="0" i="0">
                <a:solidFill>
                  <a:schemeClr val="bg1"/>
                </a:solidFill>
                <a:latin typeface="Verdana"/>
                <a:cs typeface="Verdana"/>
              </a:defRPr>
            </a:lvl1pPr>
          </a:lstStyle>
          <a:p>
            <a:endParaRPr/>
          </a:p>
        </p:txBody>
      </p:sp>
      <p:sp>
        <p:nvSpPr>
          <p:cNvPr id="3" name="Holder 3"/>
          <p:cNvSpPr>
            <a:spLocks noGrp="1"/>
          </p:cNvSpPr>
          <p:nvPr>
            <p:ph type="body" idx="1"/>
          </p:nvPr>
        </p:nvSpPr>
        <p:spPr>
          <a:xfrm>
            <a:off x="603886" y="2187955"/>
            <a:ext cx="10984227" cy="3796029"/>
          </a:xfrm>
          <a:prstGeom prst="rect">
            <a:avLst/>
          </a:prstGeom>
        </p:spPr>
        <p:txBody>
          <a:bodyPr wrap="square" lIns="0" tIns="0" rIns="0" bIns="0">
            <a:spAutoFit/>
          </a:bodyPr>
          <a:lstStyle>
            <a:lvl1pPr>
              <a:defRPr sz="240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12/13/19</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nbtecer@ankara.edu.t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88952" cy="144170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64881" y="1415897"/>
            <a:ext cx="8597265" cy="1319530"/>
          </a:xfrm>
          <a:custGeom>
            <a:avLst/>
            <a:gdLst/>
            <a:ahLst/>
            <a:cxnLst/>
            <a:rect l="l" t="t" r="r" b="b"/>
            <a:pathLst>
              <a:path w="8597265" h="1319530">
                <a:moveTo>
                  <a:pt x="0" y="219862"/>
                </a:moveTo>
                <a:lnTo>
                  <a:pt x="4466" y="175552"/>
                </a:lnTo>
                <a:lnTo>
                  <a:pt x="17277" y="134281"/>
                </a:lnTo>
                <a:lnTo>
                  <a:pt x="37548" y="96935"/>
                </a:lnTo>
                <a:lnTo>
                  <a:pt x="64396" y="64396"/>
                </a:lnTo>
                <a:lnTo>
                  <a:pt x="96935" y="37549"/>
                </a:lnTo>
                <a:lnTo>
                  <a:pt x="134281" y="17277"/>
                </a:lnTo>
                <a:lnTo>
                  <a:pt x="175552" y="4466"/>
                </a:lnTo>
                <a:lnTo>
                  <a:pt x="219862" y="0"/>
                </a:lnTo>
                <a:lnTo>
                  <a:pt x="8376814" y="0"/>
                </a:lnTo>
                <a:lnTo>
                  <a:pt x="8421122" y="4466"/>
                </a:lnTo>
                <a:lnTo>
                  <a:pt x="8462392" y="17277"/>
                </a:lnTo>
                <a:lnTo>
                  <a:pt x="8499738" y="37549"/>
                </a:lnTo>
                <a:lnTo>
                  <a:pt x="8532277" y="64396"/>
                </a:lnTo>
                <a:lnTo>
                  <a:pt x="8559124" y="96935"/>
                </a:lnTo>
                <a:lnTo>
                  <a:pt x="8579396" y="134281"/>
                </a:lnTo>
                <a:lnTo>
                  <a:pt x="8592207" y="175552"/>
                </a:lnTo>
                <a:lnTo>
                  <a:pt x="8596674" y="219862"/>
                </a:lnTo>
                <a:lnTo>
                  <a:pt x="8596674" y="1099310"/>
                </a:lnTo>
                <a:lnTo>
                  <a:pt x="8592207" y="1143621"/>
                </a:lnTo>
                <a:lnTo>
                  <a:pt x="8579396" y="1184893"/>
                </a:lnTo>
                <a:lnTo>
                  <a:pt x="8559124" y="1222241"/>
                </a:lnTo>
                <a:lnTo>
                  <a:pt x="8532277" y="1254781"/>
                </a:lnTo>
                <a:lnTo>
                  <a:pt x="8499738" y="1281630"/>
                </a:lnTo>
                <a:lnTo>
                  <a:pt x="8462392" y="1301902"/>
                </a:lnTo>
                <a:lnTo>
                  <a:pt x="8421122" y="1314713"/>
                </a:lnTo>
                <a:lnTo>
                  <a:pt x="8376814" y="1319180"/>
                </a:lnTo>
                <a:lnTo>
                  <a:pt x="219862" y="1319180"/>
                </a:lnTo>
                <a:lnTo>
                  <a:pt x="175552" y="1314713"/>
                </a:lnTo>
                <a:lnTo>
                  <a:pt x="134281" y="1301902"/>
                </a:lnTo>
                <a:lnTo>
                  <a:pt x="96935" y="1281630"/>
                </a:lnTo>
                <a:lnTo>
                  <a:pt x="64396" y="1254781"/>
                </a:lnTo>
                <a:lnTo>
                  <a:pt x="37548" y="1222241"/>
                </a:lnTo>
                <a:lnTo>
                  <a:pt x="17277" y="1184893"/>
                </a:lnTo>
                <a:lnTo>
                  <a:pt x="4466" y="1143621"/>
                </a:lnTo>
                <a:lnTo>
                  <a:pt x="0" y="1099310"/>
                </a:lnTo>
                <a:lnTo>
                  <a:pt x="0" y="219862"/>
                </a:lnTo>
                <a:close/>
              </a:path>
            </a:pathLst>
          </a:custGeom>
          <a:ln w="12700">
            <a:solidFill>
              <a:srgbClr val="FE801A"/>
            </a:solidFill>
          </a:ln>
        </p:spPr>
        <p:txBody>
          <a:bodyPr wrap="square" lIns="0" tIns="0" rIns="0" bIns="0" rtlCol="0"/>
          <a:lstStyle/>
          <a:p>
            <a:endParaRPr/>
          </a:p>
        </p:txBody>
      </p:sp>
      <p:sp>
        <p:nvSpPr>
          <p:cNvPr id="5" name="object 5"/>
          <p:cNvSpPr txBox="1">
            <a:spLocks noGrp="1"/>
          </p:cNvSpPr>
          <p:nvPr>
            <p:ph type="title"/>
          </p:nvPr>
        </p:nvSpPr>
        <p:spPr>
          <a:xfrm>
            <a:off x="2131466" y="1602231"/>
            <a:ext cx="9146134" cy="863600"/>
          </a:xfrm>
          <a:prstGeom prst="rect">
            <a:avLst/>
          </a:prstGeom>
        </p:spPr>
        <p:txBody>
          <a:bodyPr vert="horz" wrap="square" lIns="0" tIns="12700" rIns="0" bIns="0" rtlCol="0">
            <a:spAutoFit/>
          </a:bodyPr>
          <a:lstStyle/>
          <a:p>
            <a:pPr marL="12700">
              <a:lnSpc>
                <a:spcPct val="100000"/>
              </a:lnSpc>
              <a:spcBef>
                <a:spcPts val="100"/>
              </a:spcBef>
            </a:pPr>
            <a:r>
              <a:rPr sz="5500" spc="-225" dirty="0">
                <a:solidFill>
                  <a:srgbClr val="92D050"/>
                </a:solidFill>
              </a:rPr>
              <a:t>GENEL</a:t>
            </a:r>
            <a:r>
              <a:rPr sz="5500" spc="-465" dirty="0">
                <a:solidFill>
                  <a:srgbClr val="92D050"/>
                </a:solidFill>
              </a:rPr>
              <a:t> </a:t>
            </a:r>
            <a:r>
              <a:rPr sz="5500" spc="-280" dirty="0">
                <a:solidFill>
                  <a:srgbClr val="92D050"/>
                </a:solidFill>
              </a:rPr>
              <a:t>MİKROBİYOLOJİ</a:t>
            </a:r>
            <a:endParaRPr sz="5500" dirty="0"/>
          </a:p>
        </p:txBody>
      </p:sp>
      <p:sp>
        <p:nvSpPr>
          <p:cNvPr id="6" name="object 6"/>
          <p:cNvSpPr txBox="1"/>
          <p:nvPr/>
        </p:nvSpPr>
        <p:spPr>
          <a:xfrm>
            <a:off x="2590800" y="3422073"/>
            <a:ext cx="6318759" cy="2465070"/>
          </a:xfrm>
          <a:prstGeom prst="rect">
            <a:avLst/>
          </a:prstGeom>
        </p:spPr>
        <p:txBody>
          <a:bodyPr vert="horz" wrap="square" lIns="0" tIns="173990" rIns="0" bIns="0" rtlCol="0">
            <a:spAutoFit/>
          </a:bodyPr>
          <a:lstStyle/>
          <a:p>
            <a:pPr marL="12700" algn="ctr">
              <a:lnSpc>
                <a:spcPct val="100000"/>
              </a:lnSpc>
              <a:spcBef>
                <a:spcPts val="1370"/>
              </a:spcBef>
            </a:pPr>
            <a:r>
              <a:rPr sz="3600" spc="-175" dirty="0">
                <a:solidFill>
                  <a:srgbClr val="FFFFFF"/>
                </a:solidFill>
                <a:latin typeface="Verdana"/>
                <a:cs typeface="Verdana"/>
              </a:rPr>
              <a:t>NİLGÜN </a:t>
            </a:r>
            <a:r>
              <a:rPr sz="3600" spc="-215" dirty="0">
                <a:solidFill>
                  <a:srgbClr val="FFFFFF"/>
                </a:solidFill>
                <a:latin typeface="Verdana"/>
                <a:cs typeface="Verdana"/>
              </a:rPr>
              <a:t>BAŞAK</a:t>
            </a:r>
            <a:r>
              <a:rPr sz="3600" spc="-440" dirty="0">
                <a:solidFill>
                  <a:srgbClr val="FFFFFF"/>
                </a:solidFill>
                <a:latin typeface="Verdana"/>
                <a:cs typeface="Verdana"/>
              </a:rPr>
              <a:t> </a:t>
            </a:r>
            <a:r>
              <a:rPr sz="3600" spc="-260" dirty="0">
                <a:solidFill>
                  <a:srgbClr val="FFFFFF"/>
                </a:solidFill>
                <a:latin typeface="Verdana"/>
                <a:cs typeface="Verdana"/>
              </a:rPr>
              <a:t>TECER</a:t>
            </a:r>
            <a:endParaRPr sz="3600" dirty="0">
              <a:latin typeface="Verdana"/>
              <a:cs typeface="Verdana"/>
            </a:endParaRPr>
          </a:p>
          <a:p>
            <a:pPr marL="927735" marR="920750" indent="635" algn="ctr">
              <a:lnSpc>
                <a:spcPct val="128200"/>
              </a:lnSpc>
              <a:spcBef>
                <a:spcPts val="30"/>
              </a:spcBef>
            </a:pPr>
            <a:r>
              <a:rPr sz="2200" spc="-105" dirty="0">
                <a:solidFill>
                  <a:srgbClr val="FFFFFF"/>
                </a:solidFill>
                <a:latin typeface="Verdana"/>
                <a:cs typeface="Verdana"/>
              </a:rPr>
              <a:t>ÖĞRETİM </a:t>
            </a:r>
            <a:r>
              <a:rPr sz="2200" spc="-165" dirty="0">
                <a:solidFill>
                  <a:srgbClr val="FFFFFF"/>
                </a:solidFill>
                <a:latin typeface="Verdana"/>
                <a:cs typeface="Verdana"/>
              </a:rPr>
              <a:t>GÖREVLİSİ  </a:t>
            </a:r>
            <a:endParaRPr lang="tr-TR" sz="2200" spc="-165" dirty="0">
              <a:solidFill>
                <a:srgbClr val="FFFFFF"/>
              </a:solidFill>
              <a:latin typeface="Verdana"/>
              <a:cs typeface="Verdana"/>
            </a:endParaRPr>
          </a:p>
          <a:p>
            <a:pPr marL="927735" marR="920750" indent="635" algn="ctr">
              <a:lnSpc>
                <a:spcPct val="128200"/>
              </a:lnSpc>
              <a:spcBef>
                <a:spcPts val="30"/>
              </a:spcBef>
            </a:pPr>
            <a:r>
              <a:rPr sz="2200" spc="-15" dirty="0">
                <a:solidFill>
                  <a:srgbClr val="FFFFFF"/>
                </a:solidFill>
                <a:latin typeface="Verdana"/>
                <a:cs typeface="Verdana"/>
              </a:rPr>
              <a:t>ANKARA</a:t>
            </a:r>
            <a:r>
              <a:rPr sz="2200" spc="-210" dirty="0">
                <a:solidFill>
                  <a:srgbClr val="FFFFFF"/>
                </a:solidFill>
                <a:latin typeface="Verdana"/>
                <a:cs typeface="Verdana"/>
              </a:rPr>
              <a:t> </a:t>
            </a:r>
            <a:r>
              <a:rPr sz="2200" spc="-280" dirty="0">
                <a:solidFill>
                  <a:srgbClr val="FFFFFF"/>
                </a:solidFill>
                <a:latin typeface="Verdana"/>
                <a:cs typeface="Verdana"/>
              </a:rPr>
              <a:t>ÜNİVERSİTESİ</a:t>
            </a:r>
            <a:endParaRPr sz="2200" dirty="0">
              <a:latin typeface="Verdana"/>
              <a:cs typeface="Verdana"/>
            </a:endParaRPr>
          </a:p>
          <a:p>
            <a:pPr algn="ctr">
              <a:lnSpc>
                <a:spcPct val="100000"/>
              </a:lnSpc>
              <a:spcBef>
                <a:spcPts val="770"/>
              </a:spcBef>
            </a:pPr>
            <a:r>
              <a:rPr sz="2200" spc="-135" dirty="0">
                <a:solidFill>
                  <a:srgbClr val="FFFFFF"/>
                </a:solidFill>
                <a:latin typeface="Verdana"/>
                <a:cs typeface="Verdana"/>
              </a:rPr>
              <a:t>KALECİK </a:t>
            </a:r>
            <a:r>
              <a:rPr sz="2200" spc="-190" dirty="0">
                <a:solidFill>
                  <a:srgbClr val="FFFFFF"/>
                </a:solidFill>
                <a:latin typeface="Verdana"/>
                <a:cs typeface="Verdana"/>
              </a:rPr>
              <a:t>MESLEK</a:t>
            </a:r>
            <a:r>
              <a:rPr sz="2200" spc="-204" dirty="0">
                <a:solidFill>
                  <a:srgbClr val="FFFFFF"/>
                </a:solidFill>
                <a:latin typeface="Verdana"/>
                <a:cs typeface="Verdana"/>
              </a:rPr>
              <a:t> </a:t>
            </a:r>
            <a:r>
              <a:rPr sz="2200" spc="-175" dirty="0">
                <a:solidFill>
                  <a:srgbClr val="FFFFFF"/>
                </a:solidFill>
                <a:latin typeface="Verdana"/>
                <a:cs typeface="Verdana"/>
              </a:rPr>
              <a:t>YÜKSEKOKULU</a:t>
            </a:r>
            <a:endParaRPr sz="2200" dirty="0">
              <a:latin typeface="Verdana"/>
              <a:cs typeface="Verdana"/>
            </a:endParaRPr>
          </a:p>
          <a:p>
            <a:pPr algn="ctr">
              <a:lnSpc>
                <a:spcPct val="100000"/>
              </a:lnSpc>
              <a:spcBef>
                <a:spcPts val="765"/>
              </a:spcBef>
            </a:pPr>
            <a:r>
              <a:rPr sz="2200" spc="-114" dirty="0">
                <a:solidFill>
                  <a:srgbClr val="FFFFFF"/>
                </a:solidFill>
                <a:latin typeface="Verdana"/>
                <a:cs typeface="Verdana"/>
              </a:rPr>
              <a:t>E-posta:</a:t>
            </a:r>
            <a:r>
              <a:rPr sz="2200" spc="-175" dirty="0">
                <a:solidFill>
                  <a:srgbClr val="FFFFFF"/>
                </a:solidFill>
                <a:latin typeface="Verdana"/>
                <a:cs typeface="Verdana"/>
              </a:rPr>
              <a:t> </a:t>
            </a:r>
            <a:r>
              <a:rPr sz="2200" spc="-35" dirty="0">
                <a:solidFill>
                  <a:srgbClr val="FFFFFF"/>
                </a:solidFill>
                <a:latin typeface="Verdana"/>
                <a:cs typeface="Verdana"/>
                <a:hlinkClick r:id="rId4"/>
              </a:rPr>
              <a:t>nbtecer@ankara.edu.tr</a:t>
            </a:r>
            <a:endParaRPr sz="22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3400" y="1143000"/>
            <a:ext cx="10984227" cy="4801314"/>
          </a:xfrm>
        </p:spPr>
        <p:txBody>
          <a:bodyPr/>
          <a:lstStyle/>
          <a:p>
            <a:endParaRPr lang="tr-TR" dirty="0"/>
          </a:p>
          <a:p>
            <a:r>
              <a:rPr lang="tr-TR" dirty="0"/>
              <a:t> </a:t>
            </a:r>
          </a:p>
          <a:p>
            <a:r>
              <a:rPr lang="tr-TR" b="1" dirty="0"/>
              <a:t>6. </a:t>
            </a:r>
            <a:r>
              <a:rPr lang="tr-TR" b="1" dirty="0" err="1"/>
              <a:t>Serolojik</a:t>
            </a:r>
            <a:r>
              <a:rPr lang="tr-TR" b="1" dirty="0"/>
              <a:t> (</a:t>
            </a:r>
            <a:r>
              <a:rPr lang="tr-TR" b="1" dirty="0" err="1"/>
              <a:t>Antijenik</a:t>
            </a:r>
            <a:r>
              <a:rPr lang="tr-TR" b="1" dirty="0"/>
              <a:t>) Özellikler </a:t>
            </a:r>
            <a:endParaRPr lang="tr-TR" dirty="0"/>
          </a:p>
          <a:p>
            <a:r>
              <a:rPr lang="tr-TR" dirty="0"/>
              <a:t>Mikroorganizma hücrelerinin değişik bölgelerinde bulunan ve yüksek canlılara girdiklerinde </a:t>
            </a:r>
            <a:r>
              <a:rPr lang="tr-TR" dirty="0" err="1"/>
              <a:t>immün</a:t>
            </a:r>
            <a:r>
              <a:rPr lang="tr-TR" dirty="0"/>
              <a:t> yanıt oluşmasına neden olan kimyasal maddeler antijen olarak adlandırılır.</a:t>
            </a:r>
          </a:p>
          <a:p>
            <a:r>
              <a:rPr lang="tr-TR" dirty="0"/>
              <a:t>Örneğin gram negatif bakterilerin dış </a:t>
            </a:r>
            <a:r>
              <a:rPr lang="tr-TR" dirty="0" err="1"/>
              <a:t>membranlarındaki</a:t>
            </a:r>
            <a:r>
              <a:rPr lang="tr-TR" dirty="0"/>
              <a:t> </a:t>
            </a:r>
            <a:r>
              <a:rPr lang="tr-TR" dirty="0" err="1"/>
              <a:t>lipopolisakkaritler</a:t>
            </a:r>
            <a:r>
              <a:rPr lang="tr-TR" dirty="0"/>
              <a:t> (LPS) somatik O antijenlerine örnektir. </a:t>
            </a:r>
            <a:r>
              <a:rPr lang="tr-TR" dirty="0" err="1"/>
              <a:t>Salmonella</a:t>
            </a:r>
            <a:r>
              <a:rPr lang="tr-TR" dirty="0"/>
              <a:t> grubu bakterilerin tanımlanmasında yardımcı olur. </a:t>
            </a:r>
          </a:p>
          <a:p>
            <a:r>
              <a:rPr lang="tr-TR" dirty="0"/>
              <a:t>Kapsül, </a:t>
            </a:r>
            <a:r>
              <a:rPr lang="tr-TR" dirty="0" err="1"/>
              <a:t>pilus</a:t>
            </a:r>
            <a:r>
              <a:rPr lang="tr-TR" dirty="0"/>
              <a:t>, </a:t>
            </a:r>
            <a:r>
              <a:rPr lang="tr-TR" dirty="0" err="1"/>
              <a:t>sitoplazmik</a:t>
            </a:r>
            <a:r>
              <a:rPr lang="tr-TR" dirty="0"/>
              <a:t> </a:t>
            </a:r>
            <a:r>
              <a:rPr lang="tr-TR" dirty="0" err="1"/>
              <a:t>membran</a:t>
            </a:r>
            <a:r>
              <a:rPr lang="tr-TR" dirty="0"/>
              <a:t>, spor antijenleri, </a:t>
            </a:r>
            <a:r>
              <a:rPr lang="tr-TR" dirty="0" err="1"/>
              <a:t>ekzotoksinler</a:t>
            </a:r>
            <a:r>
              <a:rPr lang="tr-TR" dirty="0"/>
              <a:t> ve </a:t>
            </a:r>
            <a:r>
              <a:rPr lang="tr-TR" dirty="0" err="1"/>
              <a:t>toksik</a:t>
            </a:r>
            <a:r>
              <a:rPr lang="tr-TR" dirty="0"/>
              <a:t> maddeler diğer antijen çeşitleridir. </a:t>
            </a:r>
          </a:p>
          <a:p>
            <a:r>
              <a:rPr lang="tr-TR" dirty="0"/>
              <a:t> </a:t>
            </a:r>
          </a:p>
          <a:p>
            <a:endParaRPr lang="tr-TR" dirty="0"/>
          </a:p>
        </p:txBody>
      </p:sp>
    </p:spTree>
    <p:extLst>
      <p:ext uri="{BB962C8B-B14F-4D97-AF65-F5344CB8AC3E}">
        <p14:creationId xmlns:p14="http://schemas.microsoft.com/office/powerpoint/2010/main" val="172527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85800" y="1600200"/>
            <a:ext cx="10984227" cy="2954655"/>
          </a:xfrm>
        </p:spPr>
        <p:txBody>
          <a:bodyPr/>
          <a:lstStyle/>
          <a:p>
            <a:pPr algn="just"/>
            <a:endParaRPr lang="tr-TR" dirty="0"/>
          </a:p>
          <a:p>
            <a:pPr algn="just"/>
            <a:r>
              <a:rPr lang="tr-TR" dirty="0"/>
              <a:t> </a:t>
            </a:r>
          </a:p>
          <a:p>
            <a:pPr algn="just"/>
            <a:r>
              <a:rPr lang="tr-TR" b="1" dirty="0"/>
              <a:t>7. </a:t>
            </a:r>
            <a:r>
              <a:rPr lang="tr-TR" b="1" dirty="0" err="1"/>
              <a:t>Patojenite</a:t>
            </a:r>
            <a:r>
              <a:rPr lang="tr-TR" b="1" dirty="0"/>
              <a:t> Özellikleri </a:t>
            </a:r>
          </a:p>
          <a:p>
            <a:pPr algn="just"/>
            <a:endParaRPr lang="tr-TR" dirty="0"/>
          </a:p>
          <a:p>
            <a:pPr algn="just"/>
            <a:r>
              <a:rPr lang="tr-TR" dirty="0"/>
              <a:t>Mikroorganizmaların bazıları, insanlar, bazıları hayvanlar, bazıları ise bitkiler için patojendir. Bazen de bir mikroorganizma başka bir mikroorganizmaya patojen olabilmektedir. Tanımlama da bu özelliklerden de faydalanılır.</a:t>
            </a:r>
          </a:p>
        </p:txBody>
      </p:sp>
    </p:spTree>
    <p:extLst>
      <p:ext uri="{BB962C8B-B14F-4D97-AF65-F5344CB8AC3E}">
        <p14:creationId xmlns:p14="http://schemas.microsoft.com/office/powerpoint/2010/main" val="235445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381000" y="1676400"/>
            <a:ext cx="10984227" cy="4708981"/>
          </a:xfrm>
        </p:spPr>
        <p:txBody>
          <a:bodyPr/>
          <a:lstStyle/>
          <a:p>
            <a:pPr algn="just"/>
            <a:endParaRPr lang="tr-TR" sz="1800" dirty="0"/>
          </a:p>
          <a:p>
            <a:pPr algn="just"/>
            <a:r>
              <a:rPr lang="tr-TR" sz="1800" dirty="0"/>
              <a:t> </a:t>
            </a:r>
          </a:p>
          <a:p>
            <a:pPr algn="just"/>
            <a:r>
              <a:rPr lang="tr-TR" sz="1800" b="1" dirty="0"/>
              <a:t>8. Genetik ve Moleküler Karakteristikler</a:t>
            </a:r>
            <a:endParaRPr lang="tr-TR" sz="1800" dirty="0"/>
          </a:p>
          <a:p>
            <a:pPr algn="just"/>
            <a:endParaRPr lang="tr-TR" sz="1800" dirty="0"/>
          </a:p>
          <a:p>
            <a:pPr algn="just"/>
            <a:r>
              <a:rPr lang="tr-TR" sz="1800" dirty="0"/>
              <a:t>Mikroorganizmaların sınıflandırılmasında protein ve nükleik asit sekanslarının (dizilerinin) belirlenerek kullanılması en doğru yaklaşım olarak görülmektedir. Nükleik asitler, organizmanın sahip olduğu özellikleri belirleyen genlerin kaynağı, proteinler ise gen ürünleridir. Taksonomide protein dizi analizi sonuçlarının karşılaştırılmasından faydalanılır. Ayrıca mikroorganizmaların genomları karşılaştırılarak </a:t>
            </a:r>
            <a:r>
              <a:rPr lang="tr-TR" sz="1800" dirty="0" err="1"/>
              <a:t>taksonomik</a:t>
            </a:r>
            <a:r>
              <a:rPr lang="tr-TR" sz="1800" dirty="0"/>
              <a:t> benzerlik tespit edilebilir, bunun için en yaygın yöntem DNA molekülündeki </a:t>
            </a:r>
            <a:r>
              <a:rPr lang="tr-TR" sz="1800" dirty="0" err="1"/>
              <a:t>Guanin</a:t>
            </a:r>
            <a:r>
              <a:rPr lang="tr-TR" sz="1800" dirty="0"/>
              <a:t> (G) ve </a:t>
            </a:r>
            <a:r>
              <a:rPr lang="tr-TR" sz="1800" dirty="0" err="1"/>
              <a:t>sitozin</a:t>
            </a:r>
            <a:r>
              <a:rPr lang="tr-TR" sz="1800" dirty="0"/>
              <a:t> (C)  bazlarının oranlarını belirlemektir.</a:t>
            </a:r>
          </a:p>
          <a:p>
            <a:pPr algn="just"/>
            <a:r>
              <a:rPr lang="tr-TR" sz="1800" dirty="0"/>
              <a:t> </a:t>
            </a:r>
          </a:p>
          <a:p>
            <a:pPr algn="just"/>
            <a:endParaRPr lang="tr-TR" sz="1800" dirty="0"/>
          </a:p>
          <a:p>
            <a:pPr algn="just"/>
            <a:endParaRPr lang="tr-TR" sz="1800" dirty="0"/>
          </a:p>
          <a:p>
            <a:pPr algn="just"/>
            <a:endParaRPr lang="tr-TR" sz="1800" dirty="0"/>
          </a:p>
          <a:p>
            <a:pPr algn="just"/>
            <a:endParaRPr lang="tr-TR" sz="1800" dirty="0"/>
          </a:p>
          <a:p>
            <a:pPr algn="just"/>
            <a:endParaRPr lang="tr-TR" sz="1800" dirty="0"/>
          </a:p>
        </p:txBody>
      </p:sp>
    </p:spTree>
    <p:extLst>
      <p:ext uri="{BB962C8B-B14F-4D97-AF65-F5344CB8AC3E}">
        <p14:creationId xmlns:p14="http://schemas.microsoft.com/office/powerpoint/2010/main" val="424304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143000"/>
            <a:ext cx="10984227" cy="5170646"/>
          </a:xfrm>
        </p:spPr>
        <p:txBody>
          <a:bodyPr/>
          <a:lstStyle/>
          <a:p>
            <a:r>
              <a:rPr lang="tr-TR" dirty="0"/>
              <a:t> </a:t>
            </a:r>
          </a:p>
          <a:p>
            <a:pPr lvl="0"/>
            <a:r>
              <a:rPr lang="tr-TR" b="1" dirty="0"/>
              <a:t>İSİMLENDİRME</a:t>
            </a:r>
            <a:endParaRPr lang="tr-TR" dirty="0"/>
          </a:p>
          <a:p>
            <a:r>
              <a:rPr lang="tr-TR" dirty="0"/>
              <a:t>Mikroorganizmaların isimlendirilmesinde; 1735 yılında İsveçli bilim adamı </a:t>
            </a:r>
            <a:r>
              <a:rPr lang="tr-TR" b="1" dirty="0"/>
              <a:t>Carl </a:t>
            </a:r>
            <a:r>
              <a:rPr lang="tr-TR" b="1" dirty="0" err="1"/>
              <a:t>Linnaeus</a:t>
            </a:r>
            <a:r>
              <a:rPr lang="tr-TR" dirty="0"/>
              <a:t>, (Carl </a:t>
            </a:r>
            <a:r>
              <a:rPr lang="tr-TR" dirty="0" err="1"/>
              <a:t>von</a:t>
            </a:r>
            <a:r>
              <a:rPr lang="tr-TR" dirty="0"/>
              <a:t> </a:t>
            </a:r>
            <a:r>
              <a:rPr lang="tr-TR" dirty="0" err="1"/>
              <a:t>Linné</a:t>
            </a:r>
            <a:r>
              <a:rPr lang="tr-TR" dirty="0"/>
              <a:t>/ </a:t>
            </a:r>
            <a:r>
              <a:rPr lang="tr-TR" dirty="0" err="1"/>
              <a:t>Carolus</a:t>
            </a:r>
            <a:r>
              <a:rPr lang="tr-TR" dirty="0"/>
              <a:t> </a:t>
            </a:r>
            <a:r>
              <a:rPr lang="tr-TR" dirty="0" err="1"/>
              <a:t>Linnaeus</a:t>
            </a:r>
            <a:r>
              <a:rPr lang="tr-TR" dirty="0"/>
              <a:t>)’in geliştirdiği </a:t>
            </a:r>
            <a:r>
              <a:rPr lang="tr-TR" b="1" i="1" dirty="0"/>
              <a:t>ikili (</a:t>
            </a:r>
            <a:r>
              <a:rPr lang="tr-TR" b="1" i="1" dirty="0" err="1"/>
              <a:t>binomial</a:t>
            </a:r>
            <a:r>
              <a:rPr lang="tr-TR" b="1" i="1" dirty="0"/>
              <a:t>) isimlendirme sistemi</a:t>
            </a:r>
            <a:r>
              <a:rPr lang="tr-TR" dirty="0"/>
              <a:t>, 1853-1877 yıllarında </a:t>
            </a:r>
            <a:r>
              <a:rPr lang="tr-TR" b="1" dirty="0" err="1"/>
              <a:t>Cohn</a:t>
            </a:r>
            <a:r>
              <a:rPr lang="tr-TR" dirty="0"/>
              <a:t> tarafından kullanılmaya başlamıştır. Bitki ve hayvanlarda olduğu gibi bakterilerin ikili isimlendirmesinde de  ilk isim </a:t>
            </a:r>
            <a:r>
              <a:rPr lang="tr-TR" b="1" dirty="0"/>
              <a:t>cins</a:t>
            </a:r>
            <a:r>
              <a:rPr lang="tr-TR" dirty="0"/>
              <a:t> ismidir ve bir grup yakın akraba türlerini tanımlar. Cins ismi büyük harfle başlar ve italik yazılır. İkinci isim </a:t>
            </a:r>
            <a:r>
              <a:rPr lang="tr-TR" b="1" dirty="0"/>
              <a:t>tür</a:t>
            </a:r>
            <a:r>
              <a:rPr lang="tr-TR" dirty="0"/>
              <a:t> ismidir ve o cinsin bir türünü tanımlar. Tür ismi küçük harfle başlar ve italik yazılır.</a:t>
            </a:r>
          </a:p>
          <a:p>
            <a:r>
              <a:rPr lang="tr-TR" dirty="0"/>
              <a:t> </a:t>
            </a:r>
          </a:p>
          <a:p>
            <a:r>
              <a:rPr lang="tr-TR" b="1" dirty="0"/>
              <a:t>Cins</a:t>
            </a:r>
            <a:r>
              <a:rPr lang="tr-TR" dirty="0"/>
              <a:t> ismi genelde şekil ve formuyla (</a:t>
            </a:r>
            <a:r>
              <a:rPr lang="tr-TR" i="1" dirty="0" err="1"/>
              <a:t>Lactoccoccus</a:t>
            </a:r>
            <a:r>
              <a:rPr lang="tr-TR" i="1" dirty="0"/>
              <a:t>.</a:t>
            </a:r>
            <a:r>
              <a:rPr lang="tr-TR" dirty="0"/>
              <a:t>.), bakteriyi bulan kişi (</a:t>
            </a:r>
            <a:r>
              <a:rPr lang="tr-TR" i="1" dirty="0" err="1"/>
              <a:t>Escherichia</a:t>
            </a:r>
            <a:r>
              <a:rPr lang="tr-TR" i="1" dirty="0"/>
              <a:t>...</a:t>
            </a:r>
            <a:r>
              <a:rPr lang="tr-TR" dirty="0"/>
              <a:t>) ile belirtilirken </a:t>
            </a:r>
            <a:r>
              <a:rPr lang="tr-TR" b="1" dirty="0"/>
              <a:t>tür</a:t>
            </a:r>
            <a:r>
              <a:rPr lang="tr-TR" dirty="0"/>
              <a:t> ise daha çok metabolizmayı, ekolojiyi, fizyolojiyi yansıtması ile ilgili olabilmektedir.</a:t>
            </a:r>
          </a:p>
        </p:txBody>
      </p:sp>
    </p:spTree>
    <p:extLst>
      <p:ext uri="{BB962C8B-B14F-4D97-AF65-F5344CB8AC3E}">
        <p14:creationId xmlns:p14="http://schemas.microsoft.com/office/powerpoint/2010/main" val="1008206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3400" y="609600"/>
            <a:ext cx="10984227" cy="6278642"/>
          </a:xfrm>
        </p:spPr>
        <p:txBody>
          <a:bodyPr/>
          <a:lstStyle/>
          <a:p>
            <a:pPr algn="just"/>
            <a:endParaRPr lang="tr-TR" dirty="0"/>
          </a:p>
          <a:p>
            <a:pPr algn="just"/>
            <a:r>
              <a:rPr lang="tr-TR" dirty="0"/>
              <a:t> </a:t>
            </a:r>
          </a:p>
          <a:p>
            <a:pPr algn="just"/>
            <a:r>
              <a:rPr lang="tr-TR" b="1" i="1" u="sng" dirty="0"/>
              <a:t>Cins - tür</a:t>
            </a:r>
            <a:endParaRPr lang="tr-TR" dirty="0"/>
          </a:p>
          <a:p>
            <a:pPr algn="just"/>
            <a:r>
              <a:rPr lang="tr-TR" i="1" dirty="0" err="1"/>
              <a:t>Bacillus</a:t>
            </a:r>
            <a:r>
              <a:rPr lang="tr-TR" i="1" dirty="0"/>
              <a:t> </a:t>
            </a:r>
            <a:r>
              <a:rPr lang="tr-TR" i="1" dirty="0" err="1"/>
              <a:t>cereus</a:t>
            </a:r>
            <a:r>
              <a:rPr lang="tr-TR" dirty="0"/>
              <a:t>.                   </a:t>
            </a:r>
            <a:r>
              <a:rPr lang="tr-TR" i="1" dirty="0" err="1"/>
              <a:t>B.cereus</a:t>
            </a:r>
            <a:endParaRPr lang="tr-TR" dirty="0"/>
          </a:p>
          <a:p>
            <a:pPr algn="just"/>
            <a:r>
              <a:rPr lang="tr-TR" i="1" dirty="0" err="1"/>
              <a:t>Escherichia</a:t>
            </a:r>
            <a:r>
              <a:rPr lang="tr-TR" i="1" dirty="0"/>
              <a:t> </a:t>
            </a:r>
            <a:r>
              <a:rPr lang="tr-TR" i="1" dirty="0" err="1"/>
              <a:t>coli</a:t>
            </a:r>
            <a:r>
              <a:rPr lang="tr-TR" i="1" dirty="0"/>
              <a:t>                  E. </a:t>
            </a:r>
            <a:r>
              <a:rPr lang="tr-TR" i="1" dirty="0" err="1"/>
              <a:t>coli</a:t>
            </a:r>
            <a:r>
              <a:rPr lang="tr-TR" i="1" dirty="0"/>
              <a:t> </a:t>
            </a:r>
          </a:p>
          <a:p>
            <a:pPr algn="just"/>
            <a:r>
              <a:rPr lang="tr-TR" i="1" dirty="0" err="1"/>
              <a:t>Staphylococcus</a:t>
            </a:r>
            <a:r>
              <a:rPr lang="tr-TR" i="1" dirty="0"/>
              <a:t> </a:t>
            </a:r>
            <a:r>
              <a:rPr lang="tr-TR" i="1" dirty="0" err="1"/>
              <a:t>aereus</a:t>
            </a:r>
            <a:r>
              <a:rPr lang="tr-TR" i="1" dirty="0"/>
              <a:t>       S. </a:t>
            </a:r>
            <a:r>
              <a:rPr lang="tr-TR" i="1" dirty="0" err="1"/>
              <a:t>aereus</a:t>
            </a:r>
            <a:r>
              <a:rPr lang="tr-TR" i="1" dirty="0"/>
              <a:t> </a:t>
            </a:r>
          </a:p>
          <a:p>
            <a:pPr algn="just"/>
            <a:r>
              <a:rPr lang="tr-TR" i="1" dirty="0" err="1"/>
              <a:t>Lactococcus</a:t>
            </a:r>
            <a:r>
              <a:rPr lang="tr-TR" i="1" dirty="0"/>
              <a:t> </a:t>
            </a:r>
            <a:r>
              <a:rPr lang="tr-TR" i="1" dirty="0" err="1"/>
              <a:t>lactis</a:t>
            </a:r>
            <a:r>
              <a:rPr lang="tr-TR" i="1" dirty="0"/>
              <a:t>             </a:t>
            </a:r>
            <a:r>
              <a:rPr lang="tr-TR" i="1" dirty="0" err="1"/>
              <a:t>Lact</a:t>
            </a:r>
            <a:r>
              <a:rPr lang="tr-TR" i="1" dirty="0"/>
              <a:t>. </a:t>
            </a:r>
            <a:r>
              <a:rPr lang="tr-TR" i="1" dirty="0" err="1"/>
              <a:t>lactis</a:t>
            </a:r>
            <a:r>
              <a:rPr lang="tr-TR" i="1" dirty="0"/>
              <a:t> </a:t>
            </a:r>
            <a:endParaRPr lang="tr-TR" dirty="0"/>
          </a:p>
          <a:p>
            <a:pPr algn="just"/>
            <a:r>
              <a:rPr lang="tr-TR" i="1" dirty="0"/>
              <a:t> </a:t>
            </a:r>
            <a:endParaRPr lang="tr-TR" dirty="0"/>
          </a:p>
          <a:p>
            <a:pPr algn="just"/>
            <a:r>
              <a:rPr lang="tr-TR" b="1" dirty="0" err="1"/>
              <a:t>Suşlar</a:t>
            </a:r>
            <a:r>
              <a:rPr lang="tr-TR" b="1" dirty="0"/>
              <a:t>:</a:t>
            </a:r>
            <a:endParaRPr lang="tr-TR" dirty="0"/>
          </a:p>
          <a:p>
            <a:pPr algn="just"/>
            <a:r>
              <a:rPr lang="tr-TR" dirty="0"/>
              <a:t>En küçük birim </a:t>
            </a:r>
            <a:r>
              <a:rPr lang="tr-TR" dirty="0" err="1"/>
              <a:t>suş’tur</a:t>
            </a:r>
            <a:r>
              <a:rPr lang="tr-TR" dirty="0"/>
              <a:t>. Aynı türün bireylerine </a:t>
            </a:r>
            <a:r>
              <a:rPr lang="tr-TR" dirty="0" err="1"/>
              <a:t>suş</a:t>
            </a:r>
            <a:r>
              <a:rPr lang="tr-TR" dirty="0"/>
              <a:t> denir. Bir bakteri veya virüsün farklı alttürlerinin, aralarında genetik farklılıklar bulunan gruplarına da “</a:t>
            </a:r>
            <a:r>
              <a:rPr lang="tr-TR" dirty="0" err="1"/>
              <a:t>Suş</a:t>
            </a:r>
            <a:r>
              <a:rPr lang="tr-TR" dirty="0"/>
              <a:t>” denebilir. Farklı </a:t>
            </a:r>
            <a:r>
              <a:rPr lang="tr-TR" dirty="0" err="1"/>
              <a:t>suşlar</a:t>
            </a:r>
            <a:r>
              <a:rPr lang="tr-TR" dirty="0"/>
              <a:t> arasında, ilaçlara, dış etkilere dayanıklılık, daha hızlı asit oluşturma vs. özellik değişiklikleri olabilir.</a:t>
            </a:r>
          </a:p>
          <a:p>
            <a:pPr lvl="0" algn="just"/>
            <a:r>
              <a:rPr lang="tr-TR" dirty="0" err="1"/>
              <a:t>coli</a:t>
            </a:r>
            <a:r>
              <a:rPr lang="tr-TR" dirty="0"/>
              <a:t> O157:H7 (</a:t>
            </a:r>
            <a:r>
              <a:rPr lang="tr-TR" dirty="0" err="1"/>
              <a:t>patojenik</a:t>
            </a:r>
            <a:r>
              <a:rPr lang="tr-TR" dirty="0"/>
              <a:t> </a:t>
            </a:r>
            <a:r>
              <a:rPr lang="tr-TR" dirty="0" err="1"/>
              <a:t>E.coli</a:t>
            </a:r>
            <a:r>
              <a:rPr lang="tr-TR" dirty="0"/>
              <a:t> </a:t>
            </a:r>
            <a:r>
              <a:rPr lang="tr-TR" dirty="0" err="1"/>
              <a:t>suşu</a:t>
            </a:r>
            <a:r>
              <a:rPr lang="tr-TR" dirty="0"/>
              <a:t>)</a:t>
            </a:r>
          </a:p>
          <a:p>
            <a:pPr lvl="0" algn="just"/>
            <a:endParaRPr lang="tr-TR" dirty="0"/>
          </a:p>
          <a:p>
            <a:pPr algn="just"/>
            <a:r>
              <a:rPr lang="tr-TR" b="1" dirty="0"/>
              <a:t> </a:t>
            </a:r>
            <a:endParaRPr lang="tr-TR" dirty="0"/>
          </a:p>
        </p:txBody>
      </p:sp>
    </p:spTree>
    <p:extLst>
      <p:ext uri="{BB962C8B-B14F-4D97-AF65-F5344CB8AC3E}">
        <p14:creationId xmlns:p14="http://schemas.microsoft.com/office/powerpoint/2010/main" val="250633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03886" y="2187955"/>
            <a:ext cx="10984227" cy="3323987"/>
          </a:xfrm>
        </p:spPr>
        <p:txBody>
          <a:bodyPr/>
          <a:lstStyle/>
          <a:p>
            <a:endParaRPr lang="tr-TR" dirty="0"/>
          </a:p>
          <a:p>
            <a:r>
              <a:rPr lang="tr-TR" b="1" dirty="0"/>
              <a:t>Önemli Not: </a:t>
            </a:r>
            <a:endParaRPr lang="tr-TR" dirty="0"/>
          </a:p>
          <a:p>
            <a:pPr lvl="0"/>
            <a:r>
              <a:rPr lang="tr-TR" dirty="0"/>
              <a:t>İlk tanımlamada verilen ismin, güvenilir olup değiştirilmeden muhafaza edilmesi kuraldır.</a:t>
            </a:r>
          </a:p>
          <a:p>
            <a:pPr lvl="0"/>
            <a:r>
              <a:rPr lang="tr-TR" dirty="0"/>
              <a:t>İsimlendirme ve isimlerin kullanılması, sıkı kurallara bağlanmıştır. </a:t>
            </a:r>
          </a:p>
          <a:p>
            <a:r>
              <a:rPr lang="tr-TR" b="1" dirty="0"/>
              <a:t> </a:t>
            </a:r>
            <a:endParaRPr lang="tr-TR" dirty="0"/>
          </a:p>
          <a:p>
            <a:endParaRPr lang="tr-TR" dirty="0"/>
          </a:p>
          <a:p>
            <a:endParaRPr lang="tr-TR" dirty="0"/>
          </a:p>
          <a:p>
            <a:endParaRPr lang="tr-TR" dirty="0"/>
          </a:p>
        </p:txBody>
      </p:sp>
    </p:spTree>
    <p:extLst>
      <p:ext uri="{BB962C8B-B14F-4D97-AF65-F5344CB8AC3E}">
        <p14:creationId xmlns:p14="http://schemas.microsoft.com/office/powerpoint/2010/main" val="343255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304800" y="2209800"/>
            <a:ext cx="10984227" cy="2215991"/>
          </a:xfrm>
        </p:spPr>
        <p:txBody>
          <a:bodyPr/>
          <a:lstStyle/>
          <a:p>
            <a:pPr lvl="0"/>
            <a:r>
              <a:rPr lang="tr-TR" b="1" dirty="0"/>
              <a:t>SINIFLANDIRMA</a:t>
            </a:r>
            <a:endParaRPr lang="tr-TR" dirty="0"/>
          </a:p>
          <a:p>
            <a:r>
              <a:rPr lang="tr-TR" dirty="0"/>
              <a:t>Sınıflandırma ise, organizmaların ortak özelliklerine bakılarak oluşturulmuş gruplar içine yerleştirilmesi, yani  en küçük birimlerin kendilerini içine alacak birimler içinde düzenlenmeleri, onların da daha büyük birimler içerisinde yerleştirilmeleridir.</a:t>
            </a:r>
          </a:p>
          <a:p>
            <a:r>
              <a:rPr lang="tr-TR" i="1" dirty="0"/>
              <a:t> </a:t>
            </a:r>
            <a:endParaRPr lang="tr-TR" dirty="0"/>
          </a:p>
        </p:txBody>
      </p:sp>
    </p:spTree>
    <p:extLst>
      <p:ext uri="{BB962C8B-B14F-4D97-AF65-F5344CB8AC3E}">
        <p14:creationId xmlns:p14="http://schemas.microsoft.com/office/powerpoint/2010/main" val="371057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09600" y="990600"/>
            <a:ext cx="10984227" cy="6647974"/>
          </a:xfrm>
        </p:spPr>
        <p:txBody>
          <a:bodyPr/>
          <a:lstStyle/>
          <a:p>
            <a:endParaRPr lang="tr-TR" dirty="0"/>
          </a:p>
          <a:p>
            <a:r>
              <a:rPr lang="tr-TR" dirty="0"/>
              <a:t>Mikrobiyoloji biliminde; canlıların sınıflandırılması iki farklı şekilde yapılabilmekteydi.  </a:t>
            </a:r>
          </a:p>
          <a:p>
            <a:r>
              <a:rPr lang="tr-TR" b="1" dirty="0"/>
              <a:t> </a:t>
            </a:r>
            <a:endParaRPr lang="tr-TR" dirty="0"/>
          </a:p>
          <a:p>
            <a:r>
              <a:rPr lang="tr-TR" b="1" u="sng" dirty="0"/>
              <a:t>Üç Alem sistemi;  </a:t>
            </a:r>
          </a:p>
          <a:p>
            <a:pPr lvl="0"/>
            <a:r>
              <a:rPr lang="tr-TR" dirty="0" err="1"/>
              <a:t>Ökaryotlar</a:t>
            </a:r>
            <a:endParaRPr lang="tr-TR" dirty="0"/>
          </a:p>
          <a:p>
            <a:pPr lvl="0"/>
            <a:r>
              <a:rPr lang="tr-TR" dirty="0" err="1"/>
              <a:t>Prokaryotlar</a:t>
            </a:r>
            <a:endParaRPr lang="tr-TR" dirty="0"/>
          </a:p>
          <a:p>
            <a:pPr lvl="0"/>
            <a:r>
              <a:rPr lang="tr-TR" dirty="0" err="1"/>
              <a:t>Protistalar</a:t>
            </a:r>
            <a:endParaRPr lang="tr-TR" dirty="0"/>
          </a:p>
          <a:p>
            <a:r>
              <a:rPr lang="tr-TR" dirty="0"/>
              <a:t> </a:t>
            </a:r>
          </a:p>
          <a:p>
            <a:r>
              <a:rPr lang="tr-TR" b="1" u="sng" dirty="0"/>
              <a:t>Beş Alem sistemi; </a:t>
            </a:r>
            <a:endParaRPr lang="tr-TR" u="sng" dirty="0"/>
          </a:p>
          <a:p>
            <a:pPr lvl="0"/>
            <a:r>
              <a:rPr lang="tr-TR" dirty="0"/>
              <a:t>Bitkiler (Çok Hücreli </a:t>
            </a:r>
            <a:r>
              <a:rPr lang="tr-TR" dirty="0" err="1"/>
              <a:t>Ökaryotlar</a:t>
            </a:r>
            <a:r>
              <a:rPr lang="tr-TR" dirty="0"/>
              <a:t>)</a:t>
            </a:r>
          </a:p>
          <a:p>
            <a:pPr lvl="0"/>
            <a:r>
              <a:rPr lang="tr-TR" dirty="0" err="1"/>
              <a:t>Funguslar</a:t>
            </a:r>
            <a:r>
              <a:rPr lang="tr-TR" dirty="0"/>
              <a:t> (Çok Hücreli </a:t>
            </a:r>
            <a:r>
              <a:rPr lang="tr-TR" dirty="0" err="1"/>
              <a:t>Ökaryotlar</a:t>
            </a:r>
            <a:r>
              <a:rPr lang="tr-TR" dirty="0"/>
              <a:t>)</a:t>
            </a:r>
          </a:p>
          <a:p>
            <a:pPr lvl="0"/>
            <a:r>
              <a:rPr lang="tr-TR" dirty="0"/>
              <a:t>Hayvanlar (Çok Hücreli </a:t>
            </a:r>
            <a:r>
              <a:rPr lang="tr-TR" dirty="0" err="1"/>
              <a:t>Ökaryotlar</a:t>
            </a:r>
            <a:r>
              <a:rPr lang="tr-TR" dirty="0"/>
              <a:t>)</a:t>
            </a:r>
          </a:p>
          <a:p>
            <a:pPr lvl="0"/>
            <a:r>
              <a:rPr lang="tr-TR" dirty="0" err="1"/>
              <a:t>Ökaryotlar</a:t>
            </a:r>
            <a:r>
              <a:rPr lang="tr-TR" dirty="0"/>
              <a:t> ( Tek hücreli )</a:t>
            </a:r>
          </a:p>
          <a:p>
            <a:pPr lvl="0"/>
            <a:r>
              <a:rPr lang="tr-TR" dirty="0" err="1"/>
              <a:t>Prokaryotlar</a:t>
            </a:r>
            <a:r>
              <a:rPr lang="tr-TR" dirty="0"/>
              <a:t> (Tek hücreli)</a:t>
            </a:r>
          </a:p>
          <a:p>
            <a:r>
              <a:rPr lang="tr-TR" dirty="0"/>
              <a:t> </a:t>
            </a:r>
          </a:p>
          <a:p>
            <a:endParaRPr lang="tr-TR" dirty="0"/>
          </a:p>
          <a:p>
            <a:endParaRPr lang="tr-TR" dirty="0"/>
          </a:p>
        </p:txBody>
      </p:sp>
    </p:spTree>
    <p:extLst>
      <p:ext uri="{BB962C8B-B14F-4D97-AF65-F5344CB8AC3E}">
        <p14:creationId xmlns:p14="http://schemas.microsoft.com/office/powerpoint/2010/main" val="3248685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AEB4E46-9986-7349-8F77-BF595DD60ADA}"/>
              </a:ext>
            </a:extLst>
          </p:cNvPr>
          <p:cNvSpPr>
            <a:spLocks noGrp="1"/>
          </p:cNvSpPr>
          <p:nvPr>
            <p:ph type="title"/>
          </p:nvPr>
        </p:nvSpPr>
        <p:spPr>
          <a:xfrm>
            <a:off x="3312769" y="850899"/>
            <a:ext cx="5566460" cy="1231106"/>
          </a:xfrm>
        </p:spPr>
        <p:txBody>
          <a:bodyPr/>
          <a:lstStyle/>
          <a:p>
            <a:pPr algn="ctr"/>
            <a:r>
              <a:rPr lang="tr-TR" dirty="0"/>
              <a:t>SINIFLANDIRMANIN TEMELİ</a:t>
            </a:r>
          </a:p>
        </p:txBody>
      </p:sp>
      <p:sp>
        <p:nvSpPr>
          <p:cNvPr id="3" name="Metin Yer Tutucusu 2">
            <a:extLst>
              <a:ext uri="{FF2B5EF4-FFF2-40B4-BE49-F238E27FC236}">
                <a16:creationId xmlns:a16="http://schemas.microsoft.com/office/drawing/2014/main" id="{1B95FECB-E58B-C948-91CF-EE026800CF58}"/>
              </a:ext>
            </a:extLst>
          </p:cNvPr>
          <p:cNvSpPr>
            <a:spLocks noGrp="1"/>
          </p:cNvSpPr>
          <p:nvPr>
            <p:ph type="body" idx="1"/>
          </p:nvPr>
        </p:nvSpPr>
        <p:spPr>
          <a:xfrm>
            <a:off x="603886" y="2187955"/>
            <a:ext cx="10984227" cy="4431983"/>
          </a:xfrm>
        </p:spPr>
        <p:txBody>
          <a:bodyPr/>
          <a:lstStyle/>
          <a:p>
            <a:pPr marL="342900" indent="-342900">
              <a:buFont typeface="Wingdings" pitchFamily="2" charset="2"/>
              <a:buChar char="Ø"/>
            </a:pPr>
            <a:r>
              <a:rPr lang="tr-TR" dirty="0">
                <a:solidFill>
                  <a:srgbClr val="EB55EB"/>
                </a:solidFill>
              </a:rPr>
              <a:t>KOL; </a:t>
            </a:r>
            <a:r>
              <a:rPr lang="tr-TR" dirty="0"/>
              <a:t>en üst sınıfı oluşturur.</a:t>
            </a:r>
          </a:p>
          <a:p>
            <a:pPr marL="342900" indent="-342900">
              <a:buFont typeface="Wingdings" pitchFamily="2" charset="2"/>
              <a:buChar char="Ø"/>
            </a:pPr>
            <a:r>
              <a:rPr lang="tr-TR" dirty="0">
                <a:solidFill>
                  <a:srgbClr val="EB55EB"/>
                </a:solidFill>
              </a:rPr>
              <a:t>ALEM; </a:t>
            </a:r>
            <a:r>
              <a:rPr lang="tr-TR" dirty="0"/>
              <a:t>birbiri ile ilgili bölüm grubunu gösterir.</a:t>
            </a:r>
          </a:p>
          <a:p>
            <a:pPr marL="342900" indent="-342900">
              <a:buFont typeface="Wingdings" pitchFamily="2" charset="2"/>
              <a:buChar char="Ø"/>
            </a:pPr>
            <a:r>
              <a:rPr lang="tr-TR" dirty="0">
                <a:solidFill>
                  <a:srgbClr val="EB55EB"/>
                </a:solidFill>
              </a:rPr>
              <a:t>BÖLÜM; </a:t>
            </a:r>
            <a:r>
              <a:rPr lang="tr-TR" dirty="0"/>
              <a:t>birbiri ile ilgili sınıf grubunu gösterir.</a:t>
            </a:r>
          </a:p>
          <a:p>
            <a:pPr marL="342900" indent="-342900">
              <a:buFont typeface="Wingdings" pitchFamily="2" charset="2"/>
              <a:buChar char="Ø"/>
            </a:pPr>
            <a:r>
              <a:rPr lang="tr-TR" dirty="0">
                <a:solidFill>
                  <a:srgbClr val="EB55EB"/>
                </a:solidFill>
              </a:rPr>
              <a:t>SINIF; </a:t>
            </a:r>
            <a:r>
              <a:rPr lang="tr-TR" dirty="0"/>
              <a:t>birbiri ile ilgili takım grubunu gösterir. (sonu –</a:t>
            </a:r>
            <a:r>
              <a:rPr lang="tr-TR" dirty="0" err="1"/>
              <a:t>tes</a:t>
            </a:r>
            <a:r>
              <a:rPr lang="tr-TR" dirty="0"/>
              <a:t> ile biter) 	</a:t>
            </a:r>
            <a:r>
              <a:rPr lang="tr-TR" dirty="0" err="1">
                <a:solidFill>
                  <a:srgbClr val="7F5CE8"/>
                </a:solidFill>
              </a:rPr>
              <a:t>Örn</a:t>
            </a:r>
            <a:r>
              <a:rPr lang="tr-TR" dirty="0">
                <a:solidFill>
                  <a:srgbClr val="7F5CE8"/>
                </a:solidFill>
              </a:rPr>
              <a:t>; </a:t>
            </a:r>
            <a:r>
              <a:rPr lang="tr-TR" dirty="0" err="1">
                <a:solidFill>
                  <a:srgbClr val="7F5CE8"/>
                </a:solidFill>
              </a:rPr>
              <a:t>Zygomycetes</a:t>
            </a:r>
            <a:endParaRPr lang="tr-TR" dirty="0">
              <a:solidFill>
                <a:srgbClr val="7F5CE8"/>
              </a:solidFill>
            </a:endParaRPr>
          </a:p>
          <a:p>
            <a:pPr marL="342900" indent="-342900">
              <a:buFont typeface="Wingdings" pitchFamily="2" charset="2"/>
              <a:buChar char="Ø"/>
            </a:pPr>
            <a:r>
              <a:rPr lang="tr-TR" dirty="0">
                <a:solidFill>
                  <a:srgbClr val="EB55EB"/>
                </a:solidFill>
              </a:rPr>
              <a:t>TAKIM; </a:t>
            </a:r>
            <a:r>
              <a:rPr lang="tr-TR" dirty="0"/>
              <a:t>birbiri ile ilgili familya grubunu gösterir. (sonu –</a:t>
            </a:r>
            <a:r>
              <a:rPr lang="tr-TR" dirty="0" err="1"/>
              <a:t>ales</a:t>
            </a:r>
            <a:r>
              <a:rPr lang="tr-TR" dirty="0"/>
              <a:t> ile biter)</a:t>
            </a:r>
          </a:p>
          <a:p>
            <a:r>
              <a:rPr lang="tr-TR" dirty="0">
                <a:solidFill>
                  <a:srgbClr val="FF0000"/>
                </a:solidFill>
              </a:rPr>
              <a:t>	</a:t>
            </a:r>
            <a:r>
              <a:rPr lang="tr-TR" dirty="0" err="1">
                <a:solidFill>
                  <a:srgbClr val="7F5CE8"/>
                </a:solidFill>
              </a:rPr>
              <a:t>Örn</a:t>
            </a:r>
            <a:r>
              <a:rPr lang="tr-TR" dirty="0">
                <a:solidFill>
                  <a:srgbClr val="7F5CE8"/>
                </a:solidFill>
              </a:rPr>
              <a:t>; </a:t>
            </a:r>
            <a:r>
              <a:rPr lang="tr-TR" dirty="0" err="1">
                <a:solidFill>
                  <a:srgbClr val="7F5CE8"/>
                </a:solidFill>
              </a:rPr>
              <a:t>Eubacteriales</a:t>
            </a:r>
            <a:r>
              <a:rPr lang="tr-TR" dirty="0">
                <a:solidFill>
                  <a:srgbClr val="7F5CE8"/>
                </a:solidFill>
              </a:rPr>
              <a:t> </a:t>
            </a:r>
          </a:p>
          <a:p>
            <a:pPr marL="342900" indent="-342900">
              <a:buFont typeface="Wingdings" pitchFamily="2" charset="2"/>
              <a:buChar char="Ø"/>
            </a:pPr>
            <a:r>
              <a:rPr lang="tr-TR" dirty="0">
                <a:solidFill>
                  <a:srgbClr val="EB55EB"/>
                </a:solidFill>
              </a:rPr>
              <a:t>FAMİLYA; </a:t>
            </a:r>
            <a:r>
              <a:rPr lang="tr-TR" dirty="0"/>
              <a:t>birbiri ile ilgili cins grubunu gösterir. (sonu –</a:t>
            </a:r>
            <a:r>
              <a:rPr lang="tr-TR" dirty="0" err="1"/>
              <a:t>acea</a:t>
            </a:r>
            <a:r>
              <a:rPr lang="tr-TR" dirty="0"/>
              <a:t> ile biter)</a:t>
            </a:r>
          </a:p>
          <a:p>
            <a:r>
              <a:rPr lang="tr-TR" dirty="0">
                <a:solidFill>
                  <a:srgbClr val="FF0000"/>
                </a:solidFill>
              </a:rPr>
              <a:t>	</a:t>
            </a:r>
            <a:r>
              <a:rPr lang="tr-TR" dirty="0" err="1">
                <a:solidFill>
                  <a:srgbClr val="7F5CE8"/>
                </a:solidFill>
              </a:rPr>
              <a:t>Örn</a:t>
            </a:r>
            <a:r>
              <a:rPr lang="tr-TR" dirty="0">
                <a:solidFill>
                  <a:srgbClr val="7F5CE8"/>
                </a:solidFill>
              </a:rPr>
              <a:t>; </a:t>
            </a:r>
            <a:r>
              <a:rPr lang="tr-TR" dirty="0" err="1">
                <a:solidFill>
                  <a:srgbClr val="7F5CE8"/>
                </a:solidFill>
              </a:rPr>
              <a:t>Lactobacillaceae</a:t>
            </a:r>
            <a:r>
              <a:rPr lang="tr-TR" dirty="0">
                <a:solidFill>
                  <a:srgbClr val="7F5CE8"/>
                </a:solidFill>
              </a:rPr>
              <a:t> </a:t>
            </a:r>
          </a:p>
          <a:p>
            <a:pPr marL="342900" indent="-342900">
              <a:buFont typeface="Wingdings" pitchFamily="2" charset="2"/>
              <a:buChar char="Ø"/>
            </a:pPr>
            <a:r>
              <a:rPr lang="tr-TR" dirty="0">
                <a:solidFill>
                  <a:srgbClr val="EB55EB"/>
                </a:solidFill>
              </a:rPr>
              <a:t>CİNS; </a:t>
            </a:r>
            <a:r>
              <a:rPr lang="tr-TR" dirty="0"/>
              <a:t>birbiri ile ilgili tür grubunu gösterir. </a:t>
            </a:r>
          </a:p>
          <a:p>
            <a:pPr marL="342900" indent="-342900">
              <a:buFont typeface="Wingdings" pitchFamily="2" charset="2"/>
              <a:buChar char="Ø"/>
            </a:pPr>
            <a:r>
              <a:rPr lang="tr-TR" dirty="0">
                <a:solidFill>
                  <a:srgbClr val="EB55EB"/>
                </a:solidFill>
              </a:rPr>
              <a:t>TÜR; </a:t>
            </a:r>
            <a:r>
              <a:rPr lang="tr-TR" dirty="0"/>
              <a:t>tek tip canlıyı gösterir.</a:t>
            </a:r>
          </a:p>
          <a:p>
            <a:pPr marL="342900" indent="-342900">
              <a:buFont typeface="Wingdings" pitchFamily="2" charset="2"/>
              <a:buChar char="Ø"/>
            </a:pPr>
            <a:r>
              <a:rPr lang="tr-TR" dirty="0">
                <a:solidFill>
                  <a:srgbClr val="EB55EB"/>
                </a:solidFill>
              </a:rPr>
              <a:t>ALTTÜR; </a:t>
            </a:r>
            <a:r>
              <a:rPr lang="tr-TR" dirty="0"/>
              <a:t>varyetedir. (var olarak yazılır)</a:t>
            </a:r>
          </a:p>
        </p:txBody>
      </p:sp>
    </p:spTree>
    <p:extLst>
      <p:ext uri="{BB962C8B-B14F-4D97-AF65-F5344CB8AC3E}">
        <p14:creationId xmlns:p14="http://schemas.microsoft.com/office/powerpoint/2010/main" val="29939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03886" y="2187955"/>
            <a:ext cx="10984227" cy="4062651"/>
          </a:xfrm>
        </p:spPr>
        <p:txBody>
          <a:bodyPr/>
          <a:lstStyle/>
          <a:p>
            <a:r>
              <a:rPr lang="tr-TR" dirty="0"/>
              <a:t>Son olarak </a:t>
            </a:r>
            <a:r>
              <a:rPr lang="tr-TR" dirty="0" err="1"/>
              <a:t>filogenetik</a:t>
            </a:r>
            <a:r>
              <a:rPr lang="tr-TR" dirty="0"/>
              <a:t> çalışmalar sonucunda birçok farklılıklara dayandırılarak (</a:t>
            </a:r>
            <a:r>
              <a:rPr lang="tr-TR" dirty="0" err="1"/>
              <a:t>rRNA</a:t>
            </a:r>
            <a:r>
              <a:rPr lang="tr-TR" dirty="0"/>
              <a:t> sekans bilgileri vb. kullanılarak) </a:t>
            </a:r>
            <a:r>
              <a:rPr lang="tr-TR" b="1" dirty="0"/>
              <a:t>3 ana kol/domain</a:t>
            </a:r>
            <a:r>
              <a:rPr lang="tr-TR" dirty="0"/>
              <a:t> belirlenmiş ve bu kolların da alemlerin üzerinde olduğu kabul edilmiştir.</a:t>
            </a:r>
          </a:p>
          <a:p>
            <a:endParaRPr lang="tr-TR" dirty="0"/>
          </a:p>
          <a:p>
            <a:r>
              <a:rPr lang="tr-TR" b="1" dirty="0"/>
              <a:t>3 ANA KOL (DOMAIN);</a:t>
            </a:r>
            <a:endParaRPr lang="tr-TR" dirty="0"/>
          </a:p>
          <a:p>
            <a:pPr lvl="0"/>
            <a:r>
              <a:rPr lang="tr-TR" dirty="0"/>
              <a:t>ÖKARYOTLAR</a:t>
            </a:r>
          </a:p>
          <a:p>
            <a:pPr lvl="0"/>
            <a:r>
              <a:rPr lang="tr-TR" dirty="0"/>
              <a:t>ÖBAKTERİLER</a:t>
            </a:r>
          </a:p>
          <a:p>
            <a:pPr lvl="0"/>
            <a:r>
              <a:rPr lang="tr-TR" dirty="0"/>
              <a:t>ARKEBAKTERİLER</a:t>
            </a:r>
          </a:p>
          <a:p>
            <a:r>
              <a:rPr lang="tr-TR" dirty="0"/>
              <a:t> </a:t>
            </a:r>
          </a:p>
          <a:p>
            <a:endParaRPr lang="tr-TR" dirty="0"/>
          </a:p>
        </p:txBody>
      </p:sp>
    </p:spTree>
    <p:extLst>
      <p:ext uri="{BB962C8B-B14F-4D97-AF65-F5344CB8AC3E}">
        <p14:creationId xmlns:p14="http://schemas.microsoft.com/office/powerpoint/2010/main" val="168909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38200" y="990600"/>
            <a:ext cx="10984227" cy="5170646"/>
          </a:xfrm>
        </p:spPr>
        <p:txBody>
          <a:bodyPr/>
          <a:lstStyle/>
          <a:p>
            <a:r>
              <a:rPr lang="tr-TR" b="1" dirty="0"/>
              <a:t> </a:t>
            </a:r>
          </a:p>
          <a:p>
            <a:r>
              <a:rPr lang="tr-TR" b="1" dirty="0"/>
              <a:t> </a:t>
            </a:r>
          </a:p>
          <a:p>
            <a:pPr lvl="0"/>
            <a:r>
              <a:rPr lang="tr-TR" b="1" dirty="0"/>
              <a:t>MİKROORGANİZMALARIN TAKSONOMİDEKİ YERİ</a:t>
            </a:r>
          </a:p>
          <a:p>
            <a:r>
              <a:rPr lang="tr-TR" dirty="0"/>
              <a:t>Organizmaların sınıflandırılması yani ortak özellikleri dikkate alınarak gruplara ayrılması, biyolojik sınıflandırma birimi olan </a:t>
            </a:r>
            <a:r>
              <a:rPr lang="tr-TR" b="1" i="1" dirty="0"/>
              <a:t>taksonomi</a:t>
            </a:r>
            <a:r>
              <a:rPr lang="tr-TR" dirty="0"/>
              <a:t>nin konusudur.</a:t>
            </a:r>
          </a:p>
          <a:p>
            <a:r>
              <a:rPr lang="tr-TR" b="1" dirty="0"/>
              <a:t> </a:t>
            </a:r>
            <a:endParaRPr lang="tr-TR" dirty="0"/>
          </a:p>
          <a:p>
            <a:r>
              <a:rPr lang="tr-TR" b="1" dirty="0"/>
              <a:t>Taksonomide 3 Önemli Alan</a:t>
            </a:r>
            <a:r>
              <a:rPr lang="tr-TR" dirty="0"/>
              <a:t>; </a:t>
            </a:r>
          </a:p>
          <a:p>
            <a:pPr lvl="0"/>
            <a:r>
              <a:rPr lang="tr-TR" b="1" dirty="0"/>
              <a:t>Tanımlama </a:t>
            </a:r>
            <a:r>
              <a:rPr lang="tr-TR" dirty="0"/>
              <a:t>(</a:t>
            </a:r>
            <a:r>
              <a:rPr lang="tr-TR" dirty="0" err="1"/>
              <a:t>identification</a:t>
            </a:r>
            <a:r>
              <a:rPr lang="tr-TR" dirty="0"/>
              <a:t>)</a:t>
            </a:r>
          </a:p>
          <a:p>
            <a:pPr lvl="0"/>
            <a:r>
              <a:rPr lang="tr-TR" b="1" dirty="0"/>
              <a:t>İsimlendirme </a:t>
            </a:r>
            <a:r>
              <a:rPr lang="tr-TR" dirty="0"/>
              <a:t>(</a:t>
            </a:r>
            <a:r>
              <a:rPr lang="tr-TR" dirty="0" err="1"/>
              <a:t>nomenclature</a:t>
            </a:r>
            <a:r>
              <a:rPr lang="tr-TR" dirty="0"/>
              <a:t>)</a:t>
            </a:r>
            <a:r>
              <a:rPr lang="tr-TR" b="1" dirty="0"/>
              <a:t> </a:t>
            </a:r>
            <a:endParaRPr lang="tr-TR" dirty="0"/>
          </a:p>
          <a:p>
            <a:pPr lvl="0"/>
            <a:r>
              <a:rPr lang="tr-TR" b="1" dirty="0"/>
              <a:t>Sınıflandırma </a:t>
            </a:r>
            <a:r>
              <a:rPr lang="tr-TR" dirty="0"/>
              <a:t>(</a:t>
            </a:r>
            <a:r>
              <a:rPr lang="tr-TR" dirty="0" err="1"/>
              <a:t>classification</a:t>
            </a:r>
            <a:r>
              <a:rPr lang="tr-TR" dirty="0"/>
              <a:t>)</a:t>
            </a:r>
            <a:r>
              <a:rPr lang="tr-TR" b="1" dirty="0"/>
              <a:t> </a:t>
            </a:r>
            <a:endParaRPr lang="tr-TR" dirty="0"/>
          </a:p>
          <a:p>
            <a:r>
              <a:rPr lang="tr-TR" dirty="0"/>
              <a:t>Bu üç alanın birbiriyle ilişkilendirilerek yürütüldüğü çalışmalar sonucunda elde edilen verilerin değerlendirilmesi </a:t>
            </a:r>
            <a:r>
              <a:rPr lang="tr-TR" b="1" dirty="0" err="1"/>
              <a:t>Taksonomi</a:t>
            </a:r>
            <a:r>
              <a:rPr lang="tr-TR" dirty="0" err="1"/>
              <a:t>’dir</a:t>
            </a:r>
            <a:r>
              <a:rPr lang="tr-TR" dirty="0"/>
              <a:t>.</a:t>
            </a:r>
          </a:p>
          <a:p>
            <a:r>
              <a:rPr lang="tr-TR" dirty="0"/>
              <a:t> </a:t>
            </a:r>
          </a:p>
        </p:txBody>
      </p:sp>
    </p:spTree>
    <p:extLst>
      <p:ext uri="{BB962C8B-B14F-4D97-AF65-F5344CB8AC3E}">
        <p14:creationId xmlns:p14="http://schemas.microsoft.com/office/powerpoint/2010/main" val="2006862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F71339B-3578-5C4E-A73D-C2327E1B1433}"/>
              </a:ext>
            </a:extLst>
          </p:cNvPr>
          <p:cNvSpPr>
            <a:spLocks noGrp="1"/>
          </p:cNvSpPr>
          <p:nvPr>
            <p:ph type="body" idx="1"/>
          </p:nvPr>
        </p:nvSpPr>
        <p:spPr>
          <a:xfrm>
            <a:off x="685800" y="2895600"/>
            <a:ext cx="10984227" cy="1015663"/>
          </a:xfrm>
        </p:spPr>
        <p:txBody>
          <a:bodyPr/>
          <a:lstStyle/>
          <a:p>
            <a:pPr algn="ctr"/>
            <a:r>
              <a:rPr lang="tr-TR" sz="6600" dirty="0"/>
              <a:t>TEŞEKKÜRLER</a:t>
            </a:r>
            <a:r>
              <a:rPr lang="tr-TR" dirty="0"/>
              <a:t>…</a:t>
            </a:r>
          </a:p>
        </p:txBody>
      </p:sp>
    </p:spTree>
    <p:extLst>
      <p:ext uri="{BB962C8B-B14F-4D97-AF65-F5344CB8AC3E}">
        <p14:creationId xmlns:p14="http://schemas.microsoft.com/office/powerpoint/2010/main" val="291476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3400" y="685800"/>
            <a:ext cx="10984227" cy="7386638"/>
          </a:xfrm>
        </p:spPr>
        <p:txBody>
          <a:bodyPr/>
          <a:lstStyle/>
          <a:p>
            <a:endParaRPr lang="tr-TR" dirty="0"/>
          </a:p>
          <a:p>
            <a:r>
              <a:rPr lang="tr-TR" dirty="0"/>
              <a:t> </a:t>
            </a:r>
          </a:p>
          <a:p>
            <a:pPr lvl="0"/>
            <a:r>
              <a:rPr lang="tr-TR" b="1" dirty="0"/>
              <a:t>                                          TANIMLAMA</a:t>
            </a:r>
            <a:endParaRPr lang="tr-TR" dirty="0"/>
          </a:p>
          <a:p>
            <a:r>
              <a:rPr lang="tr-TR" dirty="0"/>
              <a:t>Tanımlama, izole edilen mikroorganizmanın saf kültürünün morfolojik, kültürel, </a:t>
            </a:r>
            <a:r>
              <a:rPr lang="tr-TR" dirty="0" err="1"/>
              <a:t>metabolik</a:t>
            </a:r>
            <a:r>
              <a:rPr lang="tr-TR" dirty="0"/>
              <a:t>, </a:t>
            </a:r>
            <a:r>
              <a:rPr lang="tr-TR" dirty="0" err="1"/>
              <a:t>serolojik</a:t>
            </a:r>
            <a:r>
              <a:rPr lang="tr-TR" dirty="0"/>
              <a:t>, genetik vb. özelliklerinin belirlenerek cins ve türünün saptanmasıdır.</a:t>
            </a:r>
          </a:p>
          <a:p>
            <a:r>
              <a:rPr lang="tr-TR" dirty="0" err="1"/>
              <a:t>Taksonomik</a:t>
            </a:r>
            <a:r>
              <a:rPr lang="tr-TR" dirty="0"/>
              <a:t> çalışmalarda mikroorganizmaların tanımlanması için kullanılabilecek önemli karakteristikler aşağıda sıralanmıştır;</a:t>
            </a:r>
          </a:p>
          <a:p>
            <a:r>
              <a:rPr lang="tr-TR" dirty="0"/>
              <a:t>1. Morfolojik Özellikler </a:t>
            </a:r>
          </a:p>
          <a:p>
            <a:r>
              <a:rPr lang="tr-TR" dirty="0"/>
              <a:t>2. Mikroorganizmaların Kimyasal İçerikleri </a:t>
            </a:r>
          </a:p>
          <a:p>
            <a:r>
              <a:rPr lang="tr-TR" dirty="0"/>
              <a:t>3. Kültürel Özellikler </a:t>
            </a:r>
          </a:p>
          <a:p>
            <a:r>
              <a:rPr lang="tr-TR" dirty="0"/>
              <a:t>4. Ekolojik Özellikler </a:t>
            </a:r>
          </a:p>
          <a:p>
            <a:r>
              <a:rPr lang="tr-TR" dirty="0"/>
              <a:t>5. </a:t>
            </a:r>
            <a:r>
              <a:rPr lang="tr-TR" dirty="0" err="1"/>
              <a:t>Metabolik</a:t>
            </a:r>
            <a:r>
              <a:rPr lang="tr-TR" dirty="0"/>
              <a:t> Özellikler </a:t>
            </a:r>
          </a:p>
          <a:p>
            <a:r>
              <a:rPr lang="tr-TR" dirty="0"/>
              <a:t>6. </a:t>
            </a:r>
            <a:r>
              <a:rPr lang="tr-TR" dirty="0" err="1"/>
              <a:t>Serolojik</a:t>
            </a:r>
            <a:r>
              <a:rPr lang="tr-TR" dirty="0"/>
              <a:t> (</a:t>
            </a:r>
            <a:r>
              <a:rPr lang="tr-TR" dirty="0" err="1"/>
              <a:t>Antijenik</a:t>
            </a:r>
            <a:r>
              <a:rPr lang="tr-TR" dirty="0"/>
              <a:t>) Özellikler </a:t>
            </a:r>
          </a:p>
          <a:p>
            <a:r>
              <a:rPr lang="tr-TR" dirty="0"/>
              <a:t>7. </a:t>
            </a:r>
            <a:r>
              <a:rPr lang="tr-TR" dirty="0" err="1"/>
              <a:t>Patojenite</a:t>
            </a:r>
            <a:r>
              <a:rPr lang="tr-TR" dirty="0"/>
              <a:t> Özellikleri </a:t>
            </a:r>
          </a:p>
          <a:p>
            <a:r>
              <a:rPr lang="tr-TR" dirty="0"/>
              <a:t>8. Genetik ve Moleküler Karakteristikler</a:t>
            </a:r>
          </a:p>
          <a:p>
            <a:r>
              <a:rPr lang="tr-TR" b="1" i="1" dirty="0"/>
              <a:t> </a:t>
            </a:r>
            <a:endParaRPr lang="tr-TR" dirty="0"/>
          </a:p>
          <a:p>
            <a:r>
              <a:rPr lang="tr-TR" b="1" i="1" dirty="0"/>
              <a:t> </a:t>
            </a:r>
            <a:endParaRPr lang="tr-TR" dirty="0"/>
          </a:p>
          <a:p>
            <a:endParaRPr lang="tr-TR" dirty="0"/>
          </a:p>
          <a:p>
            <a:endParaRPr lang="tr-TR" dirty="0"/>
          </a:p>
        </p:txBody>
      </p:sp>
    </p:spTree>
    <p:extLst>
      <p:ext uri="{BB962C8B-B14F-4D97-AF65-F5344CB8AC3E}">
        <p14:creationId xmlns:p14="http://schemas.microsoft.com/office/powerpoint/2010/main" val="233128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idx="1"/>
          </p:nvPr>
        </p:nvSpPr>
        <p:spPr>
          <a:xfrm>
            <a:off x="381000" y="2133600"/>
            <a:ext cx="10984227" cy="2215991"/>
          </a:xfrm>
        </p:spPr>
        <p:txBody>
          <a:bodyPr/>
          <a:lstStyle/>
          <a:p>
            <a:r>
              <a:rPr lang="tr-TR" b="1" dirty="0"/>
              <a:t>1. Morfolojik Özellikler </a:t>
            </a:r>
            <a:endParaRPr lang="tr-TR" dirty="0"/>
          </a:p>
          <a:p>
            <a:pPr algn="just"/>
            <a:r>
              <a:rPr lang="tr-TR" dirty="0"/>
              <a:t>Mikroorganizma hücrelerinin büyüklüğü, şekli, yapısı, hücre organizasyonları, </a:t>
            </a:r>
            <a:r>
              <a:rPr lang="tr-TR" dirty="0" err="1"/>
              <a:t>flagella</a:t>
            </a:r>
            <a:r>
              <a:rPr lang="tr-TR" dirty="0"/>
              <a:t> organizasyonları, boyanma reaksiyonları (gram negatif &amp; gram pozitif), spor oluşturmaları ve spor pozisyonları gibi özellikler morfolojik özelliklerdir.</a:t>
            </a:r>
          </a:p>
          <a:p>
            <a:endParaRPr lang="tr-TR" dirty="0"/>
          </a:p>
        </p:txBody>
      </p:sp>
    </p:spTree>
    <p:extLst>
      <p:ext uri="{BB962C8B-B14F-4D97-AF65-F5344CB8AC3E}">
        <p14:creationId xmlns:p14="http://schemas.microsoft.com/office/powerpoint/2010/main" val="113294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idx="1"/>
          </p:nvPr>
        </p:nvSpPr>
        <p:spPr>
          <a:xfrm>
            <a:off x="337186" y="533400"/>
            <a:ext cx="10984227" cy="2215991"/>
          </a:xfrm>
        </p:spPr>
        <p:txBody>
          <a:bodyPr/>
          <a:lstStyle/>
          <a:p>
            <a:r>
              <a:rPr lang="tr-TR" b="1" dirty="0"/>
              <a:t>1. Morfolojik Özellikler </a:t>
            </a:r>
            <a:endParaRPr lang="tr-TR" dirty="0"/>
          </a:p>
          <a:p>
            <a:r>
              <a:rPr lang="tr-TR" dirty="0"/>
              <a:t>Mikroorganizma hücrelerinin büyüklüğü, şekli, yapısı, hücre organizasyonları, </a:t>
            </a:r>
            <a:r>
              <a:rPr lang="tr-TR" dirty="0" err="1"/>
              <a:t>flagella</a:t>
            </a:r>
            <a:r>
              <a:rPr lang="tr-TR" dirty="0"/>
              <a:t> organizasyonları, boyanma reaksiyonları (gram negatif &amp; gram pozitif), spor oluşturmaları ve spor pozisyonları gibi özellikler morfolojik özelliklerdir.</a:t>
            </a:r>
          </a:p>
          <a:p>
            <a:endParaRPr lang="tr-TR" dirty="0"/>
          </a:p>
        </p:txBody>
      </p:sp>
      <p:pic>
        <p:nvPicPr>
          <p:cNvPr id="4" name="Resim 3" descr="bakteri formlarÄ±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206268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318022"/>
            <a:ext cx="10984227" cy="5539978"/>
          </a:xfrm>
        </p:spPr>
        <p:txBody>
          <a:bodyPr/>
          <a:lstStyle/>
          <a:p>
            <a:r>
              <a:rPr lang="tr-TR" dirty="0"/>
              <a:t> </a:t>
            </a:r>
          </a:p>
          <a:p>
            <a:r>
              <a:rPr lang="tr-TR" b="1" dirty="0"/>
              <a:t>2. Mikroorganizmaların Kimyasal İçerikleri </a:t>
            </a:r>
            <a:endParaRPr lang="tr-TR" dirty="0"/>
          </a:p>
          <a:p>
            <a:pPr algn="just"/>
            <a:r>
              <a:rPr lang="tr-TR" dirty="0"/>
              <a:t>Hücrenin hücre duvarı, hücre </a:t>
            </a:r>
            <a:r>
              <a:rPr lang="tr-TR" dirty="0" err="1"/>
              <a:t>membranı</a:t>
            </a:r>
            <a:r>
              <a:rPr lang="tr-TR" dirty="0"/>
              <a:t> gibi </a:t>
            </a:r>
            <a:r>
              <a:rPr lang="tr-TR" dirty="0" err="1"/>
              <a:t>organellerdeki</a:t>
            </a:r>
            <a:r>
              <a:rPr lang="tr-TR" dirty="0"/>
              <a:t> değişmeyen sabit kompozisyonlar, onların karakteristiğini oluşturur. </a:t>
            </a:r>
            <a:r>
              <a:rPr lang="tr-TR" dirty="0" err="1"/>
              <a:t>Fungusların</a:t>
            </a:r>
            <a:r>
              <a:rPr lang="tr-TR" dirty="0"/>
              <a:t> hücre duvarı selüloz veya kitinden, alglerinki selülozdan oluşmuşken bakterilerin hücre duvarında ise </a:t>
            </a:r>
            <a:r>
              <a:rPr lang="tr-TR" dirty="0" err="1"/>
              <a:t>murein</a:t>
            </a:r>
            <a:r>
              <a:rPr lang="tr-TR" dirty="0"/>
              <a:t> bulunur. Gram pozitif bakteriler, hücre duvarında yüksek oranda </a:t>
            </a:r>
            <a:r>
              <a:rPr lang="tr-TR" dirty="0" err="1"/>
              <a:t>murein</a:t>
            </a:r>
            <a:r>
              <a:rPr lang="tr-TR" dirty="0"/>
              <a:t> ve </a:t>
            </a:r>
            <a:r>
              <a:rPr lang="tr-TR" dirty="0" err="1"/>
              <a:t>taykon</a:t>
            </a:r>
            <a:r>
              <a:rPr lang="tr-TR" dirty="0"/>
              <a:t> asidi içerirken gram negatif olanlarda </a:t>
            </a:r>
            <a:r>
              <a:rPr lang="tr-TR" dirty="0" err="1"/>
              <a:t>murein</a:t>
            </a:r>
            <a:r>
              <a:rPr lang="tr-TR" dirty="0"/>
              <a:t> çok azdır ve </a:t>
            </a:r>
            <a:r>
              <a:rPr lang="tr-TR" dirty="0" err="1"/>
              <a:t>taykon</a:t>
            </a:r>
            <a:r>
              <a:rPr lang="tr-TR" dirty="0"/>
              <a:t> asidi bulunmaz. Bu özellikler mikroorganizmaların kimyasal içerikleridir.</a:t>
            </a:r>
          </a:p>
          <a:p>
            <a:r>
              <a:rPr lang="tr-TR" dirty="0"/>
              <a:t>Virüslerde hücre yapısı bulunmadığından içerdikleri DNA veya RNA’nın dairesel, doğrusal yapısı, tek veya çift iplikten  oluşması veya </a:t>
            </a:r>
            <a:r>
              <a:rPr lang="tr-TR" dirty="0" err="1"/>
              <a:t>segmentler</a:t>
            </a:r>
            <a:r>
              <a:rPr lang="tr-TR" dirty="0"/>
              <a:t> halinde bulunması gibi özellikler önemlidir.</a:t>
            </a:r>
          </a:p>
          <a:p>
            <a:r>
              <a:rPr lang="tr-TR" dirty="0"/>
              <a:t> </a:t>
            </a:r>
          </a:p>
          <a:p>
            <a:r>
              <a:rPr lang="tr-TR" b="1" dirty="0"/>
              <a:t> </a:t>
            </a:r>
            <a:endParaRPr lang="tr-TR" dirty="0"/>
          </a:p>
          <a:p>
            <a:endParaRPr lang="tr-TR" dirty="0"/>
          </a:p>
        </p:txBody>
      </p:sp>
    </p:spTree>
    <p:extLst>
      <p:ext uri="{BB962C8B-B14F-4D97-AF65-F5344CB8AC3E}">
        <p14:creationId xmlns:p14="http://schemas.microsoft.com/office/powerpoint/2010/main" val="137882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2209800"/>
            <a:ext cx="10984227" cy="2954655"/>
          </a:xfrm>
        </p:spPr>
        <p:txBody>
          <a:bodyPr/>
          <a:lstStyle/>
          <a:p>
            <a:r>
              <a:rPr lang="tr-TR" dirty="0"/>
              <a:t> </a:t>
            </a:r>
          </a:p>
          <a:p>
            <a:r>
              <a:rPr lang="tr-TR" dirty="0"/>
              <a:t> </a:t>
            </a:r>
          </a:p>
          <a:p>
            <a:r>
              <a:rPr lang="tr-TR" b="1" dirty="0"/>
              <a:t>3. Kültürel Özellikler </a:t>
            </a:r>
            <a:endParaRPr lang="tr-TR" dirty="0"/>
          </a:p>
          <a:p>
            <a:r>
              <a:rPr lang="tr-TR" dirty="0"/>
              <a:t>Mikroorganizmaların gelişmeleri için farklı </a:t>
            </a:r>
            <a:r>
              <a:rPr lang="tr-TR" dirty="0" err="1"/>
              <a:t>pH</a:t>
            </a:r>
            <a:r>
              <a:rPr lang="tr-TR" dirty="0"/>
              <a:t>, sıcaklık ve besin ihtiyacı bulunur. Oksijen gereksinimleri de farklıdır. Sıvı veya katı </a:t>
            </a:r>
            <a:r>
              <a:rPr lang="tr-TR" dirty="0" err="1"/>
              <a:t>besiyerinde</a:t>
            </a:r>
            <a:r>
              <a:rPr lang="tr-TR" dirty="0"/>
              <a:t> kendileri için karakteristik yapı oluşturarak gelişirler.</a:t>
            </a:r>
          </a:p>
          <a:p>
            <a:r>
              <a:rPr lang="tr-TR" b="1" dirty="0"/>
              <a:t> </a:t>
            </a:r>
            <a:endParaRPr lang="tr-TR" dirty="0"/>
          </a:p>
          <a:p>
            <a:endParaRPr lang="tr-TR" dirty="0"/>
          </a:p>
        </p:txBody>
      </p:sp>
    </p:spTree>
    <p:extLst>
      <p:ext uri="{BB962C8B-B14F-4D97-AF65-F5344CB8AC3E}">
        <p14:creationId xmlns:p14="http://schemas.microsoft.com/office/powerpoint/2010/main" val="249105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09600" y="2438400"/>
            <a:ext cx="10984227" cy="2585323"/>
          </a:xfrm>
        </p:spPr>
        <p:txBody>
          <a:bodyPr/>
          <a:lstStyle/>
          <a:p>
            <a:pPr algn="just"/>
            <a:r>
              <a:rPr lang="tr-TR" b="1" dirty="0"/>
              <a:t>4. Ekolojik Özellikler </a:t>
            </a:r>
            <a:endParaRPr lang="tr-TR" dirty="0"/>
          </a:p>
          <a:p>
            <a:pPr algn="just"/>
            <a:r>
              <a:rPr lang="tr-TR" dirty="0"/>
              <a:t>Mikroorganizmaların habitatları farklıdır. Örneğin insan vücudunda, mikroorganizmaların bazı farklı cins ve türleri, boğaz florasında yaşarken, bazıları ise bağırsak florasında yaşarlar.</a:t>
            </a:r>
          </a:p>
          <a:p>
            <a:pPr algn="just"/>
            <a:r>
              <a:rPr lang="tr-TR" dirty="0"/>
              <a:t>Suda yaşayan mikroorganizmalar, sıcaklık, oksijen ve ışık etkisiyle derinde ve yüzeyde yaşayanlar olarak ayrışmaktadırlar.</a:t>
            </a:r>
          </a:p>
          <a:p>
            <a:pPr algn="just"/>
            <a:r>
              <a:rPr lang="tr-TR" dirty="0"/>
              <a:t> </a:t>
            </a:r>
          </a:p>
        </p:txBody>
      </p:sp>
    </p:spTree>
    <p:extLst>
      <p:ext uri="{BB962C8B-B14F-4D97-AF65-F5344CB8AC3E}">
        <p14:creationId xmlns:p14="http://schemas.microsoft.com/office/powerpoint/2010/main" val="28297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371600"/>
            <a:ext cx="10984227" cy="3693319"/>
          </a:xfrm>
        </p:spPr>
        <p:txBody>
          <a:bodyPr/>
          <a:lstStyle/>
          <a:p>
            <a:endParaRPr lang="tr-TR" dirty="0"/>
          </a:p>
          <a:p>
            <a:r>
              <a:rPr lang="tr-TR" b="1" dirty="0"/>
              <a:t>5. </a:t>
            </a:r>
            <a:r>
              <a:rPr lang="tr-TR" b="1" dirty="0" err="1"/>
              <a:t>Metabolik</a:t>
            </a:r>
            <a:r>
              <a:rPr lang="tr-TR" b="1" dirty="0"/>
              <a:t> Özellikler </a:t>
            </a:r>
            <a:endParaRPr lang="tr-TR" dirty="0"/>
          </a:p>
          <a:p>
            <a:pPr algn="just"/>
            <a:r>
              <a:rPr lang="tr-TR" dirty="0"/>
              <a:t>Mikroorganizmalar, sahip oldukları enzim sistemleriyle farklı </a:t>
            </a:r>
            <a:r>
              <a:rPr lang="tr-TR" dirty="0" err="1"/>
              <a:t>substratları</a:t>
            </a:r>
            <a:r>
              <a:rPr lang="tr-TR" dirty="0"/>
              <a:t> değişik </a:t>
            </a:r>
            <a:r>
              <a:rPr lang="tr-TR" dirty="0" err="1"/>
              <a:t>katabolik</a:t>
            </a:r>
            <a:r>
              <a:rPr lang="tr-TR" dirty="0"/>
              <a:t> yollar üzerinden parçalar, ya da makro molekülleri, küçük yapıtaşlarından sentezlerken farklı </a:t>
            </a:r>
            <a:r>
              <a:rPr lang="tr-TR" dirty="0" err="1"/>
              <a:t>anabolik</a:t>
            </a:r>
            <a:r>
              <a:rPr lang="tr-TR" dirty="0"/>
              <a:t> yolları takip ederler. Enerji kazanım yollarına göre 4-5 farklı grup ayırt edilir. </a:t>
            </a:r>
            <a:r>
              <a:rPr lang="tr-TR" dirty="0" err="1"/>
              <a:t>Fermentatifler</a:t>
            </a:r>
            <a:r>
              <a:rPr lang="tr-TR" dirty="0"/>
              <a:t>  oluşturdukları son ürünlere göre gruplar oluştururlar. C-Ototrof, C-</a:t>
            </a:r>
            <a:r>
              <a:rPr lang="tr-TR" dirty="0" err="1"/>
              <a:t>Hetetrof</a:t>
            </a:r>
            <a:r>
              <a:rPr lang="tr-TR" dirty="0"/>
              <a:t> özellikler, fotosentez, aerobik solunum, anaerobik solunum gibi </a:t>
            </a:r>
            <a:r>
              <a:rPr lang="tr-TR" dirty="0" err="1"/>
              <a:t>metabolik</a:t>
            </a:r>
            <a:r>
              <a:rPr lang="tr-TR" dirty="0"/>
              <a:t> özellikler mikroorganizmaları tanımlamada sıklıkla kullanılır.</a:t>
            </a:r>
          </a:p>
        </p:txBody>
      </p:sp>
    </p:spTree>
    <p:extLst>
      <p:ext uri="{BB962C8B-B14F-4D97-AF65-F5344CB8AC3E}">
        <p14:creationId xmlns:p14="http://schemas.microsoft.com/office/powerpoint/2010/main" val="2484807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1136</Words>
  <Application>Microsoft Macintosh PowerPoint</Application>
  <PresentationFormat>Geniş ekran</PresentationFormat>
  <Paragraphs>137</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Calibri</vt:lpstr>
      <vt:lpstr>Verdana</vt:lpstr>
      <vt:lpstr>Wingdings</vt:lpstr>
      <vt:lpstr>Office Theme</vt:lpstr>
      <vt:lpstr>GENEL MİKROBİYOLOJİ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SINIFLANDIRMANIN TEMELİ</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MİKROBİYOLOJİ</dc:title>
  <cp:lastModifiedBy>Özgür Tecer</cp:lastModifiedBy>
  <cp:revision>93</cp:revision>
  <dcterms:created xsi:type="dcterms:W3CDTF">2018-10-10T06:12:19Z</dcterms:created>
  <dcterms:modified xsi:type="dcterms:W3CDTF">2019-12-13T18:07:33Z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2018-10-10T00:00:00Z</vt:filetime>
  </property>
</Properties>
</file>