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sldIdLst>
    <p:sldId id="256" r:id="rId3"/>
    <p:sldId id="257" r:id="rId4"/>
    <p:sldId id="258" r:id="rId5"/>
    <p:sldId id="259" r:id="rId6"/>
    <p:sldId id="260" r:id="rId7"/>
    <p:sldId id="261" r:id="rId8"/>
    <p:sldId id="262" r:id="rId9"/>
  </p:sldIdLst>
  <p:sldSz cx="12192000" cy="6858000"/>
  <p:notesSz cx="7559675" cy="106918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tIns="0" rIns="0" bIns="0" anchor="ctr"/>
          <a:lstStyle/>
          <a:p>
            <a:endParaRPr lang="tr-TR" sz="1800" b="0" strike="noStrike" spc="-1">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tr-TR" sz="2800" b="0" strike="noStrike" spc="-1">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tr-TR" sz="2800" b="0" strike="noStrike" spc="-1">
              <a:solidFill>
                <a:srgbClr val="000000"/>
              </a:solidFill>
              <a:latin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1523880" y="1122480"/>
            <a:ext cx="9143640" cy="2387160"/>
          </a:xfrm>
          <a:prstGeom prst="rect">
            <a:avLst/>
          </a:prstGeom>
        </p:spPr>
        <p:txBody>
          <a:bodyPr anchor="b"/>
          <a:lstStyle/>
          <a:p>
            <a:pPr algn="ctr">
              <a:lnSpc>
                <a:spcPct val="90000"/>
              </a:lnSpc>
            </a:pPr>
            <a:r>
              <a:rPr lang="tr-TR" sz="6000" b="0" strike="noStrike" spc="-1">
                <a:solidFill>
                  <a:srgbClr val="000000"/>
                </a:solidFill>
                <a:latin typeface="Calibri Light"/>
              </a:rPr>
              <a:t>Asıl başlık stili için tıklatın</a:t>
            </a:r>
            <a:endParaRPr lang="tr-TR" sz="6000" b="0" strike="noStrike" spc="-1">
              <a:solidFill>
                <a:srgbClr val="000000"/>
              </a:solidFill>
              <a:latin typeface="Calibri"/>
            </a:endParaRPr>
          </a:p>
        </p:txBody>
      </p:sp>
      <p:sp>
        <p:nvSpPr>
          <p:cNvPr id="6" name="PlaceHolder 2"/>
          <p:cNvSpPr>
            <a:spLocks noGrp="1"/>
          </p:cNvSpPr>
          <p:nvPr>
            <p:ph type="dt"/>
          </p:nvPr>
        </p:nvSpPr>
        <p:spPr>
          <a:xfrm>
            <a:off x="838080" y="6356520"/>
            <a:ext cx="2742840" cy="364680"/>
          </a:xfrm>
          <a:prstGeom prst="rect">
            <a:avLst/>
          </a:prstGeom>
        </p:spPr>
        <p:txBody>
          <a:bodyPr anchor="ctr"/>
          <a:lstStyle/>
          <a:p>
            <a:pPr>
              <a:lnSpc>
                <a:spcPct val="100000"/>
              </a:lnSpc>
            </a:pPr>
            <a:fld id="{48DD94BD-D315-4281-854C-B5D29B622F56}" type="datetime">
              <a:rPr lang="en-US" sz="1200" b="0" strike="noStrike" spc="-1">
                <a:solidFill>
                  <a:srgbClr val="8B8B8B"/>
                </a:solidFill>
                <a:latin typeface="Calibri"/>
              </a:rPr>
              <a:t>11/2/2018</a:t>
            </a:fld>
            <a:endParaRPr lang="en-US" sz="1200" b="0" strike="noStrike" spc="-1">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lstStyle/>
          <a:p>
            <a:pPr algn="r">
              <a:lnSpc>
                <a:spcPct val="100000"/>
              </a:lnSpc>
            </a:pPr>
            <a:fld id="{196E1CD4-167C-48CD-8D18-2442B932EFEB}" type="slidenum">
              <a:rPr lang="en-US" sz="1200" b="0" strike="noStrike" spc="-1">
                <a:solidFill>
                  <a:srgbClr val="8B8B8B"/>
                </a:solidFill>
                <a:latin typeface="Calibri"/>
              </a:rPr>
              <a:t>‹#›</a:t>
            </a:fld>
            <a:endParaRPr lang="en-US" sz="1200" b="0" strike="noStrike" spc="-1">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tr-TR" sz="2800" b="0" strike="noStrike" spc="-1">
                <a:solidFill>
                  <a:srgbClr val="000000"/>
                </a:solidFill>
                <a:latin typeface="Calibri"/>
              </a:rPr>
              <a:t>Click to edit the outline text format</a:t>
            </a:r>
          </a:p>
          <a:p>
            <a:pPr marL="864000" lvl="1" indent="-324000">
              <a:spcBef>
                <a:spcPts val="1134"/>
              </a:spcBef>
              <a:buClr>
                <a:srgbClr val="000000"/>
              </a:buClr>
              <a:buSzPct val="75000"/>
              <a:buFont typeface="Symbol" charset="2"/>
              <a:buChar char=""/>
            </a:pPr>
            <a:r>
              <a:rPr lang="tr-TR" sz="2000" b="0" strike="noStrike" spc="-1">
                <a:solidFill>
                  <a:srgbClr val="000000"/>
                </a:solidFill>
                <a:latin typeface="Calibri"/>
              </a:rPr>
              <a:t>Second Outline Level</a:t>
            </a:r>
          </a:p>
          <a:p>
            <a:pPr marL="1296000" lvl="2" indent="-288000">
              <a:spcBef>
                <a:spcPts val="850"/>
              </a:spcBef>
              <a:buClr>
                <a:srgbClr val="000000"/>
              </a:buClr>
              <a:buSzPct val="45000"/>
              <a:buFont typeface="Wingdings" charset="2"/>
              <a:buChar char=""/>
            </a:pPr>
            <a:r>
              <a:rPr lang="tr-TR" sz="1800" b="0" strike="noStrike" spc="-1">
                <a:solidFill>
                  <a:srgbClr val="000000"/>
                </a:solidFill>
                <a:latin typeface="Calibri"/>
              </a:rPr>
              <a:t>Third Outline Level</a:t>
            </a:r>
          </a:p>
          <a:p>
            <a:pPr marL="1728000" lvl="3" indent="-216000">
              <a:spcBef>
                <a:spcPts val="567"/>
              </a:spcBef>
              <a:buClr>
                <a:srgbClr val="000000"/>
              </a:buClr>
              <a:buSzPct val="75000"/>
              <a:buFont typeface="Symbol" charset="2"/>
              <a:buChar char=""/>
            </a:pPr>
            <a:r>
              <a:rPr lang="tr-TR" sz="1800" b="0" strike="noStrike" spc="-1">
                <a:solidFill>
                  <a:srgbClr val="000000"/>
                </a:solidFill>
                <a:latin typeface="Calibri"/>
              </a:rPr>
              <a:t>Fourth Outline Level</a:t>
            </a:r>
          </a:p>
          <a:p>
            <a:pPr marL="2160000" lvl="4" indent="-216000">
              <a:spcBef>
                <a:spcPts val="283"/>
              </a:spcBef>
              <a:buClr>
                <a:srgbClr val="000000"/>
              </a:buClr>
              <a:buSzPct val="45000"/>
              <a:buFont typeface="Wingdings" charset="2"/>
              <a:buChar char=""/>
            </a:pPr>
            <a:r>
              <a:rPr lang="tr-TR" sz="2000" b="0" strike="noStrike" spc="-1">
                <a:solidFill>
                  <a:srgbClr val="000000"/>
                </a:solidFill>
                <a:latin typeface="Calibri"/>
              </a:rPr>
              <a:t>Fifth Outline Level</a:t>
            </a:r>
          </a:p>
          <a:p>
            <a:pPr marL="2592000" lvl="5" indent="-216000">
              <a:spcBef>
                <a:spcPts val="283"/>
              </a:spcBef>
              <a:buClr>
                <a:srgbClr val="000000"/>
              </a:buClr>
              <a:buSzPct val="45000"/>
              <a:buFont typeface="Wingdings" charset="2"/>
              <a:buChar char=""/>
            </a:pPr>
            <a:r>
              <a:rPr lang="tr-TR" sz="2000" b="0" strike="noStrike" spc="-1">
                <a:solidFill>
                  <a:srgbClr val="000000"/>
                </a:solidFill>
                <a:latin typeface="Calibri"/>
              </a:rPr>
              <a:t>Sixth Outline Level</a:t>
            </a:r>
          </a:p>
          <a:p>
            <a:pPr marL="3024000" lvl="6" indent="-216000">
              <a:spcBef>
                <a:spcPts val="283"/>
              </a:spcBef>
              <a:buClr>
                <a:srgbClr val="000000"/>
              </a:buClr>
              <a:buSzPct val="45000"/>
              <a:buFont typeface="Wingdings" charset="2"/>
              <a:buChar char=""/>
            </a:pPr>
            <a:r>
              <a:rPr lang="tr-TR" sz="2000" b="0" strike="noStrike" spc="-1">
                <a:solidFill>
                  <a:srgbClr val="000000"/>
                </a:solidFill>
                <a:latin typeface="Calibri"/>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lstStyle/>
          <a:p>
            <a:pPr>
              <a:lnSpc>
                <a:spcPct val="90000"/>
              </a:lnSpc>
            </a:pPr>
            <a:r>
              <a:rPr lang="tr-TR" sz="4400" b="0" strike="noStrike" spc="-1">
                <a:solidFill>
                  <a:srgbClr val="000000"/>
                </a:solidFill>
                <a:latin typeface="Calibri Light"/>
              </a:rPr>
              <a:t>Asıl başlık stili için tıklatın</a:t>
            </a:r>
            <a:endParaRPr lang="tr-TR" sz="4400" b="0" strike="noStrike" spc="-1">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lstStyle/>
          <a:p>
            <a:pPr marL="228600" indent="-228240">
              <a:lnSpc>
                <a:spcPct val="90000"/>
              </a:lnSpc>
              <a:spcBef>
                <a:spcPts val="1001"/>
              </a:spcBef>
              <a:buClr>
                <a:srgbClr val="000000"/>
              </a:buClr>
              <a:buFont typeface="Arial"/>
              <a:buChar char="•"/>
            </a:pPr>
            <a:r>
              <a:rPr lang="tr-TR" sz="2800" b="0" strike="noStrike" spc="-1">
                <a:solidFill>
                  <a:srgbClr val="000000"/>
                </a:solidFill>
                <a:latin typeface="Calibri"/>
              </a:rPr>
              <a:t>Asıl metin stillerini düzenle</a:t>
            </a:r>
          </a:p>
          <a:p>
            <a:pPr marL="685800" lvl="1" indent="-228240">
              <a:lnSpc>
                <a:spcPct val="90000"/>
              </a:lnSpc>
              <a:spcBef>
                <a:spcPts val="499"/>
              </a:spcBef>
              <a:buClr>
                <a:srgbClr val="000000"/>
              </a:buClr>
              <a:buFont typeface="Arial"/>
              <a:buChar char="•"/>
            </a:pPr>
            <a:r>
              <a:rPr lang="tr-TR" sz="2400" b="0" strike="noStrike" spc="-1">
                <a:solidFill>
                  <a:srgbClr val="000000"/>
                </a:solidFill>
                <a:latin typeface="Calibri"/>
              </a:rPr>
              <a:t>İkinci düzey</a:t>
            </a:r>
          </a:p>
          <a:p>
            <a:pPr marL="1143000" lvl="2" indent="-228240">
              <a:lnSpc>
                <a:spcPct val="90000"/>
              </a:lnSpc>
              <a:spcBef>
                <a:spcPts val="499"/>
              </a:spcBef>
              <a:buClr>
                <a:srgbClr val="000000"/>
              </a:buClr>
              <a:buFont typeface="Arial"/>
              <a:buChar char="•"/>
            </a:pPr>
            <a:r>
              <a:rPr lang="tr-TR" sz="2000" b="0" strike="noStrike" spc="-1">
                <a:solidFill>
                  <a:srgbClr val="000000"/>
                </a:solidFill>
                <a:latin typeface="Calibri"/>
              </a:rPr>
              <a:t>Üçüncü düzey</a:t>
            </a:r>
          </a:p>
          <a:p>
            <a:pPr marL="1600200" lvl="3" indent="-228240">
              <a:lnSpc>
                <a:spcPct val="90000"/>
              </a:lnSpc>
              <a:spcBef>
                <a:spcPts val="499"/>
              </a:spcBef>
              <a:buClr>
                <a:srgbClr val="000000"/>
              </a:buClr>
              <a:buFont typeface="Arial"/>
              <a:buChar char="•"/>
            </a:pPr>
            <a:r>
              <a:rPr lang="tr-TR" sz="1800" b="0" strike="noStrike" spc="-1">
                <a:solidFill>
                  <a:srgbClr val="000000"/>
                </a:solidFill>
                <a:latin typeface="Calibri"/>
              </a:rPr>
              <a:t>Dördüncü düzey</a:t>
            </a:r>
          </a:p>
          <a:p>
            <a:pPr marL="2057400" lvl="4" indent="-228240">
              <a:lnSpc>
                <a:spcPct val="90000"/>
              </a:lnSpc>
              <a:spcBef>
                <a:spcPts val="499"/>
              </a:spcBef>
              <a:buClr>
                <a:srgbClr val="000000"/>
              </a:buClr>
              <a:buFont typeface="Arial"/>
              <a:buChar char="•"/>
            </a:pPr>
            <a:r>
              <a:rPr lang="tr-TR" sz="1800" b="0" strike="noStrike" spc="-1">
                <a:solidFill>
                  <a:srgbClr val="000000"/>
                </a:solidFill>
                <a:latin typeface="Calibri"/>
              </a:rPr>
              <a:t>Beşinci düzey</a:t>
            </a:r>
          </a:p>
        </p:txBody>
      </p:sp>
      <p:sp>
        <p:nvSpPr>
          <p:cNvPr id="43" name="PlaceHolder 3"/>
          <p:cNvSpPr>
            <a:spLocks noGrp="1"/>
          </p:cNvSpPr>
          <p:nvPr>
            <p:ph type="dt"/>
          </p:nvPr>
        </p:nvSpPr>
        <p:spPr>
          <a:xfrm>
            <a:off x="838080" y="6356520"/>
            <a:ext cx="2742840" cy="364680"/>
          </a:xfrm>
          <a:prstGeom prst="rect">
            <a:avLst/>
          </a:prstGeom>
        </p:spPr>
        <p:txBody>
          <a:bodyPr anchor="ctr"/>
          <a:lstStyle/>
          <a:p>
            <a:pPr>
              <a:lnSpc>
                <a:spcPct val="100000"/>
              </a:lnSpc>
            </a:pPr>
            <a:fld id="{ACFB5966-C4FF-4468-8A0A-C344DB6DDA43}" type="datetime">
              <a:rPr lang="en-US" sz="1200" b="0" strike="noStrike" spc="-1">
                <a:solidFill>
                  <a:srgbClr val="8B8B8B"/>
                </a:solidFill>
                <a:latin typeface="Calibri"/>
              </a:rPr>
              <a:t>11/2/2018</a:t>
            </a:fld>
            <a:endParaRPr lang="en-US" sz="1200" b="0" strike="noStrike" spc="-1">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lstStyle/>
          <a:p>
            <a:endParaRPr lang="en-US" sz="2400" b="0" strike="noStrike" spc="-1">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lstStyle/>
          <a:p>
            <a:pPr algn="r">
              <a:lnSpc>
                <a:spcPct val="100000"/>
              </a:lnSpc>
            </a:pPr>
            <a:fld id="{0EEB7B4E-3A88-4F2C-99A0-70077D753638}" type="slidenum">
              <a:rPr lang="en-US" sz="1200" b="0" strike="noStrike" spc="-1">
                <a:solidFill>
                  <a:srgbClr val="8B8B8B"/>
                </a:solidFill>
                <a:latin typeface="Calibri"/>
              </a:rPr>
              <a:t>‹#›</a:t>
            </a:fld>
            <a:endParaRPr lang="en-US" sz="1200" b="0" strike="noStrike" spc="-1">
              <a:latin typeface="Times New Roman"/>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TextShape 1"/>
          <p:cNvSpPr txBox="1"/>
          <p:nvPr/>
        </p:nvSpPr>
        <p:spPr>
          <a:xfrm>
            <a:off x="1523880" y="1122480"/>
            <a:ext cx="9143640" cy="2387160"/>
          </a:xfrm>
          <a:prstGeom prst="rect">
            <a:avLst/>
          </a:prstGeom>
          <a:noFill/>
          <a:ln>
            <a:noFill/>
          </a:ln>
        </p:spPr>
        <p:txBody>
          <a:bodyPr anchor="b"/>
          <a:lstStyle/>
          <a:p>
            <a:pPr algn="ctr">
              <a:lnSpc>
                <a:spcPct val="90000"/>
              </a:lnSpc>
            </a:pPr>
            <a:r>
              <a:rPr lang="tr-TR" sz="6000" b="0" strike="noStrike" spc="-1">
                <a:solidFill>
                  <a:srgbClr val="000000"/>
                </a:solidFill>
                <a:latin typeface="Calibri Light"/>
              </a:rPr>
              <a:t>HUN214 Macar Edebiyatına Giriş</a:t>
            </a:r>
            <a:endParaRPr lang="tr-TR" sz="6000" b="0" strike="noStrike" spc="-1">
              <a:solidFill>
                <a:srgbClr val="000000"/>
              </a:solidFill>
              <a:latin typeface="Calibri"/>
            </a:endParaRPr>
          </a:p>
        </p:txBody>
      </p:sp>
      <p:sp>
        <p:nvSpPr>
          <p:cNvPr id="83" name="TextShape 2"/>
          <p:cNvSpPr txBox="1"/>
          <p:nvPr/>
        </p:nvSpPr>
        <p:spPr>
          <a:xfrm>
            <a:off x="1523880" y="3602160"/>
            <a:ext cx="9143640" cy="1655280"/>
          </a:xfrm>
          <a:prstGeom prst="rect">
            <a:avLst/>
          </a:prstGeom>
          <a:noFill/>
          <a:ln>
            <a:noFill/>
          </a:ln>
        </p:spPr>
        <p:txBody>
          <a:bodyPr/>
          <a:lstStyle/>
          <a:p>
            <a:pPr algn="ctr"/>
            <a:endParaRPr lang="en-US" sz="3200" b="0" strike="noStrike" spc="-1">
              <a:latin typeface="Arial"/>
            </a:endParaRP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TextShape 1"/>
          <p:cNvSpPr txBox="1"/>
          <p:nvPr/>
        </p:nvSpPr>
        <p:spPr>
          <a:xfrm>
            <a:off x="838080" y="365040"/>
            <a:ext cx="10515240" cy="1325160"/>
          </a:xfrm>
          <a:prstGeom prst="rect">
            <a:avLst/>
          </a:prstGeom>
          <a:noFill/>
          <a:ln>
            <a:noFill/>
          </a:ln>
        </p:spPr>
        <p:txBody>
          <a:bodyPr anchor="ctr"/>
          <a:lstStyle/>
          <a:p>
            <a:pPr algn="ctr"/>
            <a:r>
              <a:rPr lang="tr-TR" sz="4400" spc="-1" dirty="0" smtClean="0">
                <a:solidFill>
                  <a:srgbClr val="000000"/>
                </a:solidFill>
                <a:latin typeface="Times New Roman" panose="02020603050405020304" pitchFamily="18" charset="0"/>
                <a:cs typeface="Times New Roman" panose="02020603050405020304" pitchFamily="18" charset="0"/>
              </a:rPr>
              <a:t>Ezgisel</a:t>
            </a:r>
            <a:r>
              <a:rPr lang="tr-TR" sz="4400" b="0" strike="noStrike" spc="-1" dirty="0" smtClean="0">
                <a:solidFill>
                  <a:srgbClr val="000000"/>
                </a:solidFill>
                <a:latin typeface="Times New Roman" panose="02020603050405020304" pitchFamily="18" charset="0"/>
                <a:cs typeface="Times New Roman" panose="02020603050405020304" pitchFamily="18" charset="0"/>
              </a:rPr>
              <a:t> Geçmiş</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5" name="TextShape 2"/>
          <p:cNvSpPr txBox="1"/>
          <p:nvPr/>
        </p:nvSpPr>
        <p:spPr>
          <a:xfrm>
            <a:off x="838080" y="1825560"/>
            <a:ext cx="10515240" cy="4350960"/>
          </a:xfrm>
          <a:prstGeom prst="rect">
            <a:avLst/>
          </a:prstGeom>
          <a:noFill/>
          <a:ln>
            <a:noFill/>
          </a:ln>
        </p:spPr>
        <p:txBody>
          <a:bodyPr/>
          <a:lstStyle/>
          <a:p>
            <a:pPr marL="228600" indent="-228240">
              <a:lnSpc>
                <a:spcPct val="100000"/>
              </a:lnSpc>
              <a:spcBef>
                <a:spcPts val="1001"/>
              </a:spcBef>
              <a:buClr>
                <a:srgbClr val="000000"/>
              </a:buClr>
              <a:buFont typeface="Arial"/>
              <a:buChar char="•"/>
            </a:pPr>
            <a:r>
              <a:rPr lang="tr-TR" sz="2800" b="0" strike="noStrike" spc="-1">
                <a:solidFill>
                  <a:srgbClr val="000000"/>
                </a:solidFill>
                <a:latin typeface="Times New Roman"/>
              </a:rPr>
              <a:t>Aynı zamanda ünlü birer kompozitör olan Zolt</a:t>
            </a:r>
            <a:r>
              <a:rPr lang="tr-TR" sz="2800" b="0" strike="noStrike" spc="-1">
                <a:solidFill>
                  <a:srgbClr val="000000"/>
                </a:solidFill>
                <a:latin typeface="Times New Roman"/>
                <a:ea typeface="Times New Roman"/>
              </a:rPr>
              <a:t>á</a:t>
            </a:r>
            <a:r>
              <a:rPr lang="tr-TR" sz="2800" b="0" strike="noStrike" spc="-1">
                <a:solidFill>
                  <a:srgbClr val="000000"/>
                </a:solidFill>
                <a:latin typeface="Times New Roman"/>
              </a:rPr>
              <a:t>n Kod</a:t>
            </a:r>
            <a:r>
              <a:rPr lang="tr-TR" sz="2800" b="0" strike="noStrike" spc="-1">
                <a:solidFill>
                  <a:srgbClr val="000000"/>
                </a:solidFill>
                <a:latin typeface="Times New Roman"/>
                <a:ea typeface="Times New Roman"/>
              </a:rPr>
              <a:t>á</a:t>
            </a:r>
            <a:r>
              <a:rPr lang="tr-TR" sz="2800" b="0" strike="noStrike" spc="-1">
                <a:solidFill>
                  <a:srgbClr val="000000"/>
                </a:solidFill>
                <a:latin typeface="Times New Roman"/>
              </a:rPr>
              <a:t>ly ve Bela Bart</a:t>
            </a:r>
            <a:r>
              <a:rPr lang="tr-TR" sz="2800" b="0" strike="noStrike" spc="-1">
                <a:solidFill>
                  <a:srgbClr val="000000"/>
                </a:solidFill>
                <a:latin typeface="Times New Roman"/>
                <a:ea typeface="Times New Roman"/>
              </a:rPr>
              <a:t>ó</a:t>
            </a:r>
            <a:r>
              <a:rPr lang="tr-TR" sz="2800" b="0" strike="noStrike" spc="-1">
                <a:solidFill>
                  <a:srgbClr val="000000"/>
                </a:solidFill>
                <a:latin typeface="Times New Roman"/>
              </a:rPr>
              <a:t>k'un geçtiğimiz yüzyılın ilk yarısında Balkanlar ve Anadolu'da yaptığı halk müziği derleme çalışmaları sonucunda elde edilen veriler Macar halk müziğindeki kimi tarihsel katmanlar üzerinde Türk müziği etkileri olduğunu göstermiştir. Macar etnomüzikologları özellikle pentatonik ezgi grubunun eski Türk müziği etkisi taşıdığını göstermişlerdir.</a:t>
            </a:r>
          </a:p>
        </p:txBody>
      </p:sp>
    </p:spTree>
  </p:cSld>
  <p:clrMapOvr>
    <a:masterClrMapping/>
  </p:clrMapOvr>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Pentaton</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7"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 </a:t>
            </a:r>
            <a:r>
              <a:rPr lang="tr-TR" sz="2800" b="0" strike="noStrike" spc="-1" dirty="0" err="1">
                <a:solidFill>
                  <a:srgbClr val="000000"/>
                </a:solidFill>
                <a:latin typeface="Times New Roman"/>
              </a:rPr>
              <a:t>etnomüzikologları</a:t>
            </a:r>
            <a:r>
              <a:rPr lang="tr-TR" sz="2800" b="0" strike="noStrike" spc="-1" dirty="0">
                <a:solidFill>
                  <a:srgbClr val="000000"/>
                </a:solidFill>
                <a:latin typeface="Times New Roman"/>
              </a:rPr>
              <a:t> özellikle </a:t>
            </a:r>
            <a:r>
              <a:rPr lang="tr-TR" sz="2800" b="0" strike="noStrike" spc="-1" dirty="0" err="1">
                <a:solidFill>
                  <a:srgbClr val="000000"/>
                </a:solidFill>
                <a:latin typeface="Times New Roman"/>
              </a:rPr>
              <a:t>pentatonik</a:t>
            </a:r>
            <a:r>
              <a:rPr lang="tr-TR" sz="2800" b="0" strike="noStrike" spc="-1" dirty="0">
                <a:solidFill>
                  <a:srgbClr val="000000"/>
                </a:solidFill>
                <a:latin typeface="Times New Roman"/>
              </a:rPr>
              <a:t> ezgi grubunun eski Türk müziği etkisi taşıdığını göstermişlerdir. Bu alandaki yeni araştırmacılardan biri olan </a:t>
            </a:r>
            <a:r>
              <a:rPr lang="tr-TR" sz="2800" b="0" strike="noStrike" spc="-1" dirty="0" err="1">
                <a:solidFill>
                  <a:srgbClr val="000000"/>
                </a:solidFill>
                <a:latin typeface="Times New Roman"/>
              </a:rPr>
              <a:t>Katalin</a:t>
            </a:r>
            <a:r>
              <a:rPr lang="tr-TR" sz="2800" b="0" strike="noStrike" spc="-1" dirty="0">
                <a:solidFill>
                  <a:srgbClr val="000000"/>
                </a:solidFill>
                <a:latin typeface="Times New Roman"/>
              </a:rPr>
              <a:t> Paksa Macar halk müziğindeki Türk etkilerini şöyle açıklıyor: "Macarlar, bir Fin-Ugor ve Türk kavmi olarak, anadil olarak Karpatlar havzasına Doğu müzik kültürünü getirmiştir, burada ise daha değişik türde -Slav, Alman, Latin- bir ezgi dünyasıyla ilişkiye girmiştir".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Şamanizm</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89"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Macarların eski inanç sisteminin </a:t>
            </a:r>
            <a:r>
              <a:rPr lang="tr-TR" sz="2800" b="0" strike="noStrike" spc="-1" dirty="0" err="1">
                <a:solidFill>
                  <a:srgbClr val="000000"/>
                </a:solidFill>
                <a:latin typeface="Times New Roman"/>
              </a:rPr>
              <a:t>şamanizm</a:t>
            </a:r>
            <a:r>
              <a:rPr lang="tr-TR" sz="2800" b="0" strike="noStrike" spc="-1" dirty="0">
                <a:solidFill>
                  <a:srgbClr val="000000"/>
                </a:solidFill>
                <a:latin typeface="Times New Roman"/>
              </a:rPr>
              <a:t> olduğunu biliyoruz; ilginç bir tesadüf eseri Macarlar hem Türk </a:t>
            </a:r>
            <a:r>
              <a:rPr lang="tr-TR" sz="2800" b="0" strike="noStrike" spc="-1" dirty="0" err="1">
                <a:solidFill>
                  <a:srgbClr val="000000"/>
                </a:solidFill>
                <a:latin typeface="Times New Roman"/>
              </a:rPr>
              <a:t>kavimleriylekarışmadan</a:t>
            </a:r>
            <a:r>
              <a:rPr lang="tr-TR" sz="2800" b="0" strike="noStrike" spc="-1" dirty="0">
                <a:solidFill>
                  <a:srgbClr val="000000"/>
                </a:solidFill>
                <a:latin typeface="Times New Roman"/>
              </a:rPr>
              <a:t> önceki hayatlarında, yani daha Fin-Ugor kavim birliği içinde yaşarken, hem de daha sonraki hayatlarında, yani Türk kavimleriyle ilişkiye girdiklerinde, söz konusu inanç sistemini korumuşlardır; zira hem Fin-Ugorlar </a:t>
            </a:r>
            <a:r>
              <a:rPr lang="tr-TR" sz="2800" b="0" strike="noStrike" spc="-1" dirty="0" err="1">
                <a:solidFill>
                  <a:srgbClr val="000000"/>
                </a:solidFill>
                <a:latin typeface="Times New Roman"/>
              </a:rPr>
              <a:t>şamanist</a:t>
            </a:r>
            <a:r>
              <a:rPr lang="tr-TR" sz="2800" b="0" strike="noStrike" spc="-1" dirty="0">
                <a:solidFill>
                  <a:srgbClr val="000000"/>
                </a:solidFill>
                <a:latin typeface="Times New Roman"/>
              </a:rPr>
              <a:t> inanç sistemine bağlıydılar, hem de Türk kavimleri.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smtClean="0">
                <a:solidFill>
                  <a:srgbClr val="000000"/>
                </a:solidFill>
                <a:latin typeface="Times New Roman" panose="02020603050405020304" pitchFamily="18" charset="0"/>
                <a:cs typeface="Times New Roman" panose="02020603050405020304" pitchFamily="18" charset="0"/>
              </a:rPr>
              <a:t>Eski İnançlar</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1"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Macarların Hristiyanlığı benimsemelerinden sonra kilise bilinçli ve sistematik bir şekilde Macarlar arasındaki eski inanç izlerini ve bunların kültür alanındaki yansımalarını yok etmeye uğraşmıştır; fakat halk kültürü kendi iç dinamikleri dolayısıyla bu etkileri hemen hemen günümüze kadar muhafaza etmiştir; tabii yazılı olmadığından dolayı çeşitli biçimlerde ve çeşitli kisveler altında.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Etnomüzikoloji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3"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Son yıllarda Çin'in kuzeyindeki çeşitli Türk ve Moğol kökenli kavimler arasında araştırmalar yapan Çinli </a:t>
            </a:r>
            <a:r>
              <a:rPr lang="tr-TR" sz="2800" b="0" strike="noStrike" spc="-1" dirty="0" err="1">
                <a:solidFill>
                  <a:srgbClr val="000000"/>
                </a:solidFill>
                <a:latin typeface="Times New Roman"/>
              </a:rPr>
              <a:t>etnomüzikolog</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Du</a:t>
            </a:r>
            <a:r>
              <a:rPr lang="tr-TR" sz="2800" b="0" strike="noStrike" spc="-1" dirty="0">
                <a:solidFill>
                  <a:srgbClr val="000000"/>
                </a:solidFill>
                <a:latin typeface="Times New Roman"/>
              </a:rPr>
              <a:t> </a:t>
            </a:r>
            <a:r>
              <a:rPr lang="tr-TR" sz="2800" b="0" strike="noStrike" spc="-1" dirty="0" err="1">
                <a:solidFill>
                  <a:srgbClr val="000000"/>
                </a:solidFill>
                <a:latin typeface="Times New Roman"/>
              </a:rPr>
              <a:t>Yaxiong</a:t>
            </a:r>
            <a:r>
              <a:rPr lang="tr-TR" sz="2800" b="0" strike="noStrike" spc="-1" dirty="0">
                <a:solidFill>
                  <a:srgbClr val="000000"/>
                </a:solidFill>
                <a:latin typeface="Times New Roman"/>
              </a:rPr>
              <a:t> burada hâlâ </a:t>
            </a:r>
            <a:r>
              <a:rPr lang="tr-TR" sz="2800" b="0" strike="noStrike" spc="-1" dirty="0" err="1">
                <a:solidFill>
                  <a:srgbClr val="000000"/>
                </a:solidFill>
                <a:latin typeface="Times New Roman"/>
              </a:rPr>
              <a:t>şamanist</a:t>
            </a:r>
            <a:r>
              <a:rPr lang="tr-TR" sz="2800" b="0" strike="noStrike" spc="-1" dirty="0">
                <a:solidFill>
                  <a:srgbClr val="000000"/>
                </a:solidFill>
                <a:latin typeface="Times New Roman"/>
              </a:rPr>
              <a:t> inançlarını sürdüren bu toplulukların müziğiyle Macar halk müziği arasında kimi paralellikler bulmuştur; </a:t>
            </a:r>
            <a:r>
              <a:rPr lang="tr-TR" sz="2800" b="0" strike="noStrike" spc="-1" dirty="0" err="1">
                <a:solidFill>
                  <a:srgbClr val="000000"/>
                </a:solidFill>
                <a:latin typeface="Times New Roman"/>
              </a:rPr>
              <a:t>Yaxiong</a:t>
            </a:r>
            <a:r>
              <a:rPr lang="tr-TR" sz="2800" b="0" strike="noStrike" spc="-1" dirty="0">
                <a:solidFill>
                  <a:srgbClr val="000000"/>
                </a:solidFill>
                <a:latin typeface="Times New Roman"/>
              </a:rPr>
              <a:t> bu hususta şunları naklediyor: "Kadim Macar şarkılarının Kuzey Çin'deki azınlıkların en önemli </a:t>
            </a:r>
            <a:r>
              <a:rPr lang="tr-TR" sz="2800" b="0" strike="noStrike" spc="-1" dirty="0" err="1">
                <a:solidFill>
                  <a:srgbClr val="000000"/>
                </a:solidFill>
                <a:latin typeface="Times New Roman"/>
              </a:rPr>
              <a:t>şamanist</a:t>
            </a:r>
            <a:r>
              <a:rPr lang="tr-TR" sz="2800" b="0" strike="noStrike" spc="-1" dirty="0">
                <a:solidFill>
                  <a:srgbClr val="000000"/>
                </a:solidFill>
                <a:latin typeface="Times New Roman"/>
              </a:rPr>
              <a:t> şarkılarına benzediğini zikretmiştik. Bu olgu da gösteriyor ki hem Macarlar, hem de Kuzey Çin'deki azınlıklar oldukça özel bir müzik geleneğine dahildiler ve her ikisi de bu geleneği binlerce yıl boyunca muhafaza etmişti.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TextShape 1"/>
          <p:cNvSpPr txBox="1"/>
          <p:nvPr/>
        </p:nvSpPr>
        <p:spPr>
          <a:xfrm>
            <a:off x="838080" y="365040"/>
            <a:ext cx="10515240" cy="1325160"/>
          </a:xfrm>
          <a:prstGeom prst="rect">
            <a:avLst/>
          </a:prstGeom>
          <a:noFill/>
          <a:ln>
            <a:noFill/>
          </a:ln>
        </p:spPr>
        <p:txBody>
          <a:bodyPr lIns="0" tIns="0" rIns="0" bIns="0" anchor="ctr"/>
          <a:lstStyle/>
          <a:p>
            <a:pPr algn="ctr"/>
            <a:r>
              <a:rPr lang="tr-TR" sz="4400" b="0" strike="noStrike" spc="-1" dirty="0" err="1" smtClean="0">
                <a:solidFill>
                  <a:srgbClr val="000000"/>
                </a:solidFill>
                <a:latin typeface="Times New Roman" panose="02020603050405020304" pitchFamily="18" charset="0"/>
                <a:cs typeface="Times New Roman" panose="02020603050405020304" pitchFamily="18" charset="0"/>
              </a:rPr>
              <a:t>Etnomüzikoloji</a:t>
            </a:r>
            <a:endParaRPr lang="tr-TR" sz="4400" b="0" strike="noStrike" spc="-1" dirty="0">
              <a:solidFill>
                <a:srgbClr val="000000"/>
              </a:solidFill>
              <a:latin typeface="Times New Roman" panose="02020603050405020304" pitchFamily="18" charset="0"/>
              <a:cs typeface="Times New Roman" panose="02020603050405020304" pitchFamily="18" charset="0"/>
            </a:endParaRPr>
          </a:p>
        </p:txBody>
      </p:sp>
      <p:sp>
        <p:nvSpPr>
          <p:cNvPr id="95" name="TextShape 2"/>
          <p:cNvSpPr txBox="1"/>
          <p:nvPr/>
        </p:nvSpPr>
        <p:spPr>
          <a:xfrm>
            <a:off x="838080" y="1825560"/>
            <a:ext cx="10515240" cy="4350960"/>
          </a:xfrm>
          <a:prstGeom prst="rect">
            <a:avLst/>
          </a:prstGeom>
          <a:noFill/>
          <a:ln>
            <a:noFill/>
          </a:ln>
        </p:spPr>
        <p:txBody>
          <a:bodyPr lIns="0" tIns="0" rIns="0" bIns="0">
            <a:normAutofit/>
          </a:bodyPr>
          <a:lstStyle/>
          <a:p>
            <a:pPr marL="432000" indent="-324000">
              <a:lnSpc>
                <a:spcPct val="100000"/>
              </a:lnSpc>
              <a:spcBef>
                <a:spcPts val="1417"/>
              </a:spcBef>
              <a:buClr>
                <a:srgbClr val="000000"/>
              </a:buClr>
              <a:buSzPct val="45000"/>
              <a:buFont typeface="Wingdings" charset="2"/>
              <a:buChar char=""/>
            </a:pPr>
            <a:r>
              <a:rPr lang="tr-TR" sz="2800" b="0" strike="noStrike" spc="-1" dirty="0">
                <a:solidFill>
                  <a:srgbClr val="000000"/>
                </a:solidFill>
                <a:latin typeface="Times New Roman"/>
              </a:rPr>
              <a:t>Macarlar bu geleneği halk şarkılarında korudular, kuzeydeki azınlıklar bu geleneği hem halk şarkılarında, hem de </a:t>
            </a:r>
            <a:r>
              <a:rPr lang="tr-TR" sz="2800" b="0" strike="noStrike" spc="-1" dirty="0" smtClean="0">
                <a:solidFill>
                  <a:srgbClr val="000000"/>
                </a:solidFill>
                <a:latin typeface="Times New Roman"/>
              </a:rPr>
              <a:t>Şamanist </a:t>
            </a:r>
            <a:r>
              <a:rPr lang="tr-TR" sz="2800" b="0" strike="noStrike" spc="-1" dirty="0">
                <a:solidFill>
                  <a:srgbClr val="000000"/>
                </a:solidFill>
                <a:latin typeface="Times New Roman"/>
              </a:rPr>
              <a:t>şarkılarda korudular. Macar halk şarkıları </a:t>
            </a:r>
            <a:r>
              <a:rPr lang="tr-TR" sz="2800" b="0" strike="noStrike" spc="-1">
                <a:solidFill>
                  <a:srgbClr val="000000"/>
                </a:solidFill>
                <a:latin typeface="Times New Roman"/>
              </a:rPr>
              <a:t>ve </a:t>
            </a:r>
            <a:r>
              <a:rPr lang="tr-TR" sz="2800" b="0" strike="noStrike" spc="-1" smtClean="0">
                <a:solidFill>
                  <a:srgbClr val="000000"/>
                </a:solidFill>
                <a:latin typeface="Times New Roman"/>
              </a:rPr>
              <a:t>Şamanist </a:t>
            </a:r>
            <a:r>
              <a:rPr lang="tr-TR" sz="2800" b="0" strike="noStrike" spc="-1" dirty="0">
                <a:solidFill>
                  <a:srgbClr val="000000"/>
                </a:solidFill>
                <a:latin typeface="Times New Roman"/>
              </a:rPr>
              <a:t>şarkılar arasındaki benzerlikler, Macarların, Kuzey Çin'deki azınlıkların bir kısmıyla birlikte, bu müzik stilini kendi orijinal ana yurtlarında elde ettiklerinin ve o zamandan beri esasında değişmeden muhafaza ettiklerinin güçlü bir işaretidir"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383</Words>
  <Application>Microsoft Office PowerPoint</Application>
  <PresentationFormat>Geniş ekran</PresentationFormat>
  <Paragraphs>13</Paragraphs>
  <Slides>7</Slides>
  <Notes>0</Notes>
  <HiddenSlides>0</HiddenSlides>
  <MMClips>0</MMClips>
  <ScaleCrop>false</ScaleCrop>
  <HeadingPairs>
    <vt:vector size="6" baseType="variant">
      <vt:variant>
        <vt:lpstr>Kullanılan Yazı Tipleri</vt:lpstr>
      </vt:variant>
      <vt:variant>
        <vt:i4>7</vt:i4>
      </vt:variant>
      <vt:variant>
        <vt:lpstr>Tema</vt:lpstr>
      </vt:variant>
      <vt:variant>
        <vt:i4>2</vt:i4>
      </vt:variant>
      <vt:variant>
        <vt:lpstr>Slayt Başlıkları</vt:lpstr>
      </vt:variant>
      <vt:variant>
        <vt:i4>7</vt:i4>
      </vt:variant>
    </vt:vector>
  </HeadingPairs>
  <TitlesOfParts>
    <vt:vector size="16" baseType="lpstr">
      <vt:lpstr>Arial</vt:lpstr>
      <vt:lpstr>Calibri</vt:lpstr>
      <vt:lpstr>Calibri Light</vt:lpstr>
      <vt:lpstr>DejaVu Sans</vt:lpstr>
      <vt:lpstr>Symbol</vt:lpstr>
      <vt:lpstr>Times New Roman</vt:lpstr>
      <vt:lpstr>Wingdings</vt:lpstr>
      <vt:lpstr>Office Theme</vt:lpstr>
      <vt:lpstr>Office Theme</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HUN214 Macar Edebiyatına Giriş</dc:title>
  <dc:subject/>
  <dc:creator>İsmail Doğan</dc:creator>
  <dc:description/>
  <cp:lastModifiedBy>İsmail Doğan</cp:lastModifiedBy>
  <cp:revision>4</cp:revision>
  <dcterms:created xsi:type="dcterms:W3CDTF">2018-10-30T11:58:59Z</dcterms:created>
  <dcterms:modified xsi:type="dcterms:W3CDTF">2018-11-02T09:44:09Z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Geniş ekran</vt:lpwstr>
  </property>
  <property fmtid="{D5CDD505-2E9C-101B-9397-08002B2CF9AE}" pid="9" name="ScaleCrop">
    <vt:bool>false</vt:bool>
  </property>
  <property fmtid="{D5CDD505-2E9C-101B-9397-08002B2CF9AE}" pid="10" name="ShareDoc">
    <vt:bool>false</vt:bool>
  </property>
  <property fmtid="{D5CDD505-2E9C-101B-9397-08002B2CF9AE}" pid="11" name="Slides">
    <vt:i4>2</vt:i4>
  </property>
</Properties>
</file>