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7FCF120-7317-2F47-BE23-29AFC804DD12}"/>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ilkeleri</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8592465F-A2F5-8149-A4FF-8714F639609E}"/>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Kaynakları III</a:t>
            </a:r>
          </a:p>
        </p:txBody>
      </p:sp>
    </p:spTree>
    <p:extLst>
      <p:ext uri="{BB962C8B-B14F-4D97-AF65-F5344CB8AC3E}">
        <p14:creationId xmlns:p14="http://schemas.microsoft.com/office/powerpoint/2010/main" val="2210495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Hukukun yazılı kaynaklarının yanında bir de hukukun yazılı olmayan kaynağı vardır. Bu kaynak örf ve adet hukukudur.</a:t>
            </a:r>
          </a:p>
          <a:p>
            <a:r>
              <a:rPr lang="tr-TR" dirty="0">
                <a:latin typeface="Times New Roman" panose="02020603050405020304" pitchFamily="18" charset="0"/>
                <a:cs typeface="Times New Roman" panose="02020603050405020304" pitchFamily="18" charset="0"/>
              </a:rPr>
              <a:t>Örf ve adet, toplumda uzun zamandan beri tekrarlanma yoluyla yerleşmiş bulunan ve toplumca uyulması zorunlu sayılan, ne zamandan beri uygulandığı bilinmeyen ortak davranışlardır.</a:t>
            </a:r>
          </a:p>
        </p:txBody>
      </p:sp>
    </p:spTree>
    <p:extLst>
      <p:ext uri="{BB962C8B-B14F-4D97-AF65-F5344CB8AC3E}">
        <p14:creationId xmlns:p14="http://schemas.microsoft.com/office/powerpoint/2010/main" val="1840841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Örf ve adet kuralları, toplumsal hayatın bir parçasıdır. Toplumun kendi iç yaşantısında uzun süreden beri uygulandığı için, toplumda bunlara uyulması yönünde bir inanç yerleşmiştir ve böylelikle de bu kurallar toplumsal hayatı düzenleme işlevlerini yerine getirirler.</a:t>
            </a:r>
          </a:p>
          <a:p>
            <a:r>
              <a:rPr lang="tr-TR" dirty="0">
                <a:latin typeface="Times New Roman" panose="02020603050405020304" pitchFamily="18" charset="0"/>
                <a:cs typeface="Times New Roman" panose="02020603050405020304" pitchFamily="18" charset="0"/>
              </a:rPr>
              <a:t>Bu kurallar, fiilen ortaya çıkmışlardır, herhangi bir yazılı kaynağa dayanmazlar, herhangi bir kural koyucu kamu otoritesi de bulunmaz. Bunların kural koyucuları toplumun geçmişten bu güne parçası olmuş bireyler ve toplumun kendisidir.</a:t>
            </a:r>
          </a:p>
        </p:txBody>
      </p:sp>
    </p:spTree>
    <p:extLst>
      <p:ext uri="{BB962C8B-B14F-4D97-AF65-F5344CB8AC3E}">
        <p14:creationId xmlns:p14="http://schemas.microsoft.com/office/powerpoint/2010/main" val="523315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Bu kuralların unsurlarının incelenmesi önem taşımaktadır. Üç şart gerçekleştiği takdirde örf adet kuralları örf adet hukuku kuralları haline gelirler.</a:t>
            </a:r>
          </a:p>
          <a:p>
            <a:r>
              <a:rPr lang="tr-TR" dirty="0">
                <a:latin typeface="Times New Roman" panose="02020603050405020304" pitchFamily="18" charset="0"/>
                <a:cs typeface="Times New Roman" panose="02020603050405020304" pitchFamily="18" charset="0"/>
              </a:rPr>
              <a:t>1. Süreklilik:</a:t>
            </a:r>
          </a:p>
          <a:p>
            <a:r>
              <a:rPr lang="tr-TR" dirty="0">
                <a:latin typeface="Times New Roman" panose="02020603050405020304" pitchFamily="18" charset="0"/>
                <a:cs typeface="Times New Roman" panose="02020603050405020304" pitchFamily="18" charset="0"/>
              </a:rPr>
              <a:t>Bu unsur, örf ve adet hukukunun objektif ve maddi unsurudur. Bir kuralın örf ve adet hukuk kuralı olabilmesi için uzun süredir uygulanıyor olması gerekir. Burada kesin bir süreden bahsedilmesi mümkün değildir, kuralın toplum nezdinde uyulması gereken kural haline gelecek kadarlık süre zarfında uygulanmış olması ve hala da böyle olması yeterlidir.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0837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Genel inanç:</a:t>
            </a:r>
          </a:p>
          <a:p>
            <a:r>
              <a:rPr lang="tr-TR" dirty="0">
                <a:latin typeface="Times New Roman" panose="02020603050405020304" pitchFamily="18" charset="0"/>
                <a:cs typeface="Times New Roman" panose="02020603050405020304" pitchFamily="18" charset="0"/>
              </a:rPr>
              <a:t>Örf ve adet hukuk kuralının sübjektif unsurunu teşkil eder.</a:t>
            </a:r>
          </a:p>
          <a:p>
            <a:r>
              <a:rPr lang="tr-TR" dirty="0">
                <a:latin typeface="Times New Roman" panose="02020603050405020304" pitchFamily="18" charset="0"/>
                <a:cs typeface="Times New Roman" panose="02020603050405020304" pitchFamily="18" charset="0"/>
              </a:rPr>
              <a:t>Bununla anlatılmak istenen, o toplumda bu kurala uyulması yönündeki bir inancın olması gerekmesidir.</a:t>
            </a:r>
          </a:p>
          <a:p>
            <a:r>
              <a:rPr lang="tr-TR" dirty="0">
                <a:latin typeface="Times New Roman" panose="02020603050405020304" pitchFamily="18" charset="0"/>
                <a:cs typeface="Times New Roman" panose="02020603050405020304" pitchFamily="18" charset="0"/>
              </a:rPr>
              <a:t>Bir kural sadece belirli bir bölgeye özgü olabileceği gibi, bütün ülke sathında da uygulanagelen bir adet olabilir.</a:t>
            </a:r>
          </a:p>
        </p:txBody>
      </p:sp>
    </p:spTree>
    <p:extLst>
      <p:ext uri="{BB962C8B-B14F-4D97-AF65-F5344CB8AC3E}">
        <p14:creationId xmlns:p14="http://schemas.microsoft.com/office/powerpoint/2010/main" val="887677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3. Devlet desteği:</a:t>
            </a:r>
          </a:p>
          <a:p>
            <a:r>
              <a:rPr lang="tr-TR" dirty="0">
                <a:latin typeface="Times New Roman" panose="02020603050405020304" pitchFamily="18" charset="0"/>
                <a:cs typeface="Times New Roman" panose="02020603050405020304" pitchFamily="18" charset="0"/>
              </a:rPr>
              <a:t>Kuralın hukuk kuralı olabilmesi için mutlaka bir devlet tarafından öngörülmüş yaptırımla desteklenmesi gerektiğinden bahsedilmişti. Kuralını koyan her ne kadar kamu otoriteleri değilse de, kuralın devlet yaptırımına tabi olması gerekir. </a:t>
            </a:r>
          </a:p>
          <a:p>
            <a:r>
              <a:rPr lang="tr-TR" dirty="0">
                <a:latin typeface="Times New Roman" panose="02020603050405020304" pitchFamily="18" charset="0"/>
                <a:cs typeface="Times New Roman" panose="02020603050405020304" pitchFamily="18" charset="0"/>
              </a:rPr>
              <a:t>Bu unsuru bazı yazarlar aramamakta, iki unsurun varlığını örf adet kuralı olma açısından yeterli saymaktadırlar.</a:t>
            </a:r>
          </a:p>
        </p:txBody>
      </p:sp>
    </p:spTree>
    <p:extLst>
      <p:ext uri="{BB962C8B-B14F-4D97-AF65-F5344CB8AC3E}">
        <p14:creationId xmlns:p14="http://schemas.microsoft.com/office/powerpoint/2010/main" val="2395160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Örf ve adet hukukunun rolü:</a:t>
            </a:r>
          </a:p>
          <a:p>
            <a:r>
              <a:rPr lang="tr-TR" dirty="0">
                <a:latin typeface="Times New Roman" panose="02020603050405020304" pitchFamily="18" charset="0"/>
                <a:cs typeface="Times New Roman" panose="02020603050405020304" pitchFamily="18" charset="0"/>
              </a:rPr>
              <a:t>1. Tamamlayıcı rolü:</a:t>
            </a:r>
          </a:p>
          <a:p>
            <a:r>
              <a:rPr lang="tr-TR" dirty="0">
                <a:latin typeface="Times New Roman" panose="02020603050405020304" pitchFamily="18" charset="0"/>
                <a:cs typeface="Times New Roman" panose="02020603050405020304" pitchFamily="18" charset="0"/>
              </a:rPr>
              <a:t>TMK m. ½’de, örf adet hukukunun tamamlayıcı rolü şu şekilde düzenlenmiştir: </a:t>
            </a:r>
            <a:r>
              <a:rPr lang="tr-TR" i="1" dirty="0">
                <a:latin typeface="Times New Roman" panose="02020603050405020304" pitchFamily="18" charset="0"/>
                <a:cs typeface="Times New Roman" panose="02020603050405020304" pitchFamily="18" charset="0"/>
              </a:rPr>
              <a:t>“Kanunda uygulanabilir bir hüküm yoksa, hakim, örf ve âdet hukukuna göre…karar verir”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Örf adet hukukunun bazı hukuk dallarında uygulanma alanı olmaz. Buna örnek olarak ceza hukuku verilebilir.</a:t>
            </a: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7733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Belirtici rolü:</a:t>
            </a:r>
          </a:p>
          <a:p>
            <a:r>
              <a:rPr lang="tr-TR" dirty="0">
                <a:latin typeface="Times New Roman" panose="02020603050405020304" pitchFamily="18" charset="0"/>
                <a:cs typeface="Times New Roman" panose="02020603050405020304" pitchFamily="18" charset="0"/>
              </a:rPr>
              <a:t>Kanunların örf adet kuralına gönderme yaptığı hallerde, örf adet hukuku belirtici rol oynar.</a:t>
            </a:r>
          </a:p>
          <a:p>
            <a:r>
              <a:rPr lang="tr-TR" dirty="0">
                <a:latin typeface="Times New Roman" panose="02020603050405020304" pitchFamily="18" charset="0"/>
                <a:cs typeface="Times New Roman" panose="02020603050405020304" pitchFamily="18" charset="0"/>
              </a:rPr>
              <a:t>3. Yorumlayıcı rolü:</a:t>
            </a:r>
          </a:p>
          <a:p>
            <a:r>
              <a:rPr lang="tr-TR" dirty="0">
                <a:latin typeface="Times New Roman" panose="02020603050405020304" pitchFamily="18" charset="0"/>
                <a:cs typeface="Times New Roman" panose="02020603050405020304" pitchFamily="18" charset="0"/>
              </a:rPr>
              <a:t>Kanunlarda belirsiz ve/veya açık olmayan hususların açıklanmasında ve yorumlanmasında yol gösterici rol oynarlar.</a:t>
            </a:r>
          </a:p>
        </p:txBody>
      </p:sp>
    </p:spTree>
    <p:extLst>
      <p:ext uri="{BB962C8B-B14F-4D97-AF65-F5344CB8AC3E}">
        <p14:creationId xmlns:p14="http://schemas.microsoft.com/office/powerpoint/2010/main" val="3359840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Örf adet hukukunda kanunlara aykırılık sorunu:</a:t>
            </a:r>
          </a:p>
          <a:p>
            <a:r>
              <a:rPr lang="tr-TR" dirty="0">
                <a:latin typeface="Times New Roman" panose="02020603050405020304" pitchFamily="18" charset="0"/>
                <a:cs typeface="Times New Roman" panose="02020603050405020304" pitchFamily="18" charset="0"/>
              </a:rPr>
              <a:t>TMK m. 1’e göre, önce kanun hükümlerin uygulanacaktır. </a:t>
            </a:r>
          </a:p>
          <a:p>
            <a:r>
              <a:rPr lang="tr-TR" i="1" dirty="0">
                <a:latin typeface="Times New Roman" panose="02020603050405020304" pitchFamily="18" charset="0"/>
                <a:cs typeface="Times New Roman" panose="02020603050405020304" pitchFamily="18" charset="0"/>
              </a:rPr>
              <a:t>“Kanun, sözüyle ve özüyle değindiği bütün konularda uygulanır.</a:t>
            </a:r>
            <a:endParaRPr lang="tr-TR" dirty="0">
              <a:latin typeface="Times New Roman" panose="02020603050405020304" pitchFamily="18" charset="0"/>
              <a:cs typeface="Times New Roman" panose="02020603050405020304" pitchFamily="18" charset="0"/>
            </a:endParaRPr>
          </a:p>
          <a:p>
            <a:pPr marL="0" indent="0">
              <a:buNone/>
            </a:pPr>
            <a:r>
              <a:rPr lang="tr-TR" i="1" dirty="0">
                <a:latin typeface="Times New Roman" panose="02020603050405020304" pitchFamily="18" charset="0"/>
                <a:cs typeface="Times New Roman" panose="02020603050405020304" pitchFamily="18" charset="0"/>
              </a:rPr>
              <a:t>Kanunda uygulanabilir bir hüküm yoksa, hakim, örf ve âdet hukukuna göre…karar verir”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989491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24</TotalTime>
  <Words>489</Words>
  <Application>Microsoft Macintosh PowerPoint</Application>
  <PresentationFormat>Geniş ekran</PresentationFormat>
  <Paragraphs>36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ilkeleri</vt:lpstr>
      <vt:lpstr>Hukukun Kaynakları III </vt:lpstr>
      <vt:lpstr>Hukukun Kaynakları III </vt:lpstr>
      <vt:lpstr>Hukukun Kaynakları III </vt:lpstr>
      <vt:lpstr>Hukukun Kaynakları III </vt:lpstr>
      <vt:lpstr>Hukukun Kaynakları III </vt:lpstr>
      <vt:lpstr>Hukukun Kaynakları III </vt:lpstr>
      <vt:lpstr>Hukukun Kaynakları III </vt:lpstr>
      <vt:lpstr>Hukukun Kaynakları III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28</cp:revision>
  <dcterms:created xsi:type="dcterms:W3CDTF">2020-11-22T16:07:21Z</dcterms:created>
  <dcterms:modified xsi:type="dcterms:W3CDTF">2021-03-14T19:09:57Z</dcterms:modified>
</cp:coreProperties>
</file>