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8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18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9A9F5-41A1-F445-B438-774D3FB87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DDE2C-5A1A-5B45-B5B8-BA537BAAC2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6BEDE-EDEA-7843-8055-23193CB63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318-C6A8-9945-9C92-41E5F8383873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A24FA-EAE6-1F4A-ADFB-33CA9DAD7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12275-4E3D-BA4B-916A-6BD7FE09C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7F4B-8816-8742-A502-9DB5FFCE4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9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84F44-238A-344D-B261-4CF8DAF7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B0AA51-64CE-214E-869B-AE31123E0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DFA68-3B0C-FB46-A479-E9842996B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318-C6A8-9945-9C92-41E5F8383873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D3050-4BE1-054D-860F-A5E5D571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C1831-D78F-3D43-8B0B-19E887122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7F4B-8816-8742-A502-9DB5FFCE4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0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BF44D-88BE-774F-994A-7E2EED2459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616E47-F866-094C-B7F0-D85B52716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060FA-4F79-4849-AFCD-7FD2D467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318-C6A8-9945-9C92-41E5F8383873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E9EEB-8205-684E-911A-87CFA719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FA477-5E8F-0243-8B11-E52CB78B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7F4B-8816-8742-A502-9DB5FFCE4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3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D5AA2-4241-6042-A652-9C85E846F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8F049-03F3-C641-A30F-F36611876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D32D2-4EDA-F444-89D7-878B5B87C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318-C6A8-9945-9C92-41E5F8383873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F4A05-DE02-FC45-B87F-2627F1B4C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5BCD3-25DC-7644-B17D-8D6F4F4CD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7F4B-8816-8742-A502-9DB5FFCE4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0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7B7DD-407E-894E-ABF6-C731E28D9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CB97A-0E9D-2743-B7D3-17BBFA99F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334DE-50CC-ED45-883E-0BC989FF9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318-C6A8-9945-9C92-41E5F8383873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F9D19-68F0-F947-907F-17AB6B85F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85ABD-D8DB-8749-9B4D-CAC85A1F1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7F4B-8816-8742-A502-9DB5FFCE4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9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6C6D-09F9-714C-B9FA-8FE9170F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3837E-D650-D445-8D51-681A7874A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5CFA6-61DB-BD4B-A1A2-FC5854041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7D698-8F51-7D44-927F-7F29755F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318-C6A8-9945-9C92-41E5F8383873}" type="datetimeFigureOut">
              <a:rPr lang="en-US" smtClean="0"/>
              <a:t>4/14/19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9B0B2-90ED-C548-B60B-E246CC7B6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41A2C-F64F-4E49-B03E-502BD523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7F4B-8816-8742-A502-9DB5FFCE4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CD60A-4354-0F49-9360-A31F47996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8D836-ED73-9B48-8FB9-DB3F2E02B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9601F-B7BE-8644-AD8F-FB90FDE6C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7ADA27-58DA-AA4D-9479-D18B78C74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4E99C-2F01-4D43-9572-72FE04A5A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5D5FA8-1C87-7F48-A42F-C48136F30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318-C6A8-9945-9C92-41E5F8383873}" type="datetimeFigureOut">
              <a:rPr lang="en-US" smtClean="0"/>
              <a:t>4/14/19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D9C59-B498-9A43-A284-CDD2CFEC9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1838BE-3B75-D543-A791-CC47EFC15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7F4B-8816-8742-A502-9DB5FFCE4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58FF4-E285-BF45-A2E6-D76FAEC81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08E4B-2BB6-3549-8F25-1F4A7B8E0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318-C6A8-9945-9C92-41E5F8383873}" type="datetimeFigureOut">
              <a:rPr lang="en-US" smtClean="0"/>
              <a:t>4/14/19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CC5F97-2CE5-6643-A0EF-3DE5C2973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1E806-DBFE-A041-A54A-E93FC9358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7F4B-8816-8742-A502-9DB5FFCE4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2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CFA9BB-23C0-554C-94D4-C59630474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318-C6A8-9945-9C92-41E5F8383873}" type="datetimeFigureOut">
              <a:rPr lang="en-US" smtClean="0"/>
              <a:t>4/14/19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362A55-38B2-F04F-BB7D-1BDB245C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3594E-CFDE-024A-971F-DCEF84F17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7F4B-8816-8742-A502-9DB5FFCE4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9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37E1E-F744-0346-926D-C2557018B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E4728-ADBD-A341-9D70-DB5043158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AD509C-BCD6-DA4D-8E02-82567955D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0A2A3-3D1F-6941-9797-0CA5F2E23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318-C6A8-9945-9C92-41E5F8383873}" type="datetimeFigureOut">
              <a:rPr lang="en-US" smtClean="0"/>
              <a:t>4/14/19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93621-6327-F540-BB2A-B044350AB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99D71-4AB9-0B4F-AC37-C44CFFFA1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7F4B-8816-8742-A502-9DB5FFCE4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9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F607-84F1-2142-A4D9-6C1B5FE4B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70AE87-C6B5-6746-8829-832072C758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FE4223-67B9-F44F-BBFC-607EB6B46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13EFB-3A98-CE4B-9228-867B85050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318-C6A8-9945-9C92-41E5F8383873}" type="datetimeFigureOut">
              <a:rPr lang="en-US" smtClean="0"/>
              <a:t>4/14/19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045775-BB51-5940-9358-20E501E4B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20FC8-E6BE-FE4A-AB0C-250BD0F92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7F4B-8816-8742-A502-9DB5FFCE4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3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22861F-7B83-B249-AEFE-312B462CB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DB363-0019-AD48-BDF5-9D6D77581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BDDBE-1F08-7A44-86D3-271BB0098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05318-C6A8-9945-9C92-41E5F8383873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47991-46D5-1F4A-95DB-5B776495F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B590D-A548-6C41-BE40-EBA94993C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77F4B-8816-8742-A502-9DB5FFCE4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oad.halileksi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Nicel</a:t>
            </a:r>
            <a:r>
              <a:rPr lang="en-US" dirty="0"/>
              <a:t> </a:t>
            </a:r>
            <a:r>
              <a:rPr lang="en-US" dirty="0" err="1"/>
              <a:t>Ölçüm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B87E-BF93-204C-830C-6706D0073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Nicel</a:t>
            </a:r>
            <a:r>
              <a:rPr lang="en-US" dirty="0"/>
              <a:t> </a:t>
            </a:r>
            <a:r>
              <a:rPr lang="en-US" dirty="0" err="1"/>
              <a:t>ölçüm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başlangıç</a:t>
            </a:r>
            <a:r>
              <a:rPr lang="en-US" dirty="0"/>
              <a:t> </a:t>
            </a:r>
            <a:r>
              <a:rPr lang="en-US" dirty="0" err="1"/>
              <a:t>noktası</a:t>
            </a:r>
            <a:r>
              <a:rPr lang="en-US" dirty="0"/>
              <a:t> </a:t>
            </a:r>
            <a:r>
              <a:rPr lang="en-US" u="sng" dirty="0" err="1"/>
              <a:t>kavramlardır</a:t>
            </a:r>
            <a:r>
              <a:rPr lang="en-US" dirty="0"/>
              <a:t>. </a:t>
            </a:r>
          </a:p>
          <a:p>
            <a:r>
              <a:rPr lang="en-US" dirty="0" err="1"/>
              <a:t>Nicel</a:t>
            </a:r>
            <a:r>
              <a:rPr lang="en-US" dirty="0"/>
              <a:t> </a:t>
            </a:r>
            <a:r>
              <a:rPr lang="en-US" dirty="0" err="1"/>
              <a:t>ölçüm</a:t>
            </a:r>
            <a:r>
              <a:rPr lang="en-US" dirty="0"/>
              <a:t> </a:t>
            </a:r>
            <a:r>
              <a:rPr lang="en-US" u="sng" dirty="0" err="1"/>
              <a:t>kavramları</a:t>
            </a:r>
            <a:r>
              <a:rPr lang="en-US" u="sng" dirty="0"/>
              <a:t> </a:t>
            </a:r>
            <a:r>
              <a:rPr lang="en-US" u="sng" dirty="0" err="1"/>
              <a:t>verilere</a:t>
            </a:r>
            <a:r>
              <a:rPr lang="en-US" u="sng" dirty="0"/>
              <a:t> </a:t>
            </a:r>
            <a:r>
              <a:rPr lang="en-US" u="sng" dirty="0" err="1"/>
              <a:t>tercüme</a:t>
            </a:r>
            <a:r>
              <a:rPr lang="en-US" u="sng" dirty="0"/>
              <a:t> </a:t>
            </a:r>
            <a:r>
              <a:rPr lang="en-US" u="sng" dirty="0" err="1"/>
              <a:t>etmeyi</a:t>
            </a:r>
            <a:r>
              <a:rPr lang="en-US" u="sng" dirty="0"/>
              <a:t> </a:t>
            </a:r>
            <a:r>
              <a:rPr lang="en-US" dirty="0" err="1"/>
              <a:t>sağlar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Veriler</a:t>
            </a:r>
            <a:r>
              <a:rPr lang="en-US" dirty="0"/>
              <a:t> </a:t>
            </a:r>
            <a:r>
              <a:rPr lang="en-US" dirty="0" err="1"/>
              <a:t>kavramların</a:t>
            </a:r>
            <a:r>
              <a:rPr lang="en-US" dirty="0"/>
              <a:t> </a:t>
            </a:r>
            <a:r>
              <a:rPr lang="en-US" dirty="0" err="1"/>
              <a:t>ampirik</a:t>
            </a:r>
            <a:r>
              <a:rPr lang="en-US" dirty="0"/>
              <a:t> </a:t>
            </a:r>
            <a:r>
              <a:rPr lang="en-US" dirty="0" err="1"/>
              <a:t>temsilleridir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Ölçüm</a:t>
            </a:r>
            <a:r>
              <a:rPr lang="en-US" dirty="0"/>
              <a:t>, </a:t>
            </a:r>
            <a:r>
              <a:rPr lang="en-US" dirty="0" err="1"/>
              <a:t>kavramlar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verileri</a:t>
            </a:r>
            <a:r>
              <a:rPr lang="en-US" dirty="0"/>
              <a:t> </a:t>
            </a:r>
            <a:r>
              <a:rPr lang="en-US" dirty="0" err="1"/>
              <a:t>birbirine</a:t>
            </a:r>
            <a:r>
              <a:rPr lang="en-US" dirty="0"/>
              <a:t> </a:t>
            </a:r>
            <a:r>
              <a:rPr lang="en-US" dirty="0" err="1"/>
              <a:t>bağlar</a:t>
            </a:r>
            <a:r>
              <a:rPr lang="en-US" dirty="0"/>
              <a:t>. </a:t>
            </a:r>
          </a:p>
          <a:p>
            <a:r>
              <a:rPr lang="en-US" dirty="0" err="1"/>
              <a:t>Nicel</a:t>
            </a:r>
            <a:r>
              <a:rPr lang="en-US" dirty="0"/>
              <a:t> </a:t>
            </a:r>
            <a:r>
              <a:rPr lang="en-US" dirty="0" err="1"/>
              <a:t>Ölçümün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aşaması</a:t>
            </a:r>
            <a:r>
              <a:rPr lang="en-US" dirty="0"/>
              <a:t>: </a:t>
            </a:r>
            <a:r>
              <a:rPr lang="en-US" b="1" dirty="0" err="1"/>
              <a:t>Kavramsallaştırma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b="1" dirty="0" err="1"/>
              <a:t>işlemselleştirme</a:t>
            </a:r>
            <a:endParaRPr lang="en-US" b="1" dirty="0"/>
          </a:p>
          <a:p>
            <a:pPr lvl="1"/>
            <a:r>
              <a:rPr lang="en-US" b="1" dirty="0" err="1"/>
              <a:t>Kavramsallaştırma</a:t>
            </a:r>
            <a:r>
              <a:rPr lang="en-US" b="1" dirty="0"/>
              <a:t>: </a:t>
            </a:r>
            <a:r>
              <a:rPr lang="en-US" dirty="0"/>
              <a:t>Bir </a:t>
            </a:r>
            <a:r>
              <a:rPr lang="en-US" dirty="0" err="1"/>
              <a:t>yapının</a:t>
            </a:r>
            <a:r>
              <a:rPr lang="en-US" dirty="0"/>
              <a:t> </a:t>
            </a:r>
            <a:r>
              <a:rPr lang="en-US" dirty="0" err="1"/>
              <a:t>kuramsal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tanımını</a:t>
            </a:r>
            <a:r>
              <a:rPr lang="en-US" dirty="0"/>
              <a:t> </a:t>
            </a:r>
            <a:r>
              <a:rPr lang="en-US" dirty="0" err="1"/>
              <a:t>yapma</a:t>
            </a:r>
            <a:r>
              <a:rPr lang="en-US" dirty="0"/>
              <a:t>. </a:t>
            </a:r>
          </a:p>
          <a:p>
            <a:pPr lvl="2"/>
            <a:r>
              <a:rPr lang="en-US" dirty="0" err="1"/>
              <a:t>İncelenen</a:t>
            </a:r>
            <a:r>
              <a:rPr lang="en-US" dirty="0"/>
              <a:t> </a:t>
            </a:r>
            <a:r>
              <a:rPr lang="en-US" dirty="0" err="1"/>
              <a:t>konunun</a:t>
            </a:r>
            <a:r>
              <a:rPr lang="en-US" dirty="0"/>
              <a:t> </a:t>
            </a:r>
            <a:r>
              <a:rPr lang="en-US" dirty="0" err="1"/>
              <a:t>etraflıca</a:t>
            </a:r>
            <a:r>
              <a:rPr lang="en-US" dirty="0"/>
              <a:t> </a:t>
            </a:r>
            <a:r>
              <a:rPr lang="en-US" dirty="0" err="1"/>
              <a:t>düşünülmesi</a:t>
            </a:r>
            <a:endParaRPr lang="en-US" dirty="0"/>
          </a:p>
          <a:p>
            <a:pPr lvl="2"/>
            <a:r>
              <a:rPr lang="en-US" dirty="0" err="1"/>
              <a:t>Literatür</a:t>
            </a:r>
            <a:r>
              <a:rPr lang="en-US" dirty="0"/>
              <a:t> </a:t>
            </a:r>
            <a:r>
              <a:rPr lang="en-US" dirty="0" err="1"/>
              <a:t>taraması</a:t>
            </a:r>
            <a:endParaRPr lang="en-US" dirty="0"/>
          </a:p>
          <a:p>
            <a:pPr lvl="2"/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, </a:t>
            </a:r>
            <a:r>
              <a:rPr lang="en-US" dirty="0" err="1"/>
              <a:t>gözlemler</a:t>
            </a:r>
            <a:r>
              <a:rPr lang="en-US" dirty="0"/>
              <a:t>, vs. </a:t>
            </a:r>
          </a:p>
          <a:p>
            <a:pPr lvl="1"/>
            <a:r>
              <a:rPr lang="en-US" b="1" dirty="0" err="1"/>
              <a:t>Kavramsallaştırma</a:t>
            </a:r>
            <a:r>
              <a:rPr lang="en-US" dirty="0"/>
              <a:t>, </a:t>
            </a:r>
            <a:r>
              <a:rPr lang="en-US" dirty="0" err="1"/>
              <a:t>incelenecek</a:t>
            </a:r>
            <a:r>
              <a:rPr lang="en-US" dirty="0"/>
              <a:t> </a:t>
            </a:r>
            <a:r>
              <a:rPr lang="en-US" dirty="0" err="1"/>
              <a:t>yapıyı</a:t>
            </a:r>
            <a:r>
              <a:rPr lang="en-US" dirty="0"/>
              <a:t> </a:t>
            </a:r>
            <a:r>
              <a:rPr lang="en-US" dirty="0" err="1"/>
              <a:t>bilinebilir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yapılardan</a:t>
            </a:r>
            <a:r>
              <a:rPr lang="en-US" dirty="0"/>
              <a:t> </a:t>
            </a:r>
            <a:r>
              <a:rPr lang="en-US" dirty="0" err="1"/>
              <a:t>ayırt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 </a:t>
            </a:r>
            <a:r>
              <a:rPr lang="en-US" dirty="0" err="1"/>
              <a:t>kılmaya</a:t>
            </a:r>
            <a:r>
              <a:rPr lang="en-US" dirty="0"/>
              <a:t> </a:t>
            </a:r>
            <a:r>
              <a:rPr lang="en-US" dirty="0" err="1"/>
              <a:t>yarar</a:t>
            </a:r>
            <a:r>
              <a:rPr lang="en-US" dirty="0"/>
              <a:t>. </a:t>
            </a:r>
          </a:p>
          <a:p>
            <a:pPr lvl="2"/>
            <a:r>
              <a:rPr lang="en-US" dirty="0" err="1"/>
              <a:t>Örn</a:t>
            </a:r>
            <a:r>
              <a:rPr lang="en-US" dirty="0"/>
              <a:t>.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Düzeni</a:t>
            </a:r>
            <a:r>
              <a:rPr lang="en-US" dirty="0"/>
              <a:t> </a:t>
            </a:r>
            <a:r>
              <a:rPr lang="en-US" dirty="0" err="1"/>
              <a:t>Algısı</a:t>
            </a:r>
            <a:endParaRPr lang="en-US" dirty="0"/>
          </a:p>
          <a:p>
            <a:pPr lvl="3"/>
            <a:r>
              <a:rPr lang="en-US" dirty="0" err="1"/>
              <a:t>İşbölümü</a:t>
            </a:r>
            <a:r>
              <a:rPr lang="en-US" dirty="0"/>
              <a:t>, </a:t>
            </a:r>
            <a:r>
              <a:rPr lang="en-US" dirty="0" err="1"/>
              <a:t>iktidar</a:t>
            </a:r>
            <a:r>
              <a:rPr lang="en-US" dirty="0"/>
              <a:t> </a:t>
            </a:r>
            <a:r>
              <a:rPr lang="en-US" dirty="0" err="1"/>
              <a:t>ilişkileri</a:t>
            </a:r>
            <a:r>
              <a:rPr lang="en-US" dirty="0"/>
              <a:t> (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/>
              <a:t>mekanizmaları</a:t>
            </a:r>
            <a:r>
              <a:rPr lang="en-US" dirty="0"/>
              <a:t>, </a:t>
            </a:r>
            <a:r>
              <a:rPr lang="en-US" dirty="0" err="1"/>
              <a:t>normlar</a:t>
            </a:r>
            <a:r>
              <a:rPr lang="en-US" dirty="0"/>
              <a:t>/</a:t>
            </a:r>
            <a:r>
              <a:rPr lang="en-US" dirty="0" err="1"/>
              <a:t>değerler</a:t>
            </a:r>
            <a:r>
              <a:rPr lang="en-US" dirty="0"/>
              <a:t>, vs.), </a:t>
            </a:r>
            <a:r>
              <a:rPr lang="en-US" dirty="0" err="1"/>
              <a:t>kaynakların</a:t>
            </a:r>
            <a:r>
              <a:rPr lang="en-US" dirty="0"/>
              <a:t> </a:t>
            </a:r>
            <a:r>
              <a:rPr lang="en-US" dirty="0" err="1"/>
              <a:t>bölüşümü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7322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Tipleri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B87E-BF93-204C-830C-6706D0073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793"/>
            <a:ext cx="10515600" cy="4863170"/>
          </a:xfrm>
        </p:spPr>
        <p:txBody>
          <a:bodyPr>
            <a:normAutofit/>
          </a:bodyPr>
          <a:lstStyle/>
          <a:p>
            <a:r>
              <a:rPr lang="tr-TR" sz="2400" b="1" u="sng" dirty="0">
                <a:solidFill>
                  <a:srgbClr val="FF0000"/>
                </a:solidFill>
              </a:rPr>
              <a:t>OLGUSAL SORULAR</a:t>
            </a:r>
          </a:p>
          <a:p>
            <a:pPr lvl="1"/>
            <a:r>
              <a:rPr lang="tr-TR" dirty="0"/>
              <a:t>YAŞ, CİNSİYET, EĞİTİM, MEDENİ DURUM, EĞİTİM DÜZEYİ,</a:t>
            </a:r>
          </a:p>
          <a:p>
            <a:pPr lvl="1"/>
            <a:r>
              <a:rPr lang="tr-TR" dirty="0"/>
              <a:t>DOĞUM YERİ,ANNE-BABA EĞİTİMİ, SOSYO-EKONOMİK STATÜ VEYA GELİR </a:t>
            </a:r>
          </a:p>
          <a:p>
            <a:pPr lvl="1"/>
            <a:r>
              <a:rPr lang="tr-TR" dirty="0"/>
              <a:t>ETNİSİTE VE MEZHEP SORULARI.</a:t>
            </a:r>
            <a:endParaRPr lang="tr-TR" sz="2400" dirty="0"/>
          </a:p>
          <a:p>
            <a:r>
              <a:rPr lang="tr-TR" sz="2400" dirty="0"/>
              <a:t>Bunlar genelde araştırmanın başında ısınma amaçlı olarak sorulurlar.</a:t>
            </a:r>
          </a:p>
          <a:p>
            <a:r>
              <a:rPr lang="tr-TR" sz="2400" dirty="0"/>
              <a:t>Sadece belirli bir grup ( kadın veya mezhep/etniklik) ile çalışıyorsanız, bazı soruların  ayrıca sorulmasına gerek yoktur.</a:t>
            </a:r>
          </a:p>
          <a:p>
            <a:r>
              <a:rPr lang="tr-TR" sz="2400" u="sng" dirty="0">
                <a:solidFill>
                  <a:srgbClr val="00B050"/>
                </a:solidFill>
              </a:rPr>
              <a:t>BİLGİ</a:t>
            </a:r>
            <a:r>
              <a:rPr lang="tr-TR" sz="2400" u="sng" dirty="0"/>
              <a:t>-</a:t>
            </a:r>
            <a:r>
              <a:rPr lang="tr-TR" sz="2400" u="sng" dirty="0">
                <a:solidFill>
                  <a:srgbClr val="FF0000"/>
                </a:solidFill>
              </a:rPr>
              <a:t>TUTUM</a:t>
            </a:r>
            <a:r>
              <a:rPr lang="tr-TR" sz="2400" u="sng" dirty="0"/>
              <a:t>- </a:t>
            </a:r>
            <a:r>
              <a:rPr lang="tr-TR" sz="2400" u="sng" dirty="0">
                <a:solidFill>
                  <a:schemeClr val="accent1">
                    <a:lumMod val="75000"/>
                  </a:schemeClr>
                </a:solidFill>
              </a:rPr>
              <a:t>DAVRANIŞ</a:t>
            </a:r>
            <a:r>
              <a:rPr lang="tr-TR" sz="2400" u="sng" dirty="0"/>
              <a:t>  soruları</a:t>
            </a:r>
          </a:p>
          <a:p>
            <a:pPr lvl="1"/>
            <a:r>
              <a:rPr lang="tr-TR" dirty="0"/>
              <a:t>Genellikle tutum sorusu yazılır.</a:t>
            </a:r>
          </a:p>
          <a:p>
            <a:pPr lvl="1"/>
            <a:r>
              <a:rPr lang="tr-TR" dirty="0"/>
              <a:t>Bilgi sorusu nadiren yazılır. Araştırmayı sınav ortamına dönüştürmek yanlıştır.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2"/>
            <a:endParaRPr lang="en-US" b="1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8173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Tipleri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B87E-BF93-204C-830C-6706D0073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309"/>
            <a:ext cx="10515600" cy="4337653"/>
          </a:xfrm>
        </p:spPr>
        <p:txBody>
          <a:bodyPr>
            <a:normAutofit/>
          </a:bodyPr>
          <a:lstStyle/>
          <a:p>
            <a:r>
              <a:rPr lang="tr-TR" sz="4400" b="1" dirty="0">
                <a:solidFill>
                  <a:srgbClr val="FF0000"/>
                </a:solidFill>
              </a:rPr>
              <a:t>SONDAJ/SINAMA</a:t>
            </a:r>
            <a:r>
              <a:rPr lang="tr-TR" sz="4400" b="1" dirty="0"/>
              <a:t> SORULARI</a:t>
            </a:r>
          </a:p>
          <a:p>
            <a:r>
              <a:rPr lang="tr-TR" sz="2400" dirty="0"/>
              <a:t>İncelenen konuda derinleşmek için </a:t>
            </a:r>
            <a:r>
              <a:rPr lang="tr-TR" sz="3200" b="1" dirty="0"/>
              <a:t>neden, niçin, nasıl </a:t>
            </a:r>
            <a:r>
              <a:rPr lang="tr-TR" sz="2400" dirty="0"/>
              <a:t>gibi soruları bazen gerekebilir.</a:t>
            </a:r>
          </a:p>
          <a:p>
            <a:r>
              <a:rPr lang="tr-TR" sz="2400" dirty="0"/>
              <a:t>Her zaman  özel olarak sorulması zorunluluğu yoktur.</a:t>
            </a:r>
          </a:p>
          <a:p>
            <a:r>
              <a:rPr lang="tr-TR" sz="2400" dirty="0"/>
              <a:t>Çünkü diğer olgusal veya </a:t>
            </a:r>
            <a:r>
              <a:rPr lang="tr-TR" sz="2400" u="sng" dirty="0"/>
              <a:t>bilgi/tutum soruları ile ilişkilendirilerek </a:t>
            </a:r>
            <a:r>
              <a:rPr lang="tr-TR" sz="2400" dirty="0"/>
              <a:t>daha </a:t>
            </a:r>
            <a:r>
              <a:rPr lang="tr-TR" sz="2400" u="sng" dirty="0"/>
              <a:t>ileri/derin bilgi </a:t>
            </a:r>
            <a:r>
              <a:rPr lang="tr-TR" sz="2400" dirty="0"/>
              <a:t>edilebilir.</a:t>
            </a:r>
          </a:p>
          <a:p>
            <a:r>
              <a:rPr lang="tr-TR" sz="2400" b="1" dirty="0"/>
              <a:t>Güvenilirliği artırmak için kullanılabilir</a:t>
            </a:r>
            <a:r>
              <a:rPr lang="tr-TR" sz="2400" dirty="0"/>
              <a:t>: Ancak güven düzeyi düşük olduğunda çapraz kontrol için sorulabilir.</a:t>
            </a:r>
          </a:p>
          <a:p>
            <a:pPr lvl="1"/>
            <a:r>
              <a:rPr lang="tr-TR" sz="2000" dirty="0"/>
              <a:t>Örnek: Gazete okuyan kişiye gazete fiyatı, hangi yazarları/bölümleri tercih ettiği sorulabilir. 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2"/>
            <a:endParaRPr lang="en-US" b="1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6428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Tipleri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B87E-BF93-204C-830C-6706D0073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309"/>
            <a:ext cx="10515600" cy="4337653"/>
          </a:xfrm>
        </p:spPr>
        <p:txBody>
          <a:bodyPr>
            <a:normAutofit/>
          </a:bodyPr>
          <a:lstStyle/>
          <a:p>
            <a:r>
              <a:rPr lang="tr-TR" sz="3000" b="1" dirty="0">
                <a:solidFill>
                  <a:srgbClr val="FF0000"/>
                </a:solidFill>
              </a:rPr>
              <a:t>SÜZGEÇ</a:t>
            </a:r>
            <a:r>
              <a:rPr lang="tr-TR" sz="3000" dirty="0"/>
              <a:t> SORULARI</a:t>
            </a:r>
          </a:p>
          <a:p>
            <a:r>
              <a:rPr lang="tr-TR" sz="3000" dirty="0"/>
              <a:t>Görüşülen kişiyi ilgilendirmeyen konulardaki soruları atlamak için yazılan sorulardır.</a:t>
            </a:r>
          </a:p>
          <a:p>
            <a:r>
              <a:rPr lang="tr-TR" sz="3000" dirty="0"/>
              <a:t>Örneğin,  iş aramayanlar/ bekarlar veya akademik kariyer yapmayacaklar, 35. soruya geçiniz.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2"/>
            <a:endParaRPr lang="en-US" b="1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1267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Tipleri</a:t>
            </a:r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85033A9-D53F-C343-87FB-93EA26C54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2661" y="1485394"/>
            <a:ext cx="2808312" cy="507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2519979-BDD5-5F4B-9C39-B269BE257812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7273" y="1452402"/>
            <a:ext cx="468052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6519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Tipleri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B87E-BF93-204C-830C-6706D0073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309"/>
            <a:ext cx="10515600" cy="4337653"/>
          </a:xfrm>
        </p:spPr>
        <p:txBody>
          <a:bodyPr>
            <a:normAutofit/>
          </a:bodyPr>
          <a:lstStyle/>
          <a:p>
            <a:r>
              <a:rPr lang="tr-TR" sz="3000" b="1" dirty="0">
                <a:solidFill>
                  <a:srgbClr val="FF0000"/>
                </a:solidFill>
              </a:rPr>
              <a:t>SÜZGEÇ</a:t>
            </a:r>
            <a:r>
              <a:rPr lang="tr-TR" sz="3000" dirty="0"/>
              <a:t> SORULARI</a:t>
            </a:r>
          </a:p>
          <a:p>
            <a:r>
              <a:rPr lang="tr-TR" sz="3000" dirty="0"/>
              <a:t>Görüşülen kişiyi ilgilendirmeyen konulardaki soruları atlamak için yazılan sorulardır.</a:t>
            </a:r>
          </a:p>
          <a:p>
            <a:r>
              <a:rPr lang="tr-TR" sz="3000" dirty="0"/>
              <a:t>Örneğin,  iş aramayanlar/ bekarlar veya akademik kariyer yapmayacaklar, 35. soruya geçiniz.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2"/>
            <a:endParaRPr lang="en-US" b="1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7042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Tipleri</a:t>
            </a:r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7BDFEC9-9D0E-D140-8D4C-5FC8BC3ED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2"/>
            <a:ext cx="8136904" cy="466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8697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Tipleri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8F2B437-6BB8-3B43-8645-8B4060AA4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3492" y="1407691"/>
            <a:ext cx="9005015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8986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Tipleri</a:t>
            </a:r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5364A73-8297-5044-9D32-8C001AF10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5168" y="1636659"/>
            <a:ext cx="8421663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9309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Soru</a:t>
            </a:r>
            <a:r>
              <a:rPr lang="en-US" dirty="0"/>
              <a:t> </a:t>
            </a:r>
            <a:r>
              <a:rPr lang="en-US" dirty="0" err="1"/>
              <a:t>Tipleri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EB12A2F-652B-7D41-920F-085A92E3DCF4}"/>
              </a:ext>
            </a:extLst>
          </p:cNvPr>
          <p:cNvGrpSpPr/>
          <p:nvPr/>
        </p:nvGrpSpPr>
        <p:grpSpPr>
          <a:xfrm>
            <a:off x="1351657" y="1902545"/>
            <a:ext cx="8892481" cy="4154398"/>
            <a:chOff x="1351657" y="1902545"/>
            <a:chExt cx="8892481" cy="4154398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91087F76-BA59-D443-9BE5-46224C7D80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87141" y="1902545"/>
              <a:ext cx="8656997" cy="4104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993B7F5-CBF2-E244-B7EF-C8C7E0DD45DC}"/>
                </a:ext>
              </a:extLst>
            </p:cNvPr>
            <p:cNvSpPr/>
            <p:nvPr/>
          </p:nvSpPr>
          <p:spPr>
            <a:xfrm>
              <a:off x="1351657" y="3198689"/>
              <a:ext cx="2232248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5" name="Sağ Ayraç 5">
              <a:extLst>
                <a:ext uri="{FF2B5EF4-FFF2-40B4-BE49-F238E27FC236}">
                  <a16:creationId xmlns:a16="http://schemas.microsoft.com/office/drawing/2014/main" id="{46E27865-0B08-2A46-B10C-7C59610FE882}"/>
                </a:ext>
              </a:extLst>
            </p:cNvPr>
            <p:cNvSpPr/>
            <p:nvPr/>
          </p:nvSpPr>
          <p:spPr>
            <a:xfrm>
              <a:off x="4880049" y="2334593"/>
              <a:ext cx="360040" cy="864096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6" name="Metin kutusu 7">
              <a:extLst>
                <a:ext uri="{FF2B5EF4-FFF2-40B4-BE49-F238E27FC236}">
                  <a16:creationId xmlns:a16="http://schemas.microsoft.com/office/drawing/2014/main" id="{84A8ED59-D169-5848-BE15-6ACA20682980}"/>
                </a:ext>
              </a:extLst>
            </p:cNvPr>
            <p:cNvSpPr txBox="1"/>
            <p:nvPr/>
          </p:nvSpPr>
          <p:spPr>
            <a:xfrm>
              <a:off x="5475573" y="2581975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/>
                <a:t>Likert</a:t>
              </a:r>
              <a:endParaRPr lang="tr-TR" dirty="0"/>
            </a:p>
          </p:txBody>
        </p:sp>
        <p:sp>
          <p:nvSpPr>
            <p:cNvPr id="17" name="Sağ Ayraç 8">
              <a:extLst>
                <a:ext uri="{FF2B5EF4-FFF2-40B4-BE49-F238E27FC236}">
                  <a16:creationId xmlns:a16="http://schemas.microsoft.com/office/drawing/2014/main" id="{6B0578DB-B67D-F84A-A9A7-4DE2864C185C}"/>
                </a:ext>
              </a:extLst>
            </p:cNvPr>
            <p:cNvSpPr/>
            <p:nvPr/>
          </p:nvSpPr>
          <p:spPr>
            <a:xfrm>
              <a:off x="3295873" y="5070897"/>
              <a:ext cx="432048" cy="864096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Metin kutusu 9">
              <a:extLst>
                <a:ext uri="{FF2B5EF4-FFF2-40B4-BE49-F238E27FC236}">
                  <a16:creationId xmlns:a16="http://schemas.microsoft.com/office/drawing/2014/main" id="{5B743BD3-196A-A348-B0CC-37B905F417A3}"/>
                </a:ext>
              </a:extLst>
            </p:cNvPr>
            <p:cNvSpPr txBox="1"/>
            <p:nvPr/>
          </p:nvSpPr>
          <p:spPr>
            <a:xfrm>
              <a:off x="3925794" y="5318279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/>
                <a:t>Likert</a:t>
              </a:r>
              <a:endParaRPr lang="tr-TR" dirty="0"/>
            </a:p>
          </p:txBody>
        </p:sp>
        <p:cxnSp>
          <p:nvCxnSpPr>
            <p:cNvPr id="19" name="Düz Bağlayıcı 11">
              <a:extLst>
                <a:ext uri="{FF2B5EF4-FFF2-40B4-BE49-F238E27FC236}">
                  <a16:creationId xmlns:a16="http://schemas.microsoft.com/office/drawing/2014/main" id="{7D642E56-F73F-5045-9333-A2F555C66357}"/>
                </a:ext>
              </a:extLst>
            </p:cNvPr>
            <p:cNvCxnSpPr/>
            <p:nvPr/>
          </p:nvCxnSpPr>
          <p:spPr>
            <a:xfrm>
              <a:off x="1587141" y="4854873"/>
              <a:ext cx="170873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Metin kutusu 12">
              <a:extLst>
                <a:ext uri="{FF2B5EF4-FFF2-40B4-BE49-F238E27FC236}">
                  <a16:creationId xmlns:a16="http://schemas.microsoft.com/office/drawing/2014/main" id="{3ED6CA5D-D28C-5247-B177-A3D1F0DCB31B}"/>
                </a:ext>
              </a:extLst>
            </p:cNvPr>
            <p:cNvSpPr txBox="1"/>
            <p:nvPr/>
          </p:nvSpPr>
          <p:spPr>
            <a:xfrm>
              <a:off x="5915639" y="4579615"/>
              <a:ext cx="213276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Hiç</a:t>
              </a:r>
            </a:p>
            <a:p>
              <a:r>
                <a:rPr lang="tr-TR" dirty="0"/>
                <a:t>Biraz</a:t>
              </a:r>
            </a:p>
            <a:p>
              <a:r>
                <a:rPr lang="tr-TR" dirty="0"/>
                <a:t>Orta derece</a:t>
              </a:r>
            </a:p>
            <a:p>
              <a:r>
                <a:rPr lang="tr-TR" dirty="0"/>
                <a:t>Oldukça</a:t>
              </a:r>
            </a:p>
            <a:p>
              <a:r>
                <a:rPr lang="tr-TR" dirty="0"/>
                <a:t>Çok / tamamen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5035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tr-TR" b="1" kern="0" dirty="0">
                <a:solidFill>
                  <a:srgbClr val="2F5496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Toplumsal Cinsiyet İlişkileri Tutum Ölçeği</a:t>
            </a:r>
            <a:endParaRPr lang="en-GB" b="1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02A364-F006-3A45-810E-37429645F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022063"/>
              </p:ext>
            </p:extLst>
          </p:nvPr>
        </p:nvGraphicFramePr>
        <p:xfrm>
          <a:off x="417786" y="2013525"/>
          <a:ext cx="5961993" cy="4417720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5961993">
                  <a:extLst>
                    <a:ext uri="{9D8B030D-6E8A-4147-A177-3AD203B41FA5}">
                      <a16:colId xmlns:a16="http://schemas.microsoft.com/office/drawing/2014/main" val="1068082578"/>
                    </a:ext>
                  </a:extLst>
                </a:gridCol>
              </a:tblGrid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Tutum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İfadeleri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86212984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 Kızlar, ekonomik bağımsızlıklarını kazandıklarında ailelerinden ayrı yaşayabilmelidir.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37991072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 Erkeğin evde her dediği yapılmalıdır.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35458788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 Kadının yapacağı meslekler ile erkeğin yapacağı meslekler ayrı olmalıdır.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67366147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 Evlilikte çocuk sahibi olma kararını eşler birlikte vermelidir.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28174613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 Bir genç kızın evleneceği kişiyi seçmesinde son sözü baba söylemelidir.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319044738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 Kadının erkek çocuk doğurması onun değerini artırır.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8336342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7. Kadının doğurganlık özelliği nedeniyle, iş başvurularında erkekler tercih edilmelidir.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69496890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 Ailede ev işleri, eşler arasında eşit paylaşılmalıdır.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93599495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9. Kadının yaşamıyla ilgili kararları kocası vermelidir.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82471189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 Kadınlar kocalarıyla anlaşamadıkları konularda tartışmak yerine susmayı tercih etmelidir 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57705904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 Bir genç kız, evlenene kadar babasının sözünü dinlemelidir.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67471703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12. Ailenin maddi olanaklarından kız ve erkek çocuk eşit yararlanmalıdır.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93381842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13. Çalışma yaşamında kadınlara ve erkeklere eşit ücret ödenmelidir.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78287754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14. Bir erkeğin karısını aldatması normal karşılanmalıdır.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182422124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15. Kadının çocuğu olmuyorsa erkek tekrar evlenmelidir.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407946989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16. Kadının temel görevi anneliktir.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08766558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17. Evin reisi erkektir.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715062612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18. Dul kadın da dul erkek gibi yalnız başına yaşayabilmelidir.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2885630"/>
                  </a:ext>
                </a:extLst>
              </a:tr>
              <a:tr h="22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19. Bir </a:t>
                      </a:r>
                      <a:r>
                        <a:rPr lang="en-GB" sz="1200" dirty="0" err="1">
                          <a:effectLst/>
                        </a:rPr>
                        <a:t>genc</a:t>
                      </a:r>
                      <a:r>
                        <a:rPr lang="en-GB" sz="1200" dirty="0">
                          <a:effectLst/>
                        </a:rPr>
                        <a:t>̧ </a:t>
                      </a:r>
                      <a:r>
                        <a:rPr lang="en-GB" sz="1200" dirty="0" err="1">
                          <a:effectLst/>
                        </a:rPr>
                        <a:t>kızın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flört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etmesine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ailesi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izin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vermelidir</a:t>
                      </a:r>
                      <a:r>
                        <a:rPr lang="en-GB" sz="1200" dirty="0">
                          <a:effectLst/>
                        </a:rPr>
                        <a:t>.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4754672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AE95F31-D7D7-F04D-B15F-F4C871D513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095356"/>
              </p:ext>
            </p:extLst>
          </p:nvPr>
        </p:nvGraphicFramePr>
        <p:xfrm>
          <a:off x="6379779" y="2013525"/>
          <a:ext cx="5411342" cy="4417728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5411342">
                  <a:extLst>
                    <a:ext uri="{9D8B030D-6E8A-4147-A177-3AD203B41FA5}">
                      <a16:colId xmlns:a16="http://schemas.microsoft.com/office/drawing/2014/main" val="3139415698"/>
                    </a:ext>
                  </a:extLst>
                </a:gridCol>
              </a:tblGrid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Tutum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İfadeleri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87071173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19. Bir genç kızın, flört etmesine ailesi izin vermelidir.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9003497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20. Ailede kararları eşler birlikte almalıdır.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34362314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21. Bir kadın akşamları tek başına sokağa çıkabilmelidir.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21010454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22. Eşler boşandığında mallar eşit paylaşılmalıdır.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54612826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23. Kız bebeğe pembe, erkek bebeğe mavi renkli giysiler giydirilmelidir.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07122915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24. Erkeğin en önemli görevi evini geçindirmektir.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55824672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25. Erkeğin maddi gücü yeterliyse kadın çalışmamalıdır.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04209265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26. Evlilikte, kadın istemediği zaman cinsel ilişkiyi reddetmelidir.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5636869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27. Mesleki gelişme fırsatlarında kadınlara ve erkeklere eşit haklar tanınmalıdır.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23238830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28. Evlilikte erkeğin öğrenim düzeyi kadından yüksek olmalıdır.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49432115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29. Bir kadın cinsel ilişkiyi evlendikten sonra yaşamalıdır.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06651928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30. Ailede erkek çocuğun öğrenim görmesine öncelik tanınmalıdır.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16187203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31. Erkeğin evleneceği kadın bakire olmalıdır.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0615181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32. Alışveriş yapma, fatura ödeme gibi ev dışı işlerle erkek uğraşmalıdır.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31250125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33. Erkekler statüsü yüksek olan mesleklerde çalışmalıdır.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07610389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34. Ailede kazancın nasıl kullanılacağına erkek karar vermelidir.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58202961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35. Bir erkek gerektiğinde karısını dövmelidir.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37852752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36. Evlilikte gebelikten korunmak sadece kadının sorumluluğudur.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12043885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37. Bir kadın hastaneye gittiğinde kadın doktora muayene olmalıdır.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0066043"/>
                  </a:ext>
                </a:extLst>
              </a:tr>
              <a:tr h="210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38. </a:t>
                      </a:r>
                      <a:r>
                        <a:rPr lang="en-GB" sz="1200" dirty="0" err="1">
                          <a:effectLst/>
                        </a:rPr>
                        <a:t>Evlilikte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erkeğin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yaşı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kadından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büyük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olmalıdır</a:t>
                      </a:r>
                      <a:r>
                        <a:rPr lang="en-GB" sz="1200" dirty="0">
                          <a:effectLst/>
                        </a:rPr>
                        <a:t>.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114161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36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Nicel</a:t>
            </a:r>
            <a:r>
              <a:rPr lang="en-US" dirty="0"/>
              <a:t> </a:t>
            </a:r>
            <a:r>
              <a:rPr lang="en-US" dirty="0" err="1"/>
              <a:t>Ölçüm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B87E-BF93-204C-830C-6706D0073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 err="1"/>
              <a:t>İşlemselleştirme</a:t>
            </a:r>
            <a:r>
              <a:rPr lang="en-US" b="1" dirty="0"/>
              <a:t> (</a:t>
            </a:r>
            <a:r>
              <a:rPr lang="en-US" b="1" dirty="0" err="1"/>
              <a:t>operasyonel</a:t>
            </a:r>
            <a:r>
              <a:rPr lang="en-US" b="1" dirty="0"/>
              <a:t> hale </a:t>
            </a:r>
            <a:r>
              <a:rPr lang="en-US" b="1" dirty="0" err="1"/>
              <a:t>getirme</a:t>
            </a:r>
            <a:r>
              <a:rPr lang="en-US" b="1" dirty="0"/>
              <a:t>)</a:t>
            </a:r>
          </a:p>
          <a:p>
            <a:pPr lvl="2"/>
            <a:r>
              <a:rPr lang="en-US" b="1" dirty="0" err="1"/>
              <a:t>Kavramsal</a:t>
            </a:r>
            <a:r>
              <a:rPr lang="en-US" b="1" dirty="0"/>
              <a:t> </a:t>
            </a:r>
            <a:r>
              <a:rPr lang="en-US" b="1" dirty="0" err="1"/>
              <a:t>tanımı</a:t>
            </a:r>
            <a:r>
              <a:rPr lang="en-US" b="1" dirty="0"/>
              <a:t> </a:t>
            </a:r>
            <a:r>
              <a:rPr lang="en-US" dirty="0"/>
              <a:t>belli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ölçüm</a:t>
            </a:r>
            <a:r>
              <a:rPr lang="en-US" dirty="0"/>
              <a:t> </a:t>
            </a:r>
            <a:r>
              <a:rPr lang="en-US" dirty="0" err="1"/>
              <a:t>tekniğine</a:t>
            </a:r>
            <a:r>
              <a:rPr lang="en-US" dirty="0"/>
              <a:t> baglama </a:t>
            </a:r>
            <a:r>
              <a:rPr lang="en-US" dirty="0" err="1"/>
              <a:t>işlemi</a:t>
            </a:r>
            <a:endParaRPr lang="en-US" dirty="0"/>
          </a:p>
          <a:p>
            <a:pPr lvl="2"/>
            <a:r>
              <a:rPr lang="en-US" b="1" dirty="0" err="1"/>
              <a:t>Anket</a:t>
            </a:r>
            <a:r>
              <a:rPr lang="en-US" b="1" dirty="0"/>
              <a:t> </a:t>
            </a:r>
            <a:r>
              <a:rPr lang="en-US" b="1" dirty="0" err="1"/>
              <a:t>hazırlama</a:t>
            </a:r>
            <a:r>
              <a:rPr lang="en-US" b="1" dirty="0"/>
              <a:t>, </a:t>
            </a:r>
            <a:r>
              <a:rPr lang="en-US" dirty="0" err="1"/>
              <a:t>gözlem</a:t>
            </a:r>
            <a:r>
              <a:rPr lang="en-US" dirty="0"/>
              <a:t> </a:t>
            </a:r>
            <a:r>
              <a:rPr lang="en-US" dirty="0" err="1"/>
              <a:t>kriterlerini</a:t>
            </a:r>
            <a:r>
              <a:rPr lang="en-US" dirty="0"/>
              <a:t> </a:t>
            </a:r>
            <a:r>
              <a:rPr lang="en-US" dirty="0" err="1"/>
              <a:t>oluşturma</a:t>
            </a:r>
            <a:r>
              <a:rPr lang="en-US" dirty="0"/>
              <a:t>, vs.</a:t>
            </a:r>
          </a:p>
          <a:p>
            <a:pPr lvl="2"/>
            <a:r>
              <a:rPr lang="en-US" dirty="0" err="1"/>
              <a:t>Örn</a:t>
            </a:r>
            <a:r>
              <a:rPr lang="en-US" dirty="0"/>
              <a:t>.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Düzeni</a:t>
            </a:r>
            <a:r>
              <a:rPr lang="en-US" dirty="0"/>
              <a:t> </a:t>
            </a:r>
            <a:r>
              <a:rPr lang="en-US" dirty="0" err="1"/>
              <a:t>Algısı</a:t>
            </a:r>
            <a:endParaRPr lang="en-US" dirty="0"/>
          </a:p>
          <a:p>
            <a:pPr lvl="3"/>
            <a:r>
              <a:rPr lang="en-US" dirty="0" err="1"/>
              <a:t>İşbölümüne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ideallere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algılar</a:t>
            </a:r>
            <a:r>
              <a:rPr lang="en-US" dirty="0"/>
              <a:t>/</a:t>
            </a:r>
            <a:r>
              <a:rPr lang="en-US" dirty="0" err="1"/>
              <a:t>tutumlar</a:t>
            </a:r>
            <a:endParaRPr lang="en-US" dirty="0"/>
          </a:p>
          <a:p>
            <a:pPr lvl="3"/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mekanizmalarına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algılar</a:t>
            </a:r>
            <a:r>
              <a:rPr lang="en-US" dirty="0"/>
              <a:t>/</a:t>
            </a:r>
            <a:r>
              <a:rPr lang="en-US" dirty="0" err="1"/>
              <a:t>tutumlar</a:t>
            </a:r>
            <a:endParaRPr lang="en-US" dirty="0"/>
          </a:p>
          <a:p>
            <a:pPr lvl="3"/>
            <a:r>
              <a:rPr lang="en-US" dirty="0"/>
              <a:t>Maddi </a:t>
            </a:r>
            <a:r>
              <a:rPr lang="en-US" dirty="0" err="1"/>
              <a:t>kaynakların</a:t>
            </a:r>
            <a:r>
              <a:rPr lang="en-US" dirty="0"/>
              <a:t> </a:t>
            </a:r>
            <a:r>
              <a:rPr lang="en-US" dirty="0" err="1"/>
              <a:t>bölüşümüne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tutumlar</a:t>
            </a:r>
            <a:endParaRPr lang="en-US" dirty="0"/>
          </a:p>
          <a:p>
            <a:pPr lvl="3"/>
            <a:r>
              <a:rPr lang="en-US" dirty="0" err="1"/>
              <a:t>Çalışma</a:t>
            </a:r>
            <a:r>
              <a:rPr lang="en-US" dirty="0"/>
              <a:t>/</a:t>
            </a:r>
            <a:r>
              <a:rPr lang="en-US" dirty="0" err="1"/>
              <a:t>evlilik</a:t>
            </a:r>
            <a:r>
              <a:rPr lang="en-US" dirty="0"/>
              <a:t>/</a:t>
            </a:r>
            <a:r>
              <a:rPr lang="en-US" dirty="0" err="1"/>
              <a:t>bedensel</a:t>
            </a:r>
            <a:r>
              <a:rPr lang="en-US" dirty="0"/>
              <a:t> </a:t>
            </a:r>
            <a:r>
              <a:rPr lang="en-US" dirty="0" err="1"/>
              <a:t>pratiklere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tutumlar</a:t>
            </a:r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2"/>
            <a:endParaRPr lang="en-US" b="1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39160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b="1" i="1" dirty="0"/>
              <a:t>Religiosity Scale by Gorsuch and McPherson </a:t>
            </a:r>
            <a:endParaRPr lang="en-GB" b="1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2D2B6B1-F12E-9149-9FE1-BB30F8955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932136"/>
              </p:ext>
            </p:extLst>
          </p:nvPr>
        </p:nvGraphicFramePr>
        <p:xfrm>
          <a:off x="1047460" y="1690688"/>
          <a:ext cx="10097079" cy="4857750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10097079">
                  <a:extLst>
                    <a:ext uri="{9D8B030D-6E8A-4147-A177-3AD203B41FA5}">
                      <a16:colId xmlns:a16="http://schemas.microsoft.com/office/drawing/2014/main" val="3664228563"/>
                    </a:ext>
                  </a:extLst>
                </a:gridCol>
              </a:tblGrid>
              <a:tr h="30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Items </a:t>
                      </a:r>
                      <a:endParaRPr lang="en-GB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50061606"/>
                  </a:ext>
                </a:extLst>
              </a:tr>
              <a:tr h="30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I enjoy reading about my religion. (I) </a:t>
                      </a:r>
                      <a:endParaRPr lang="en-GB" sz="4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405732180"/>
                  </a:ext>
                </a:extLst>
              </a:tr>
              <a:tr h="30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My whole approach to life is based on my religion. (I) </a:t>
                      </a:r>
                      <a:endParaRPr lang="en-GB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47332432"/>
                  </a:ext>
                </a:extLst>
              </a:tr>
              <a:tr h="30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 have often had a strong sense of God’s presence. (I) </a:t>
                      </a:r>
                      <a:endParaRPr lang="en-GB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13048704"/>
                  </a:ext>
                </a:extLst>
              </a:tr>
              <a:tr h="30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It is important to me to spend time in private thought and prayer. (I) </a:t>
                      </a:r>
                      <a:endParaRPr lang="en-GB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03329964"/>
                  </a:ext>
                </a:extLst>
              </a:tr>
              <a:tr h="30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 try hard to live all my life according to my religious beliefs. (I) </a:t>
                      </a:r>
                      <a:endParaRPr lang="en-GB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354340358"/>
                  </a:ext>
                </a:extLst>
              </a:tr>
              <a:tr h="30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Although I am religious, I don’t let it affect my daily life. (IR) </a:t>
                      </a:r>
                      <a:endParaRPr lang="en-GB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3192179"/>
                  </a:ext>
                </a:extLst>
              </a:tr>
              <a:tr h="30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Although I believe in my religion, many other things are more important in life. (IR) </a:t>
                      </a:r>
                      <a:endParaRPr lang="en-GB" sz="4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42465482"/>
                  </a:ext>
                </a:extLst>
              </a:tr>
              <a:tr h="30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It doesn’t much matter what I believe so long as I am good. (IR) </a:t>
                      </a:r>
                      <a:endParaRPr lang="en-GB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95900736"/>
                  </a:ext>
                </a:extLst>
              </a:tr>
              <a:tr h="30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Prayer is for peace and happiness. (E) </a:t>
                      </a:r>
                      <a:endParaRPr lang="en-GB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76062844"/>
                  </a:ext>
                </a:extLst>
              </a:tr>
              <a:tr h="30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 pray mainly to gain relief and protection. (E) </a:t>
                      </a:r>
                      <a:endParaRPr lang="en-GB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57020245"/>
                  </a:ext>
                </a:extLst>
              </a:tr>
              <a:tr h="30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 go to church mostly to spend time with my friends. (E) </a:t>
                      </a:r>
                      <a:endParaRPr lang="en-GB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15735124"/>
                  </a:ext>
                </a:extLst>
              </a:tr>
              <a:tr h="30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 go to church because helps me to make friends. (E) </a:t>
                      </a:r>
                      <a:endParaRPr lang="en-GB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199990580"/>
                  </a:ext>
                </a:extLst>
              </a:tr>
              <a:tr h="30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 go to church mainly because I enjoy seeing people I know there. (E) </a:t>
                      </a:r>
                      <a:endParaRPr lang="en-GB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73938560"/>
                  </a:ext>
                </a:extLst>
              </a:tr>
              <a:tr h="306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What religion offers me most in comfort in times of trouble and sorrow. (E) </a:t>
                      </a:r>
                      <a:endParaRPr lang="en-GB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24893477"/>
                  </a:ext>
                </a:extLst>
              </a:tr>
            </a:tbl>
          </a:graphicData>
        </a:graphic>
      </p:graphicFrame>
      <p:pic>
        <p:nvPicPr>
          <p:cNvPr id="2049" name="Picture 298" descr="page3image2178837120">
            <a:extLst>
              <a:ext uri="{FF2B5EF4-FFF2-40B4-BE49-F238E27FC236}">
                <a16:creationId xmlns:a16="http://schemas.microsoft.com/office/drawing/2014/main" id="{91C36130-A91A-3B48-81FB-70510993721A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911794"/>
            <a:ext cx="12700" cy="6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00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BİZ NE YAPACAĞIZ?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B87E-BF93-204C-830C-6706D0073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309"/>
            <a:ext cx="10515600" cy="4337653"/>
          </a:xfrm>
        </p:spPr>
        <p:txBody>
          <a:bodyPr>
            <a:normAutofit/>
          </a:bodyPr>
          <a:lstStyle/>
          <a:p>
            <a:r>
              <a:rPr lang="tr-TR" dirty="0"/>
              <a:t>Anket örneklerini inceleyerek en az 20-25 soruluk bir yapılandırılmış soru formu hazırlayacağız.</a:t>
            </a:r>
          </a:p>
          <a:p>
            <a:pPr lvl="1"/>
            <a:r>
              <a:rPr lang="tr-TR" dirty="0"/>
              <a:t>A. Demografik bilgiler bölümü</a:t>
            </a:r>
          </a:p>
          <a:p>
            <a:pPr lvl="1"/>
            <a:r>
              <a:rPr lang="tr-TR" dirty="0"/>
              <a:t>B. Konuya ilişkin bir bölüm olmalı</a:t>
            </a:r>
          </a:p>
          <a:p>
            <a:pPr lvl="2"/>
            <a:r>
              <a:rPr lang="tr-TR" dirty="0"/>
              <a:t>Bu bölüm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endeks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ölçek</a:t>
            </a:r>
            <a:r>
              <a:rPr lang="en-US" dirty="0"/>
              <a:t> </a:t>
            </a:r>
            <a:r>
              <a:rPr lang="en-US" dirty="0" err="1"/>
              <a:t>içermeli</a:t>
            </a:r>
            <a:r>
              <a:rPr lang="en-US" dirty="0"/>
              <a:t>. </a:t>
            </a:r>
          </a:p>
          <a:p>
            <a:pPr lvl="2"/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yapılmış</a:t>
            </a:r>
            <a:r>
              <a:rPr lang="en-US" dirty="0"/>
              <a:t> </a:t>
            </a:r>
            <a:r>
              <a:rPr lang="en-US" dirty="0" err="1"/>
              <a:t>çalışmalardan</a:t>
            </a:r>
            <a:r>
              <a:rPr lang="en-US" dirty="0"/>
              <a:t> </a:t>
            </a:r>
            <a:r>
              <a:rPr lang="en-US" dirty="0" err="1"/>
              <a:t>uyarlayabilirsiniz</a:t>
            </a:r>
            <a:r>
              <a:rPr lang="en-US" dirty="0"/>
              <a:t>. (</a:t>
            </a:r>
            <a:r>
              <a:rPr lang="en-US" b="1" u="sng" dirty="0" err="1"/>
              <a:t>Birebir</a:t>
            </a:r>
            <a:r>
              <a:rPr lang="en-US" b="1" u="sng" dirty="0"/>
              <a:t> </a:t>
            </a:r>
            <a:r>
              <a:rPr lang="en-US" b="1" u="sng" dirty="0" err="1"/>
              <a:t>aynısı</a:t>
            </a:r>
            <a:r>
              <a:rPr lang="en-US" b="1" u="sng" dirty="0"/>
              <a:t> </a:t>
            </a:r>
            <a:r>
              <a:rPr lang="en-US" b="1" u="sng" dirty="0" err="1"/>
              <a:t>olmamalı</a:t>
            </a:r>
            <a:r>
              <a:rPr lang="en-US" b="1" u="sng" dirty="0"/>
              <a:t>!!!)</a:t>
            </a:r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143391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en-GB" b="1" i="1" dirty="0"/>
              <a:t>UYARI</a:t>
            </a:r>
            <a:endParaRPr lang="en-GB" b="1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Picture 298" descr="page3image2178837120">
            <a:extLst>
              <a:ext uri="{FF2B5EF4-FFF2-40B4-BE49-F238E27FC236}">
                <a16:creationId xmlns:a16="http://schemas.microsoft.com/office/drawing/2014/main" id="{91C36130-A91A-3B48-81FB-70510993721A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911794"/>
            <a:ext cx="12700" cy="6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506312F-42FE-1646-9921-15ACC9E6F864}"/>
              </a:ext>
            </a:extLst>
          </p:cNvPr>
          <p:cNvSpPr/>
          <p:nvPr/>
        </p:nvSpPr>
        <p:spPr>
          <a:xfrm>
            <a:off x="2207172" y="2316880"/>
            <a:ext cx="77776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/>
              <a:t>Görüştüğümüz kişilere </a:t>
            </a:r>
            <a:r>
              <a:rPr lang="tr-TR" b="1" dirty="0"/>
              <a:t>DENEK</a:t>
            </a:r>
            <a:r>
              <a:rPr lang="tr-TR" dirty="0"/>
              <a:t>  demek </a:t>
            </a:r>
            <a:r>
              <a:rPr lang="tr-TR" u="sng" dirty="0"/>
              <a:t>yanlıştır</a:t>
            </a:r>
            <a:r>
              <a:rPr lang="tr-TR" dirty="0"/>
              <a:t>.</a:t>
            </a:r>
          </a:p>
          <a:p>
            <a:pPr algn="ctr"/>
            <a:r>
              <a:rPr lang="tr-TR" dirty="0"/>
              <a:t>Bu ifade artık terk edilmiştir.</a:t>
            </a:r>
          </a:p>
          <a:p>
            <a:pPr algn="ctr"/>
            <a:r>
              <a:rPr lang="tr-TR" dirty="0"/>
              <a:t>Biz deney yapmıyoruz. </a:t>
            </a:r>
          </a:p>
          <a:p>
            <a:pPr algn="ctr"/>
            <a:r>
              <a:rPr lang="tr-TR" dirty="0"/>
              <a:t>Görüştüklerimiz denek değildir.</a:t>
            </a:r>
          </a:p>
          <a:p>
            <a:pPr algn="ctr"/>
            <a:r>
              <a:rPr lang="tr-TR" sz="3600" b="1" dirty="0"/>
              <a:t>Onlar, görüşülen kişiler / katılımcılardır.</a:t>
            </a:r>
          </a:p>
        </p:txBody>
      </p:sp>
    </p:spTree>
    <p:extLst>
      <p:ext uri="{BB962C8B-B14F-4D97-AF65-F5344CB8AC3E}">
        <p14:creationId xmlns:p14="http://schemas.microsoft.com/office/powerpoint/2010/main" val="346999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Güvenilirlik</a:t>
            </a:r>
            <a:r>
              <a:rPr lang="en-US" dirty="0"/>
              <a:t>/</a:t>
            </a:r>
            <a:r>
              <a:rPr lang="en-US" dirty="0" err="1"/>
              <a:t>Geçerlik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B87E-BF93-204C-830C-6706D0073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Nicel</a:t>
            </a:r>
            <a:r>
              <a:rPr lang="en-US" dirty="0"/>
              <a:t> </a:t>
            </a:r>
            <a:r>
              <a:rPr lang="en-US" dirty="0" err="1"/>
              <a:t>ölçümün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u="sng" dirty="0" err="1"/>
              <a:t>prensipler</a:t>
            </a:r>
            <a:endParaRPr lang="en-US" u="sng" dirty="0"/>
          </a:p>
          <a:p>
            <a:pPr lvl="1"/>
            <a:r>
              <a:rPr lang="en-US" dirty="0" err="1"/>
              <a:t>Ölçümlerin</a:t>
            </a:r>
            <a:r>
              <a:rPr lang="en-US" dirty="0"/>
              <a:t> </a:t>
            </a:r>
            <a:r>
              <a:rPr lang="en-US" dirty="0" err="1"/>
              <a:t>yapılarla</a:t>
            </a:r>
            <a:r>
              <a:rPr lang="en-US" dirty="0"/>
              <a:t> </a:t>
            </a:r>
            <a:r>
              <a:rPr lang="en-US" dirty="0" err="1"/>
              <a:t>uyumunu</a:t>
            </a:r>
            <a:r>
              <a:rPr lang="en-US" dirty="0"/>
              <a:t> </a:t>
            </a:r>
            <a:r>
              <a:rPr lang="en-US" dirty="0" err="1"/>
              <a:t>garantiye</a:t>
            </a:r>
            <a:r>
              <a:rPr lang="en-US" dirty="0"/>
              <a:t> </a:t>
            </a:r>
            <a:r>
              <a:rPr lang="en-US" dirty="0" err="1"/>
              <a:t>almak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gereklidir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Kavramların</a:t>
            </a:r>
            <a:r>
              <a:rPr lang="en-US" dirty="0"/>
              <a:t> </a:t>
            </a:r>
            <a:r>
              <a:rPr lang="en-US" dirty="0" err="1"/>
              <a:t>etkin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operasyonel</a:t>
            </a:r>
            <a:r>
              <a:rPr lang="en-US" dirty="0"/>
              <a:t> hale </a:t>
            </a:r>
            <a:r>
              <a:rPr lang="en-US" dirty="0" err="1"/>
              <a:t>getirilmesi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…</a:t>
            </a:r>
          </a:p>
          <a:p>
            <a:r>
              <a:rPr lang="en-US" b="1" dirty="0" err="1"/>
              <a:t>Güvenilirlik</a:t>
            </a:r>
            <a:endParaRPr lang="en-US" b="1" dirty="0"/>
          </a:p>
          <a:p>
            <a:pPr lvl="1"/>
            <a:r>
              <a:rPr lang="en-US" dirty="0" err="1"/>
              <a:t>Ölçüm</a:t>
            </a:r>
            <a:r>
              <a:rPr lang="en-US" dirty="0"/>
              <a:t> </a:t>
            </a:r>
            <a:r>
              <a:rPr lang="en-US" dirty="0" err="1"/>
              <a:t>sürecinin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ölçüm</a:t>
            </a:r>
            <a:r>
              <a:rPr lang="en-US" dirty="0"/>
              <a:t> </a:t>
            </a:r>
            <a:r>
              <a:rPr lang="en-US" dirty="0" err="1"/>
              <a:t>aracının</a:t>
            </a:r>
            <a:r>
              <a:rPr lang="en-US" dirty="0"/>
              <a:t> </a:t>
            </a:r>
            <a:r>
              <a:rPr lang="en-US" dirty="0" err="1"/>
              <a:t>kendisinden</a:t>
            </a:r>
            <a:r>
              <a:rPr lang="en-US" dirty="0"/>
              <a:t> </a:t>
            </a:r>
            <a:r>
              <a:rPr lang="en-US" dirty="0" err="1"/>
              <a:t>kaynaklı</a:t>
            </a:r>
            <a:r>
              <a:rPr lang="en-US" dirty="0"/>
              <a:t> </a:t>
            </a:r>
            <a:r>
              <a:rPr lang="en-US" dirty="0" err="1"/>
              <a:t>değişkenliğin</a:t>
            </a:r>
            <a:r>
              <a:rPr lang="en-US" dirty="0"/>
              <a:t> </a:t>
            </a:r>
            <a:r>
              <a:rPr lang="en-US" dirty="0" err="1"/>
              <a:t>olmaması</a:t>
            </a:r>
            <a:endParaRPr lang="en-US" dirty="0"/>
          </a:p>
          <a:p>
            <a:pPr lvl="2"/>
            <a:r>
              <a:rPr lang="en-US" dirty="0" err="1"/>
              <a:t>Örn</a:t>
            </a:r>
            <a:r>
              <a:rPr lang="en-US" dirty="0"/>
              <a:t>. </a:t>
            </a:r>
            <a:r>
              <a:rPr lang="en-US" b="1" dirty="0" err="1"/>
              <a:t>Telefon</a:t>
            </a:r>
            <a:r>
              <a:rPr lang="en-US" dirty="0"/>
              <a:t> </a:t>
            </a:r>
            <a:r>
              <a:rPr lang="en-US" dirty="0" err="1"/>
              <a:t>aracılığıyla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ölçümlerde</a:t>
            </a:r>
            <a:r>
              <a:rPr lang="en-US" dirty="0"/>
              <a:t> </a:t>
            </a:r>
            <a:r>
              <a:rPr lang="en-US" dirty="0" err="1"/>
              <a:t>güvenilirlik</a:t>
            </a:r>
            <a:r>
              <a:rPr lang="en-US" dirty="0"/>
              <a:t> </a:t>
            </a:r>
            <a:r>
              <a:rPr lang="en-US" dirty="0" err="1"/>
              <a:t>sorunu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Ölçümün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göstergeler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tutarlı</a:t>
            </a:r>
            <a:r>
              <a:rPr lang="en-US" dirty="0"/>
              <a:t> </a:t>
            </a:r>
            <a:r>
              <a:rPr lang="en-US" dirty="0" err="1"/>
              <a:t>sonuçlar</a:t>
            </a:r>
            <a:r>
              <a:rPr lang="en-US" dirty="0"/>
              <a:t> </a:t>
            </a:r>
            <a:r>
              <a:rPr lang="en-US" dirty="0" err="1"/>
              <a:t>gösteriyorsa</a:t>
            </a:r>
            <a:r>
              <a:rPr lang="en-US" dirty="0"/>
              <a:t>, </a:t>
            </a:r>
            <a:r>
              <a:rPr lang="en-US" b="1" dirty="0" err="1"/>
              <a:t>güvenilirdir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Güvenilirlik</a:t>
            </a:r>
            <a:r>
              <a:rPr lang="en-US" dirty="0"/>
              <a:t> </a:t>
            </a:r>
            <a:r>
              <a:rPr lang="en-US" dirty="0" err="1"/>
              <a:t>sorununu</a:t>
            </a:r>
            <a:r>
              <a:rPr lang="en-US" dirty="0"/>
              <a:t> </a:t>
            </a:r>
            <a:r>
              <a:rPr lang="en-US" dirty="0" err="1"/>
              <a:t>aşmak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;</a:t>
            </a:r>
          </a:p>
          <a:p>
            <a:pPr lvl="2"/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gösterge</a:t>
            </a:r>
            <a:r>
              <a:rPr lang="en-US" dirty="0"/>
              <a:t> (</a:t>
            </a:r>
            <a:r>
              <a:rPr lang="en-US" dirty="0" err="1"/>
              <a:t>değişken</a:t>
            </a:r>
            <a:r>
              <a:rPr lang="en-US" dirty="0"/>
              <a:t>) </a:t>
            </a:r>
            <a:r>
              <a:rPr lang="en-US" dirty="0" err="1"/>
              <a:t>kullanmak</a:t>
            </a:r>
            <a:endParaRPr lang="en-US" dirty="0"/>
          </a:p>
          <a:p>
            <a:pPr lvl="2"/>
            <a:r>
              <a:rPr lang="en-US" dirty="0"/>
              <a:t>Pilot </a:t>
            </a:r>
            <a:r>
              <a:rPr lang="en-US" dirty="0" err="1"/>
              <a:t>çalışmalar</a:t>
            </a:r>
            <a:r>
              <a:rPr lang="en-US" dirty="0"/>
              <a:t> </a:t>
            </a:r>
            <a:r>
              <a:rPr lang="en-US" dirty="0" err="1"/>
              <a:t>yapmak</a:t>
            </a:r>
            <a:endParaRPr lang="en-US" dirty="0"/>
          </a:p>
          <a:p>
            <a:pPr lvl="1"/>
            <a:r>
              <a:rPr lang="en-US" dirty="0" err="1"/>
              <a:t>Ölçümün</a:t>
            </a:r>
            <a:r>
              <a:rPr lang="en-US" dirty="0"/>
              <a:t> </a:t>
            </a:r>
            <a:r>
              <a:rPr lang="en-US" dirty="0" err="1"/>
              <a:t>güvenilirliği</a:t>
            </a:r>
            <a:r>
              <a:rPr lang="en-US" dirty="0"/>
              <a:t>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u="sng" dirty="0" err="1"/>
              <a:t>istatistiksel</a:t>
            </a:r>
            <a:r>
              <a:rPr lang="en-US" u="sng" dirty="0"/>
              <a:t> </a:t>
            </a:r>
            <a:r>
              <a:rPr lang="en-US" u="sng" dirty="0" err="1"/>
              <a:t>testlerle</a:t>
            </a:r>
            <a:r>
              <a:rPr lang="en-US" u="sng" dirty="0"/>
              <a:t> </a:t>
            </a:r>
            <a:r>
              <a:rPr lang="en-US" dirty="0"/>
              <a:t>de </a:t>
            </a:r>
            <a:r>
              <a:rPr lang="en-US" dirty="0" err="1"/>
              <a:t>sınanabilir</a:t>
            </a:r>
            <a:r>
              <a:rPr lang="en-US" dirty="0"/>
              <a:t> </a:t>
            </a:r>
            <a:r>
              <a:rPr lang="en-US" b="1" u="sng" dirty="0"/>
              <a:t>(</a:t>
            </a:r>
            <a:r>
              <a:rPr lang="en-US" b="1" u="sng" dirty="0" err="1"/>
              <a:t>bkz</a:t>
            </a:r>
            <a:r>
              <a:rPr lang="en-US" b="1" u="sng" dirty="0"/>
              <a:t>. </a:t>
            </a:r>
            <a:r>
              <a:rPr lang="en-US" b="1" u="sng" dirty="0" err="1"/>
              <a:t>Güvenilirlik</a:t>
            </a:r>
            <a:r>
              <a:rPr lang="en-US" b="1" u="sng" dirty="0"/>
              <a:t> </a:t>
            </a:r>
            <a:r>
              <a:rPr lang="en-US" b="1" u="sng" dirty="0" err="1"/>
              <a:t>Analizi</a:t>
            </a:r>
            <a:r>
              <a:rPr lang="en-US" b="1" u="sng" dirty="0"/>
              <a:t>)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2"/>
            <a:endParaRPr lang="en-US" b="1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6056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Güvenilirlik</a:t>
            </a:r>
            <a:r>
              <a:rPr lang="en-US" dirty="0"/>
              <a:t>/</a:t>
            </a:r>
            <a:r>
              <a:rPr lang="en-US" dirty="0" err="1"/>
              <a:t>Geçerlik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B87E-BF93-204C-830C-6706D0073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Geçerlik</a:t>
            </a:r>
            <a:endParaRPr lang="en-US" b="1" dirty="0"/>
          </a:p>
          <a:p>
            <a:pPr lvl="1"/>
            <a:r>
              <a:rPr lang="en-US" dirty="0" err="1"/>
              <a:t>Kavramsallaştırma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operasyonelleştirmenin</a:t>
            </a:r>
            <a:r>
              <a:rPr lang="en-US" dirty="0"/>
              <a:t> </a:t>
            </a:r>
            <a:r>
              <a:rPr lang="en-US" dirty="0" err="1"/>
              <a:t>birbiriyle</a:t>
            </a:r>
            <a:r>
              <a:rPr lang="en-US" dirty="0"/>
              <a:t> ne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uyumlu</a:t>
            </a:r>
            <a:r>
              <a:rPr lang="en-US" dirty="0"/>
              <a:t> </a:t>
            </a:r>
            <a:r>
              <a:rPr lang="en-US" dirty="0" err="1"/>
              <a:t>olduğuna</a:t>
            </a:r>
            <a:r>
              <a:rPr lang="en-US" dirty="0"/>
              <a:t> </a:t>
            </a:r>
            <a:r>
              <a:rPr lang="en-US" dirty="0" err="1"/>
              <a:t>bağlıdır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Geçerlik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u="sng" dirty="0" err="1"/>
              <a:t>kuramsal</a:t>
            </a:r>
            <a:r>
              <a:rPr lang="en-US" u="sng" dirty="0"/>
              <a:t> </a:t>
            </a:r>
            <a:r>
              <a:rPr lang="en-US" u="sng" dirty="0" err="1"/>
              <a:t>bilgiye</a:t>
            </a:r>
            <a:r>
              <a:rPr lang="en-US" u="sng" dirty="0"/>
              <a:t> </a:t>
            </a:r>
            <a:r>
              <a:rPr lang="en-US" dirty="0" err="1"/>
              <a:t>bağlıdır</a:t>
            </a:r>
            <a:r>
              <a:rPr lang="en-US" dirty="0"/>
              <a:t>. </a:t>
            </a:r>
          </a:p>
          <a:p>
            <a:pPr lvl="2"/>
            <a:r>
              <a:rPr lang="en-US" dirty="0" err="1"/>
              <a:t>Kavramın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kapsamıyla</a:t>
            </a:r>
            <a:r>
              <a:rPr lang="en-US" dirty="0"/>
              <a:t> </a:t>
            </a:r>
            <a:r>
              <a:rPr lang="en-US" dirty="0" err="1"/>
              <a:t>ölçümde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edildiğinden</a:t>
            </a:r>
            <a:r>
              <a:rPr lang="en-US" dirty="0"/>
              <a:t> </a:t>
            </a:r>
            <a:r>
              <a:rPr lang="en-US" dirty="0" err="1"/>
              <a:t>emin</a:t>
            </a:r>
            <a:r>
              <a:rPr lang="en-US" dirty="0"/>
              <a:t> </a:t>
            </a:r>
            <a:r>
              <a:rPr lang="en-US" dirty="0" err="1"/>
              <a:t>olunmalıdır</a:t>
            </a:r>
            <a:r>
              <a:rPr lang="en-US" dirty="0"/>
              <a:t>. 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2"/>
            <a:endParaRPr lang="en-US" b="1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233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Değişkenler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Ölçüm</a:t>
            </a:r>
            <a:r>
              <a:rPr lang="en-US" dirty="0"/>
              <a:t> </a:t>
            </a:r>
            <a:r>
              <a:rPr lang="en-US" dirty="0" err="1"/>
              <a:t>Düzeyleri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B87E-BF93-204C-830C-6706D0073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Değişkenler farklı biçimlerde sınıflandırılır:</a:t>
            </a:r>
            <a:endParaRPr lang="en-GB" dirty="0"/>
          </a:p>
          <a:p>
            <a:pPr lvl="1"/>
            <a:r>
              <a:rPr lang="tr-TR" b="1" dirty="0"/>
              <a:t>Nicel Değişken</a:t>
            </a:r>
            <a:r>
              <a:rPr lang="tr-TR" dirty="0"/>
              <a:t>: Sayısal değerlerin matematiksel anlamıyla temsil edilebilen değişkenlerdir. Örneğin; yaş, sınav notu, aylık gelir, nüfus büyüklüğü, vs.</a:t>
            </a:r>
            <a:endParaRPr lang="en-GB" dirty="0"/>
          </a:p>
          <a:p>
            <a:pPr lvl="1"/>
            <a:r>
              <a:rPr lang="tr-TR" b="1" dirty="0"/>
              <a:t>Nitel Değişken</a:t>
            </a:r>
            <a:r>
              <a:rPr lang="tr-TR" dirty="0"/>
              <a:t>: Kategorize edilebilen değişkenlerdir. Örneğin; cinsiyet, eğitim düzeyi, il, vs.</a:t>
            </a:r>
          </a:p>
          <a:p>
            <a:pPr lvl="1"/>
            <a:r>
              <a:rPr lang="tr-TR" dirty="0"/>
              <a:t>Her nicel değişken, </a:t>
            </a:r>
            <a:r>
              <a:rPr lang="tr-TR" u="sng" dirty="0"/>
              <a:t>nitel değişkene çevrilebilirdir</a:t>
            </a:r>
            <a:r>
              <a:rPr lang="tr-TR" dirty="0"/>
              <a:t>.</a:t>
            </a:r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2"/>
            <a:endParaRPr lang="en-US" b="1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607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Değişkenler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Ölçüm</a:t>
            </a:r>
            <a:r>
              <a:rPr lang="en-US" dirty="0"/>
              <a:t> </a:t>
            </a:r>
            <a:r>
              <a:rPr lang="en-US" dirty="0" err="1"/>
              <a:t>Düzeyleri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B87E-BF93-204C-830C-6706D0073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/>
              <a:t>Ölçüm Düzeyleri</a:t>
            </a:r>
          </a:p>
          <a:p>
            <a:pPr lvl="1"/>
            <a:r>
              <a:rPr lang="tr-TR" dirty="0"/>
              <a:t>Temel olarak dört ölçek türü vardır: </a:t>
            </a:r>
            <a:r>
              <a:rPr lang="tr-TR" u="sng" dirty="0"/>
              <a:t>Nominal / </a:t>
            </a:r>
            <a:r>
              <a:rPr lang="tr-TR" u="sng" dirty="0" err="1"/>
              <a:t>Ordinal</a:t>
            </a:r>
            <a:r>
              <a:rPr lang="tr-TR" u="sng" dirty="0"/>
              <a:t> / Aralık / Oran ölçekleri. </a:t>
            </a:r>
          </a:p>
          <a:p>
            <a:pPr lvl="1"/>
            <a:r>
              <a:rPr lang="tr-TR" dirty="0"/>
              <a:t>Bu ölçek türleri kabaca nitel/nicel değişken olma özelliğine dayandırılarak sınıflandırılır. </a:t>
            </a:r>
          </a:p>
          <a:p>
            <a:pPr lvl="2"/>
            <a:r>
              <a:rPr lang="tr-TR" u="sng" dirty="0"/>
              <a:t>Nominal ve </a:t>
            </a:r>
            <a:r>
              <a:rPr lang="tr-TR" u="sng" dirty="0" err="1"/>
              <a:t>ordinal</a:t>
            </a:r>
            <a:r>
              <a:rPr lang="tr-TR" u="sng" dirty="0"/>
              <a:t> </a:t>
            </a:r>
            <a:r>
              <a:rPr lang="tr-TR" dirty="0"/>
              <a:t>ölçekler </a:t>
            </a:r>
            <a:r>
              <a:rPr lang="tr-TR" b="1" dirty="0"/>
              <a:t>nitel değişkenlerdir</a:t>
            </a:r>
            <a:r>
              <a:rPr lang="tr-TR" dirty="0"/>
              <a:t>.</a:t>
            </a:r>
          </a:p>
          <a:p>
            <a:pPr lvl="2"/>
            <a:r>
              <a:rPr lang="en-GB" u="sng" dirty="0" err="1"/>
              <a:t>Aralık</a:t>
            </a:r>
            <a:r>
              <a:rPr lang="en-GB" u="sng" dirty="0"/>
              <a:t> </a:t>
            </a:r>
            <a:r>
              <a:rPr lang="en-GB" u="sng" dirty="0" err="1"/>
              <a:t>ve</a:t>
            </a:r>
            <a:r>
              <a:rPr lang="en-GB" u="sng" dirty="0"/>
              <a:t> </a:t>
            </a:r>
            <a:r>
              <a:rPr lang="en-GB" u="sng" dirty="0" err="1"/>
              <a:t>oran</a:t>
            </a:r>
            <a:r>
              <a:rPr lang="en-GB" u="sng" dirty="0"/>
              <a:t> </a:t>
            </a:r>
            <a:r>
              <a:rPr lang="en-GB" dirty="0" err="1"/>
              <a:t>ölçekleri</a:t>
            </a:r>
            <a:r>
              <a:rPr lang="en-GB" dirty="0"/>
              <a:t> </a:t>
            </a:r>
            <a:r>
              <a:rPr lang="en-GB" b="1" dirty="0" err="1"/>
              <a:t>nicel</a:t>
            </a:r>
            <a:r>
              <a:rPr lang="en-GB" b="1" dirty="0"/>
              <a:t> </a:t>
            </a:r>
            <a:r>
              <a:rPr lang="en-GB" b="1" dirty="0" err="1"/>
              <a:t>değişkenlerdir</a:t>
            </a:r>
            <a:r>
              <a:rPr lang="en-GB" dirty="0"/>
              <a:t>. </a:t>
            </a:r>
          </a:p>
          <a:p>
            <a:r>
              <a:rPr lang="tr-TR" b="1" dirty="0"/>
              <a:t>Nominal ölçek</a:t>
            </a:r>
            <a:r>
              <a:rPr lang="tr-TR" dirty="0"/>
              <a:t>: Sıralanabilir olmayan nitel değişkenlerin ölçeğidir. Örneğin; yaşanan il, cinsiyet, okunan üniversite/fakülte/bölüm, medeni hal, vs.</a:t>
            </a:r>
            <a:endParaRPr lang="en-GB" dirty="0"/>
          </a:p>
          <a:p>
            <a:r>
              <a:rPr lang="tr-TR" b="1" dirty="0" err="1"/>
              <a:t>Ordinal</a:t>
            </a:r>
            <a:r>
              <a:rPr lang="tr-TR" b="1" dirty="0"/>
              <a:t> Ölçek</a:t>
            </a:r>
            <a:r>
              <a:rPr lang="tr-TR" dirty="0"/>
              <a:t>: Sıralanabilir nitel değişkenlerin ölçeğidir. Örneğin; eğitim düzeyi, </a:t>
            </a:r>
            <a:r>
              <a:rPr lang="tr-TR" dirty="0" err="1"/>
              <a:t>Likert</a:t>
            </a:r>
            <a:r>
              <a:rPr lang="tr-TR" dirty="0"/>
              <a:t> ölçeği, vs.</a:t>
            </a:r>
          </a:p>
          <a:p>
            <a:r>
              <a:rPr lang="tr-TR" b="1" dirty="0"/>
              <a:t>Aralık Ölçeği</a:t>
            </a:r>
            <a:r>
              <a:rPr lang="tr-TR" dirty="0"/>
              <a:t>: Bu ölçek türünde eşit aralıklarla ardışık değişim temsil edilir. </a:t>
            </a:r>
            <a:r>
              <a:rPr lang="tr-TR" dirty="0" err="1"/>
              <a:t>Örn</a:t>
            </a:r>
            <a:r>
              <a:rPr lang="tr-TR" dirty="0"/>
              <a:t>. Sıcaklık ve yıl</a:t>
            </a:r>
          </a:p>
          <a:p>
            <a:r>
              <a:rPr lang="tr-TR" b="1" dirty="0"/>
              <a:t>Oran</a:t>
            </a:r>
            <a:r>
              <a:rPr lang="tr-TR" dirty="0"/>
              <a:t> </a:t>
            </a:r>
            <a:r>
              <a:rPr lang="tr-TR" b="1" dirty="0"/>
              <a:t>ölçeği</a:t>
            </a:r>
            <a:r>
              <a:rPr lang="tr-TR" dirty="0"/>
              <a:t>: Nicel değerlerin matematiksel anlamıyla kullanıldığı değişkenler. Örneğin; yaş, aylık gelir, zaman değişkenleri oran ölçeğidir.  </a:t>
            </a:r>
            <a:endParaRPr lang="en-GB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2"/>
            <a:endParaRPr lang="en-US" b="1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3055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Endeksler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Ölçekler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B87E-BF93-204C-830C-6706D0073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Doğrudan ölçülemeyen ve kesin sayısal değerlerle ifade edilemeyen olgular için </a:t>
            </a:r>
            <a:r>
              <a:rPr lang="tr-TR" b="1" u="sng" dirty="0"/>
              <a:t>endeksler ve ölçekler </a:t>
            </a:r>
            <a:r>
              <a:rPr lang="tr-TR" dirty="0"/>
              <a:t>kullanılır. </a:t>
            </a:r>
          </a:p>
          <a:p>
            <a:r>
              <a:rPr lang="tr-TR" dirty="0"/>
              <a:t>Endeksler ve ölçekler; </a:t>
            </a:r>
            <a:r>
              <a:rPr lang="tr-TR" u="sng" dirty="0"/>
              <a:t>bir dizi değişkenin</a:t>
            </a:r>
            <a:r>
              <a:rPr lang="tr-TR" dirty="0"/>
              <a:t> bir amaca yönelik olarak bir arada ölçülerek olguların temsil edilmesini sağlar. </a:t>
            </a:r>
          </a:p>
          <a:p>
            <a:r>
              <a:rPr lang="tr-TR" b="1" dirty="0"/>
              <a:t>Endeks ve ölçeklerin </a:t>
            </a:r>
            <a:r>
              <a:rPr lang="tr-TR" dirty="0"/>
              <a:t>oluşturulmasında sıfırdan başlanması gerekmez. </a:t>
            </a:r>
          </a:p>
          <a:p>
            <a:pPr lvl="1"/>
            <a:r>
              <a:rPr lang="tr-TR" dirty="0"/>
              <a:t>Daha önce yapılmış araştırmalar kullanılacak endeks/ölçek için kaynaklık edebilir. </a:t>
            </a:r>
          </a:p>
          <a:p>
            <a:pPr lvl="1"/>
            <a:r>
              <a:rPr lang="tr-TR" dirty="0"/>
              <a:t>Bkz. Türkiye Ölçüm Araçları Dizini (</a:t>
            </a:r>
            <a:r>
              <a:rPr lang="tr-TR" dirty="0">
                <a:hlinkClick r:id="rId2"/>
              </a:rPr>
              <a:t>http://toad.halileksi.net</a:t>
            </a:r>
            <a:r>
              <a:rPr lang="tr-TR" dirty="0"/>
              <a:t>) </a:t>
            </a:r>
          </a:p>
          <a:p>
            <a:r>
              <a:rPr lang="tr-TR" u="sng" dirty="0"/>
              <a:t>Güvenilirlik ve geçerliği artırmak için </a:t>
            </a:r>
            <a:r>
              <a:rPr lang="tr-TR" dirty="0"/>
              <a:t>etkin araçlardır. </a:t>
            </a:r>
          </a:p>
          <a:p>
            <a:pPr lvl="1"/>
            <a:r>
              <a:rPr lang="tr-TR" dirty="0"/>
              <a:t>Örneğin; dindarlık düzeyini ölçmek için öznel tanımları sormak yerine endeks/ölçek kullanımı. </a:t>
            </a:r>
            <a:endParaRPr lang="en-GB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2"/>
            <a:endParaRPr lang="en-US" b="1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9573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Endeksler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Ölçekler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B87E-BF93-204C-830C-6706D0073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793"/>
            <a:ext cx="10515600" cy="4863170"/>
          </a:xfrm>
        </p:spPr>
        <p:txBody>
          <a:bodyPr>
            <a:normAutofit/>
          </a:bodyPr>
          <a:lstStyle/>
          <a:p>
            <a:r>
              <a:rPr lang="tr-TR" b="1" dirty="0"/>
              <a:t>Endeks Oluşturma</a:t>
            </a:r>
            <a:r>
              <a:rPr lang="tr-TR" dirty="0"/>
              <a:t>;</a:t>
            </a:r>
          </a:p>
          <a:p>
            <a:pPr lvl="1"/>
            <a:r>
              <a:rPr lang="tr-TR" b="1" dirty="0"/>
              <a:t>Standartların Belirlenmesi </a:t>
            </a:r>
            <a:r>
              <a:rPr lang="tr-TR" dirty="0"/>
              <a:t>(</a:t>
            </a:r>
            <a:r>
              <a:rPr lang="tr-TR" dirty="0" err="1"/>
              <a:t>örn</a:t>
            </a:r>
            <a:r>
              <a:rPr lang="tr-TR" dirty="0"/>
              <a:t>. Üniversite kalitesinin ölçümü)</a:t>
            </a:r>
          </a:p>
          <a:p>
            <a:pPr lvl="2"/>
            <a:r>
              <a:rPr lang="tr-TR" dirty="0"/>
              <a:t>Öğrenci başına düşen öğretim üyesi sayısı</a:t>
            </a:r>
          </a:p>
          <a:p>
            <a:pPr lvl="2"/>
            <a:r>
              <a:rPr lang="tr-TR" dirty="0"/>
              <a:t>Öğrenci başına düşen kitap sayısı</a:t>
            </a:r>
          </a:p>
          <a:p>
            <a:pPr lvl="2"/>
            <a:r>
              <a:rPr lang="tr-TR" dirty="0"/>
              <a:t>Lisans/Lisansüstü öğrenci sayısı</a:t>
            </a:r>
          </a:p>
          <a:p>
            <a:pPr lvl="2"/>
            <a:r>
              <a:rPr lang="tr-TR" dirty="0"/>
              <a:t>Öğretim üyesi başına akademik yayın sayısı</a:t>
            </a:r>
          </a:p>
          <a:p>
            <a:pPr lvl="2"/>
            <a:r>
              <a:rPr lang="tr-TR" dirty="0"/>
              <a:t>Derslerin ortalama öğrenci sayısı</a:t>
            </a:r>
          </a:p>
          <a:p>
            <a:pPr lvl="2"/>
            <a:r>
              <a:rPr lang="tr-TR" dirty="0"/>
              <a:t>Mezunların iş bulma süreleri, vs.</a:t>
            </a:r>
          </a:p>
          <a:p>
            <a:pPr lvl="1"/>
            <a:r>
              <a:rPr lang="tr-TR" dirty="0"/>
              <a:t>Endeksler farklı standartlardan tek bir puan oluşturmayı amaçlar. </a:t>
            </a:r>
          </a:p>
          <a:p>
            <a:pPr lvl="2"/>
            <a:r>
              <a:rPr lang="tr-TR" dirty="0"/>
              <a:t>Puanın hesaplanmasında </a:t>
            </a:r>
            <a:r>
              <a:rPr lang="tr-TR" b="1" u="sng" dirty="0"/>
              <a:t>ağırlıklı/ağırlıksız toplamlar </a:t>
            </a:r>
            <a:r>
              <a:rPr lang="tr-TR" dirty="0"/>
              <a:t>belirlenebilir. </a:t>
            </a:r>
          </a:p>
          <a:p>
            <a:pPr lvl="2"/>
            <a:r>
              <a:rPr lang="tr-TR" dirty="0"/>
              <a:t>Puan hesaplamalarının hangi prensiplerle yapılacağı </a:t>
            </a:r>
            <a:r>
              <a:rPr lang="tr-TR" b="1" u="sng" dirty="0"/>
              <a:t>kuramsal bilgiye atıfla </a:t>
            </a:r>
            <a:r>
              <a:rPr lang="tr-TR" dirty="0"/>
              <a:t>gerçekleştirilir. </a:t>
            </a:r>
            <a:endParaRPr lang="en-GB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2"/>
            <a:endParaRPr lang="en-US" b="1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0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54122-09D5-A048-8455-F6AAB039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Endeksler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Ölçekler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FB87E-BF93-204C-830C-6706D0073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793"/>
            <a:ext cx="10515600" cy="4863170"/>
          </a:xfrm>
        </p:spPr>
        <p:txBody>
          <a:bodyPr>
            <a:normAutofit/>
          </a:bodyPr>
          <a:lstStyle/>
          <a:p>
            <a:r>
              <a:rPr lang="tr-TR" b="1" dirty="0"/>
              <a:t>Ölçek Oluşturma</a:t>
            </a:r>
            <a:r>
              <a:rPr lang="tr-TR" dirty="0"/>
              <a:t>;</a:t>
            </a:r>
          </a:p>
          <a:p>
            <a:pPr lvl="1"/>
            <a:r>
              <a:rPr lang="tr-TR" b="1" dirty="0"/>
              <a:t>Endekslerin özel bir türü</a:t>
            </a:r>
          </a:p>
          <a:p>
            <a:pPr lvl="1"/>
            <a:r>
              <a:rPr lang="tr-TR" dirty="0"/>
              <a:t>Bir dizi ifadeye katılımcıların ne ölçüde katıldığını soruşturur.</a:t>
            </a:r>
          </a:p>
          <a:p>
            <a:pPr lvl="1"/>
            <a:r>
              <a:rPr lang="tr-TR" dirty="0"/>
              <a:t>En yaygın haliyle </a:t>
            </a:r>
            <a:r>
              <a:rPr lang="tr-TR" b="1" dirty="0" err="1"/>
              <a:t>Likert</a:t>
            </a:r>
            <a:r>
              <a:rPr lang="tr-TR" b="1" dirty="0"/>
              <a:t> ölçeği </a:t>
            </a:r>
            <a:r>
              <a:rPr lang="tr-TR" dirty="0"/>
              <a:t>kullanılır: 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Çok katılıyorum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Katılıyorum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Kararsızım / Ne katılıyorum ne katılmıyorum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Katılmıyorum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Hiç katılmıyorum</a:t>
            </a:r>
          </a:p>
          <a:p>
            <a:pPr lvl="1"/>
            <a:r>
              <a:rPr lang="tr-TR" dirty="0"/>
              <a:t>Ölçek sorularının toplam puanları ya da ortalamaları hesaplanarak analiz edilir. </a:t>
            </a:r>
          </a:p>
          <a:p>
            <a:pPr lvl="1"/>
            <a:r>
              <a:rPr lang="tr-TR" dirty="0"/>
              <a:t>Ölçekler </a:t>
            </a:r>
            <a:r>
              <a:rPr lang="tr-TR" u="sng" dirty="0"/>
              <a:t>en fazla 10 dereceli olarak </a:t>
            </a:r>
            <a:r>
              <a:rPr lang="tr-TR" dirty="0"/>
              <a:t>hazırlanır. </a:t>
            </a:r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2"/>
            <a:endParaRPr lang="en-US" b="1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714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1853</Words>
  <Application>Microsoft Macintosh PowerPoint</Application>
  <PresentationFormat>Widescreen</PresentationFormat>
  <Paragraphs>258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Nicel Ölçüm</vt:lpstr>
      <vt:lpstr>Nicel Ölçüm</vt:lpstr>
      <vt:lpstr>Güvenilirlik/Geçerlik</vt:lpstr>
      <vt:lpstr>Güvenilirlik/Geçerlik</vt:lpstr>
      <vt:lpstr>Değişkenler ve Ölçüm Düzeyleri</vt:lpstr>
      <vt:lpstr>Değişkenler ve Ölçüm Düzeyleri</vt:lpstr>
      <vt:lpstr>Endeksler ve Ölçekler</vt:lpstr>
      <vt:lpstr>Endeksler ve Ölçekler</vt:lpstr>
      <vt:lpstr>Endeksler ve Ölçekler</vt:lpstr>
      <vt:lpstr>Soru Tipleri</vt:lpstr>
      <vt:lpstr>Soru Tipleri</vt:lpstr>
      <vt:lpstr>Soru Tipleri</vt:lpstr>
      <vt:lpstr>Soru Tipleri</vt:lpstr>
      <vt:lpstr>Soru Tipleri</vt:lpstr>
      <vt:lpstr>Soru Tipleri</vt:lpstr>
      <vt:lpstr>Soru Tipleri</vt:lpstr>
      <vt:lpstr>Soru Tipleri</vt:lpstr>
      <vt:lpstr>Soru Tipleri</vt:lpstr>
      <vt:lpstr>Toplumsal Cinsiyet İlişkileri Tutum Ölçeği</vt:lpstr>
      <vt:lpstr>Religiosity Scale by Gorsuch and McPherson </vt:lpstr>
      <vt:lpstr>BİZ NE YAPACAĞIZ?</vt:lpstr>
      <vt:lpstr>UYARI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Nicel Ölçüm</dc:title>
  <dc:creator>Haktan.Ural</dc:creator>
  <cp:lastModifiedBy>Haktan.Ural</cp:lastModifiedBy>
  <cp:revision>10</cp:revision>
  <dcterms:created xsi:type="dcterms:W3CDTF">2019-04-14T18:51:58Z</dcterms:created>
  <dcterms:modified xsi:type="dcterms:W3CDTF">2019-04-14T20:49:04Z</dcterms:modified>
</cp:coreProperties>
</file>