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E4DBC6-BA43-4B46-904E-F4F0951917A3}" type="datetimeFigureOut">
              <a:rPr lang="tr-TR" smtClean="0"/>
              <a:t>2.8.2019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DE9B1A-7109-47F1-A5C8-6B30BAC54A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3476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DE9B1A-7109-47F1-A5C8-6B30BAC54AD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7748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D856C-39B8-4A4F-9035-A6E3353A9606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6189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369D7-4657-4880-AF6D-947218D64BDA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9258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4296-68C4-4E68-9049-675BAEB356F4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2302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BE16A-2219-4C2A-8390-6AE8446D0D1E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8993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C9BB6-510C-47A7-BF29-DE355AA2E337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731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EF92-9163-4542-B826-69A374E2C302}" type="datetime1">
              <a:rPr lang="tr-TR" smtClean="0"/>
              <a:t>2.8.2019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856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C5BE7-B4CF-4C87-8A83-DAB1C530344B}" type="datetime1">
              <a:rPr lang="tr-TR" smtClean="0"/>
              <a:t>2.8.2019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7388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33DD-58D4-484A-8CF7-19BC82EBA49C}" type="datetime1">
              <a:rPr lang="tr-TR" smtClean="0"/>
              <a:t>2.8.2019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0053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3E0D1-4E0E-40E1-B179-81727FC4242C}" type="datetime1">
              <a:rPr lang="tr-TR" smtClean="0"/>
              <a:t>2.8.2019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4606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0F81-19B6-4FB3-B8B4-915424997644}" type="datetime1">
              <a:rPr lang="tr-TR" smtClean="0"/>
              <a:t>2.8.2019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6047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E2B3-C8E3-4B62-A906-CAC96867EBE4}" type="datetime1">
              <a:rPr lang="tr-TR" smtClean="0"/>
              <a:t>2.8.2019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611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5C7CB-6331-4ADE-8F01-CCB480F14514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5295F-1DDA-4EAC-A3E9-E37BC9C4F1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641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YATAĞA BAĞIMLI HASTANIN BAKIMI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218708"/>
            <a:ext cx="9144000" cy="1039091"/>
          </a:xfrm>
        </p:spPr>
        <p:txBody>
          <a:bodyPr/>
          <a:lstStyle/>
          <a:p>
            <a:r>
              <a:rPr lang="tr-TR" dirty="0" err="1" smtClean="0"/>
              <a:t>Öğr</a:t>
            </a:r>
            <a:r>
              <a:rPr lang="tr-TR" dirty="0" smtClean="0"/>
              <a:t>. Gör. Dr. Ayşegül </a:t>
            </a:r>
            <a:r>
              <a:rPr lang="tr-TR" smtClean="0"/>
              <a:t>ÖZTÜRK BİRGE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975959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Önleyici Hemşirelik Girişimleri-I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Hastanın KB, </a:t>
            </a:r>
            <a:r>
              <a:rPr lang="tr-TR" dirty="0" err="1" smtClean="0"/>
              <a:t>Nbz</a:t>
            </a:r>
            <a:r>
              <a:rPr lang="tr-TR" dirty="0" smtClean="0"/>
              <a:t>, </a:t>
            </a:r>
            <a:r>
              <a:rPr lang="tr-TR" dirty="0" err="1" smtClean="0"/>
              <a:t>periferal</a:t>
            </a:r>
            <a:r>
              <a:rPr lang="tr-TR" dirty="0" smtClean="0"/>
              <a:t> nabızları değerlendirilmeli ve </a:t>
            </a:r>
            <a:r>
              <a:rPr lang="tr-TR" dirty="0" err="1" smtClean="0"/>
              <a:t>venöz</a:t>
            </a:r>
            <a:r>
              <a:rPr lang="tr-TR" dirty="0" smtClean="0"/>
              <a:t> </a:t>
            </a:r>
            <a:r>
              <a:rPr lang="tr-TR" dirty="0" err="1" smtClean="0"/>
              <a:t>staz</a:t>
            </a:r>
            <a:r>
              <a:rPr lang="tr-TR" dirty="0" smtClean="0"/>
              <a:t> belirtileri gözlenir.</a:t>
            </a:r>
          </a:p>
          <a:p>
            <a:r>
              <a:rPr lang="tr-TR" dirty="0" smtClean="0"/>
              <a:t>Yatak başı 10-20 derece yükseltilir.</a:t>
            </a:r>
          </a:p>
          <a:p>
            <a:r>
              <a:rPr lang="tr-TR" dirty="0" smtClean="0"/>
              <a:t>Yatak içi </a:t>
            </a:r>
            <a:r>
              <a:rPr lang="tr-TR" dirty="0" err="1" smtClean="0"/>
              <a:t>mobilizasyonu</a:t>
            </a:r>
            <a:r>
              <a:rPr lang="tr-TR" dirty="0" smtClean="0"/>
              <a:t> sağlanır.</a:t>
            </a:r>
          </a:p>
          <a:p>
            <a:r>
              <a:rPr lang="tr-TR" dirty="0" smtClean="0"/>
              <a:t>Birey yatak dışı </a:t>
            </a:r>
            <a:r>
              <a:rPr lang="tr-TR" dirty="0" err="1" smtClean="0"/>
              <a:t>mobilizasyon</a:t>
            </a:r>
            <a:r>
              <a:rPr lang="tr-TR" dirty="0" smtClean="0"/>
              <a:t> için desteklenir.</a:t>
            </a:r>
          </a:p>
          <a:p>
            <a:r>
              <a:rPr lang="tr-TR" dirty="0" smtClean="0"/>
              <a:t>Günde en az 3 kez aktif/pasif ROM egzersizleri yaptırılır.</a:t>
            </a:r>
          </a:p>
          <a:p>
            <a:r>
              <a:rPr lang="tr-TR" dirty="0" smtClean="0"/>
              <a:t>Mümkün olduğunca erken </a:t>
            </a:r>
            <a:r>
              <a:rPr lang="tr-TR" dirty="0" err="1" smtClean="0"/>
              <a:t>mobilizasyon</a:t>
            </a:r>
            <a:r>
              <a:rPr lang="tr-TR" dirty="0" smtClean="0"/>
              <a:t> sağlanır.</a:t>
            </a:r>
          </a:p>
          <a:p>
            <a:r>
              <a:rPr lang="tr-TR" dirty="0" smtClean="0"/>
              <a:t>Hasta ilk defa ayağa kaldırılırken kademeli kaldırılır. Hasta ayağa kalkmadan önce yaşam bulguları alınır, derin solun um alması istenir. Yatağının kenarında bir müddet oturması sağlanır.</a:t>
            </a:r>
          </a:p>
          <a:p>
            <a:r>
              <a:rPr lang="tr-TR" dirty="0" smtClean="0"/>
              <a:t>Hastaya mümkün olduğunca </a:t>
            </a:r>
            <a:r>
              <a:rPr lang="tr-TR" dirty="0" err="1" smtClean="0"/>
              <a:t>valselva</a:t>
            </a:r>
            <a:r>
              <a:rPr lang="tr-TR" dirty="0" smtClean="0"/>
              <a:t> manevrasına neden olan aktivitelerden (</a:t>
            </a:r>
            <a:r>
              <a:rPr lang="tr-TR" dirty="0" err="1" smtClean="0"/>
              <a:t>defekesyon</a:t>
            </a:r>
            <a:r>
              <a:rPr lang="tr-TR" dirty="0" smtClean="0"/>
              <a:t> esnasında ıkınma, yatakta kendini yukarı çekerken nefesini tutma) kaçınması sağlanmalı.</a:t>
            </a:r>
          </a:p>
          <a:p>
            <a:endParaRPr lang="tr-TR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6413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Önleyici Hemşirelik Girişimleri-II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Hastanın bacakları kızarıklık, sıcaklık ve hassasiyet açısından değerlendirilir.</a:t>
            </a:r>
          </a:p>
          <a:p>
            <a:r>
              <a:rPr lang="tr-TR" dirty="0" err="1" smtClean="0"/>
              <a:t>Dispne</a:t>
            </a:r>
            <a:r>
              <a:rPr lang="tr-TR" dirty="0" smtClean="0"/>
              <a:t>, göğüs ağrısı gibi </a:t>
            </a:r>
            <a:r>
              <a:rPr lang="tr-TR" dirty="0" err="1" smtClean="0"/>
              <a:t>pulmoner</a:t>
            </a:r>
            <a:r>
              <a:rPr lang="tr-TR" dirty="0" smtClean="0"/>
              <a:t> </a:t>
            </a:r>
            <a:r>
              <a:rPr lang="tr-TR" dirty="0" err="1" smtClean="0"/>
              <a:t>emboli</a:t>
            </a:r>
            <a:r>
              <a:rPr lang="tr-TR" dirty="0" smtClean="0"/>
              <a:t> belirti ve bulguları,</a:t>
            </a:r>
          </a:p>
          <a:p>
            <a:r>
              <a:rPr lang="tr-TR" dirty="0" smtClean="0"/>
              <a:t>Bilinç durumunda azalma, duyusal ve motor fonksiyonlarda değişiklik gibi </a:t>
            </a:r>
            <a:r>
              <a:rPr lang="tr-TR" dirty="0" err="1" smtClean="0"/>
              <a:t>serebral</a:t>
            </a:r>
            <a:r>
              <a:rPr lang="tr-TR" dirty="0" smtClean="0"/>
              <a:t> </a:t>
            </a:r>
            <a:r>
              <a:rPr lang="tr-TR" dirty="0" err="1" smtClean="0"/>
              <a:t>emboli</a:t>
            </a:r>
            <a:r>
              <a:rPr lang="tr-TR" dirty="0" smtClean="0"/>
              <a:t> belirtileri izlenir.</a:t>
            </a:r>
          </a:p>
          <a:p>
            <a:r>
              <a:rPr lang="tr-TR" dirty="0" smtClean="0"/>
              <a:t>Hastaya varis çorabı giydirilir.</a:t>
            </a:r>
          </a:p>
          <a:p>
            <a:r>
              <a:rPr lang="tr-TR" dirty="0" smtClean="0"/>
              <a:t>Kan </a:t>
            </a:r>
            <a:r>
              <a:rPr lang="tr-TR" dirty="0" err="1" smtClean="0"/>
              <a:t>vizikositesini</a:t>
            </a:r>
            <a:r>
              <a:rPr lang="tr-TR" dirty="0" smtClean="0"/>
              <a:t> azaltmak için sakıncası yoksa sıvı alımı desteklenir.</a:t>
            </a:r>
          </a:p>
          <a:p>
            <a:r>
              <a:rPr lang="tr-TR" dirty="0" err="1" smtClean="0"/>
              <a:t>Heparin</a:t>
            </a:r>
            <a:r>
              <a:rPr lang="tr-TR" dirty="0" smtClean="0"/>
              <a:t> gibi derin </a:t>
            </a:r>
            <a:r>
              <a:rPr lang="tr-TR" dirty="0" err="1" smtClean="0"/>
              <a:t>ven</a:t>
            </a:r>
            <a:r>
              <a:rPr lang="tr-TR" dirty="0" smtClean="0"/>
              <a:t> </a:t>
            </a:r>
            <a:r>
              <a:rPr lang="tr-TR" dirty="0" err="1" smtClean="0"/>
              <a:t>trombozunun</a:t>
            </a:r>
            <a:r>
              <a:rPr lang="tr-TR" dirty="0" smtClean="0"/>
              <a:t> önlenmesinde yaygın olarak kullanılan ilaçların kanama gibi önemli yan etkileri izlenmelidir.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3723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Hareketsizliğin solunum sistemi üzerine etkisi: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Göğüs kafesinin genişlemesi ve hareketinde azalma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Akciğerlerde </a:t>
            </a:r>
            <a:r>
              <a:rPr lang="tr-TR" dirty="0" err="1" smtClean="0"/>
              <a:t>sekresyon</a:t>
            </a:r>
            <a:r>
              <a:rPr lang="tr-TR" dirty="0" smtClean="0"/>
              <a:t> ve mukus birikimi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Solunum </a:t>
            </a:r>
            <a:r>
              <a:rPr lang="tr-TR" dirty="0" err="1" smtClean="0"/>
              <a:t>asidozu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1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Göğüs kafesinin genişlemesi ve hareketinde azalma;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Uzun süre yatağa bağımlı hastalara yatağın yaptığı basınç ve solunum kaslarının </a:t>
            </a:r>
            <a:r>
              <a:rPr lang="tr-TR" dirty="0" err="1" smtClean="0"/>
              <a:t>kuvvetsizliğigöğüs</a:t>
            </a:r>
            <a:r>
              <a:rPr lang="tr-TR" dirty="0" smtClean="0"/>
              <a:t> kafesinin genişlemesine yol açar. Sonuçta </a:t>
            </a:r>
            <a:r>
              <a:rPr lang="tr-TR" dirty="0" err="1" smtClean="0"/>
              <a:t>ventilasyon</a:t>
            </a:r>
            <a:r>
              <a:rPr lang="tr-TR" dirty="0" smtClean="0"/>
              <a:t> azalır, kan oksijenlenmesi azalır.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48777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Akciğerlerde </a:t>
            </a:r>
            <a:r>
              <a:rPr lang="tr-TR" dirty="0" err="1" smtClean="0"/>
              <a:t>sekresyon</a:t>
            </a:r>
            <a:r>
              <a:rPr lang="tr-TR" dirty="0" smtClean="0"/>
              <a:t> ve mukus birikimi;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Sekresyonların</a:t>
            </a:r>
            <a:r>
              <a:rPr lang="tr-TR" dirty="0" smtClean="0"/>
              <a:t> akciğer ve bronşlarda birikmesi enfeksiyona neden olur. Aynı zamanda hastanın devamlı sırtüstü yatması, </a:t>
            </a:r>
            <a:r>
              <a:rPr lang="tr-TR" dirty="0" err="1" smtClean="0"/>
              <a:t>sekresyonların</a:t>
            </a:r>
            <a:r>
              <a:rPr lang="tr-TR" dirty="0" smtClean="0"/>
              <a:t> akciğerin alt kısımlarında birikmesine, bronş duvarının neminin azalmasına ve </a:t>
            </a:r>
            <a:r>
              <a:rPr lang="tr-TR" dirty="0" err="1" smtClean="0"/>
              <a:t>silyal</a:t>
            </a:r>
            <a:r>
              <a:rPr lang="tr-TR" dirty="0" smtClean="0"/>
              <a:t> hareketlerde yavaşlamaya neden olur. </a:t>
            </a:r>
          </a:p>
          <a:p>
            <a:r>
              <a:rPr lang="tr-TR" dirty="0" smtClean="0"/>
              <a:t>Bu nedenlerle </a:t>
            </a:r>
            <a:r>
              <a:rPr lang="tr-TR" dirty="0" err="1" smtClean="0"/>
              <a:t>pnömoni</a:t>
            </a:r>
            <a:r>
              <a:rPr lang="tr-TR" dirty="0" smtClean="0"/>
              <a:t> gelişme riski vardır.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7565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Solunum </a:t>
            </a:r>
            <a:r>
              <a:rPr lang="tr-TR" dirty="0" err="1" smtClean="0"/>
              <a:t>asidozu</a:t>
            </a:r>
            <a:r>
              <a:rPr lang="tr-TR" dirty="0"/>
              <a:t>;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Hastanın solunum hareketleri ve gaz değişimi azaldığı zaman kanda karbondioksit (CO</a:t>
            </a:r>
            <a:r>
              <a:rPr lang="tr-TR" baseline="-25000" dirty="0" smtClean="0"/>
              <a:t>2</a:t>
            </a:r>
            <a:r>
              <a:rPr lang="tr-TR" dirty="0" smtClean="0"/>
              <a:t>) artar, oksijen (O</a:t>
            </a:r>
            <a:r>
              <a:rPr lang="tr-TR" sz="2000" dirty="0" smtClean="0"/>
              <a:t>2</a:t>
            </a:r>
            <a:r>
              <a:rPr lang="tr-TR" dirty="0" smtClean="0"/>
              <a:t>) miktarı azalır ve dokularda </a:t>
            </a:r>
            <a:r>
              <a:rPr lang="tr-TR" dirty="0" err="1" smtClean="0"/>
              <a:t>hipoksi</a:t>
            </a:r>
            <a:r>
              <a:rPr lang="tr-TR" dirty="0" smtClean="0"/>
              <a:t> gelişir.</a:t>
            </a:r>
          </a:p>
          <a:p>
            <a:r>
              <a:rPr lang="tr-TR" dirty="0" smtClean="0"/>
              <a:t>CO</a:t>
            </a:r>
            <a:r>
              <a:rPr lang="tr-TR" sz="2000" dirty="0" smtClean="0"/>
              <a:t>2</a:t>
            </a:r>
            <a:r>
              <a:rPr lang="tr-TR" dirty="0" smtClean="0"/>
              <a:t>’nin artması solunum merkezini uyararak </a:t>
            </a:r>
            <a:r>
              <a:rPr lang="tr-TR" dirty="0" err="1" smtClean="0"/>
              <a:t>hiperventilasyona</a:t>
            </a:r>
            <a:r>
              <a:rPr lang="tr-TR" dirty="0" smtClean="0"/>
              <a:t> neden olur. Bir süre sonra devamlı artan CO</a:t>
            </a:r>
            <a:r>
              <a:rPr lang="tr-TR" sz="2000" dirty="0" smtClean="0"/>
              <a:t>2</a:t>
            </a:r>
            <a:r>
              <a:rPr lang="tr-TR" dirty="0" smtClean="0"/>
              <a:t> sonrası </a:t>
            </a:r>
            <a:r>
              <a:rPr lang="tr-TR" dirty="0" err="1" smtClean="0"/>
              <a:t>asidoz</a:t>
            </a:r>
            <a:r>
              <a:rPr lang="tr-TR" dirty="0" smtClean="0"/>
              <a:t> gelişir. 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33275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Önleyici Hemşirelik Girişimleri-I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Solunum hızı, derinliği, solunum sesleri değerlendirilir.</a:t>
            </a:r>
          </a:p>
          <a:p>
            <a:r>
              <a:rPr lang="tr-TR" dirty="0" smtClean="0"/>
              <a:t>Hastada ateş, öksürük, </a:t>
            </a:r>
            <a:r>
              <a:rPr lang="tr-TR" dirty="0" err="1" smtClean="0"/>
              <a:t>pürülan</a:t>
            </a:r>
            <a:r>
              <a:rPr lang="tr-TR" dirty="0" smtClean="0"/>
              <a:t> balgam, göğüs ağrısı ve </a:t>
            </a:r>
            <a:r>
              <a:rPr lang="tr-TR" dirty="0" err="1" smtClean="0"/>
              <a:t>dispne</a:t>
            </a:r>
            <a:r>
              <a:rPr lang="tr-TR" dirty="0" smtClean="0"/>
              <a:t> değerlendirilir.</a:t>
            </a:r>
          </a:p>
          <a:p>
            <a:r>
              <a:rPr lang="tr-TR" dirty="0" smtClean="0"/>
              <a:t>Ağır </a:t>
            </a:r>
            <a:r>
              <a:rPr lang="tr-TR" dirty="0" err="1" smtClean="0"/>
              <a:t>sedatif</a:t>
            </a:r>
            <a:r>
              <a:rPr lang="tr-TR" dirty="0" smtClean="0"/>
              <a:t> ve narkotikler solunumu depreşe edeceği için mümkün olduğunca kontrollü verilmelidir.</a:t>
            </a:r>
          </a:p>
          <a:p>
            <a:r>
              <a:rPr lang="tr-TR" dirty="0" smtClean="0"/>
              <a:t>Hastaya solunum egzersizleri yaptırılır. Derin solunum egzersizlerinin üst üste uygulanmamasına özen gösterilmeli, hastanın </a:t>
            </a:r>
            <a:r>
              <a:rPr lang="tr-TR" dirty="0" err="1" smtClean="0"/>
              <a:t>tolerasyonuna</a:t>
            </a:r>
            <a:r>
              <a:rPr lang="tr-TR" dirty="0" smtClean="0"/>
              <a:t> göre belirlenmelidir.</a:t>
            </a:r>
          </a:p>
          <a:p>
            <a:r>
              <a:rPr lang="tr-TR" dirty="0" smtClean="0"/>
              <a:t>Gerekli ise </a:t>
            </a:r>
            <a:r>
              <a:rPr lang="tr-TR" dirty="0" err="1" smtClean="0"/>
              <a:t>postüral</a:t>
            </a:r>
            <a:r>
              <a:rPr lang="tr-TR" dirty="0" smtClean="0"/>
              <a:t> drenaj yapılır. Genellikle günde 2-4 defa, açken ve yatmadan önce yapılmalıdır. Drenaj öncesi doktor istemi var ise </a:t>
            </a:r>
            <a:r>
              <a:rPr lang="tr-TR" dirty="0" err="1" smtClean="0"/>
              <a:t>bronkodilatör</a:t>
            </a:r>
            <a:r>
              <a:rPr lang="tr-TR" dirty="0" smtClean="0"/>
              <a:t> yapılmalıdır.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88464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Önleyici Hemşirelik Girişimleri-II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Hastaya göğüs kafesinin genişlemesini destekleyen pozisyon verilir. Sürekli yatan hastalarda en az 2 saatte bir pozisyon değiştirilmelidir.</a:t>
            </a:r>
          </a:p>
          <a:p>
            <a:r>
              <a:rPr lang="tr-TR" dirty="0" err="1" smtClean="0"/>
              <a:t>Sekresyonların</a:t>
            </a:r>
            <a:r>
              <a:rPr lang="tr-TR" dirty="0" smtClean="0"/>
              <a:t> atımını kolaylaştırmak için sakıncası yok ise sıvı alımı arttırılır.</a:t>
            </a:r>
          </a:p>
          <a:p>
            <a:r>
              <a:rPr lang="tr-TR" dirty="0" smtClean="0"/>
              <a:t>Öksürük ile atılamayan </a:t>
            </a:r>
            <a:r>
              <a:rPr lang="tr-TR" dirty="0" err="1" smtClean="0"/>
              <a:t>sekresyonlar</a:t>
            </a:r>
            <a:r>
              <a:rPr lang="tr-TR" dirty="0" smtClean="0"/>
              <a:t> </a:t>
            </a:r>
            <a:r>
              <a:rPr lang="tr-TR" dirty="0" err="1" smtClean="0"/>
              <a:t>aspirasyon</a:t>
            </a:r>
            <a:r>
              <a:rPr lang="tr-TR" dirty="0" smtClean="0"/>
              <a:t> işlemi ile temizlenmelidir.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45639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Hareketsizliğin endokrin ve </a:t>
            </a:r>
            <a:r>
              <a:rPr lang="tr-TR" dirty="0" err="1" smtClean="0"/>
              <a:t>metabolik</a:t>
            </a:r>
            <a:r>
              <a:rPr lang="tr-TR" dirty="0" smtClean="0"/>
              <a:t> sistem üzerine etkisi: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Metabolik</a:t>
            </a:r>
            <a:r>
              <a:rPr lang="tr-TR" dirty="0" smtClean="0"/>
              <a:t> hızda azalma,</a:t>
            </a:r>
          </a:p>
          <a:p>
            <a:r>
              <a:rPr lang="tr-TR" dirty="0" smtClean="0"/>
              <a:t>Karbonhidrat, protein ve yağ metabolizmasında değişiklikler,</a:t>
            </a:r>
          </a:p>
          <a:p>
            <a:r>
              <a:rPr lang="tr-TR" dirty="0" smtClean="0"/>
              <a:t>Sıvı elektrolit ve kalsiyum dengesizlikleri görülür.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27494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Protein ya da kalori alımının azalması hareketsizliğe bağlı iştah azalması sonucu görülür.</a:t>
            </a:r>
          </a:p>
          <a:p>
            <a:r>
              <a:rPr lang="tr-TR" dirty="0" smtClean="0"/>
              <a:t>Yatağa bağımlı hastalarda vücuttan atılan nitrojen alınan protein miktarından daha fazla olunca negatif nitrojen dengesi ortaya çıkar.</a:t>
            </a:r>
          </a:p>
          <a:p>
            <a:r>
              <a:rPr lang="tr-TR" dirty="0" smtClean="0"/>
              <a:t>Dokulardaki katabolizma artışı ile hastada kilo kaybı, kas kitlesinde azalma ve zayıflık görülür.</a:t>
            </a:r>
          </a:p>
          <a:p>
            <a:r>
              <a:rPr lang="tr-TR" dirty="0" smtClean="0"/>
              <a:t>Kemiklerden kalsiyum çekilmesi hızlanır. Kanda yükselen </a:t>
            </a:r>
            <a:r>
              <a:rPr lang="tr-TR" dirty="0" err="1" smtClean="0"/>
              <a:t>Ca</a:t>
            </a:r>
            <a:r>
              <a:rPr lang="tr-TR" dirty="0" smtClean="0"/>
              <a:t> böbrekler tarafından atılır. Atılamadığı durumlarda </a:t>
            </a:r>
            <a:r>
              <a:rPr lang="tr-TR" dirty="0" err="1" smtClean="0"/>
              <a:t>hiperkalsemi</a:t>
            </a:r>
            <a:r>
              <a:rPr lang="tr-TR" dirty="0" smtClean="0"/>
              <a:t> gerçekleşir. Kalsiyum </a:t>
            </a:r>
            <a:r>
              <a:rPr lang="tr-TR" dirty="0" err="1" smtClean="0"/>
              <a:t>reabsorbsiyonu</a:t>
            </a:r>
            <a:r>
              <a:rPr lang="tr-TR" dirty="0" smtClean="0"/>
              <a:t> devam ederse kemiklerde patolojik kırıklar oluşabilir.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4665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18309"/>
            <a:ext cx="10515600" cy="3553691"/>
          </a:xfrm>
        </p:spPr>
        <p:txBody>
          <a:bodyPr/>
          <a:lstStyle/>
          <a:p>
            <a:r>
              <a:rPr lang="tr-TR" dirty="0" smtClean="0"/>
              <a:t>Yatak istirahati koroner </a:t>
            </a:r>
            <a:r>
              <a:rPr lang="tr-TR" dirty="0" err="1" smtClean="0"/>
              <a:t>iskemi</a:t>
            </a:r>
            <a:r>
              <a:rPr lang="tr-TR" dirty="0" smtClean="0"/>
              <a:t>, cerrahi süreçler, travma sonucu oluşan kırık ve yaralanmalarda organizmanın </a:t>
            </a:r>
            <a:r>
              <a:rPr lang="tr-TR" dirty="0" err="1" smtClean="0"/>
              <a:t>metabolik</a:t>
            </a:r>
            <a:r>
              <a:rPr lang="tr-TR" dirty="0" smtClean="0"/>
              <a:t> gereksinimlerini ve ağrıyı azaltır, iyileşme ve yenilenmeyi sağlar.</a:t>
            </a:r>
          </a:p>
          <a:p>
            <a:pPr lvl="1"/>
            <a:r>
              <a:rPr lang="tr-TR" dirty="0" smtClean="0"/>
              <a:t>Yatak istirahati hasta dokulardan sağlam dokulara mikroorganizmaların yayılmasını önleyen fibrin bariyerini </a:t>
            </a:r>
            <a:r>
              <a:rPr lang="tr-TR" dirty="0" err="1" smtClean="0"/>
              <a:t>kuvvetlendiri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Ayrıca dokuların </a:t>
            </a:r>
            <a:r>
              <a:rPr lang="tr-TR" dirty="0" err="1" smtClean="0"/>
              <a:t>metabolik</a:t>
            </a:r>
            <a:r>
              <a:rPr lang="tr-TR" dirty="0" smtClean="0"/>
              <a:t> gereksinimlerini azaltarak oksijen gereksiniminin karşılanmasını kolaylaştırır.</a:t>
            </a:r>
          </a:p>
          <a:p>
            <a:pPr lvl="1"/>
            <a:r>
              <a:rPr lang="tr-TR" dirty="0" err="1" smtClean="0"/>
              <a:t>Konjesyonu</a:t>
            </a:r>
            <a:r>
              <a:rPr lang="tr-TR" dirty="0" smtClean="0"/>
              <a:t> ve ödemi azaltır.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2213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Önleyici Hemşirelik Girişimleri;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Hastanın sıvı </a:t>
            </a:r>
            <a:r>
              <a:rPr lang="tr-TR" dirty="0" err="1" smtClean="0"/>
              <a:t>elektolit</a:t>
            </a:r>
            <a:r>
              <a:rPr lang="tr-TR" dirty="0" smtClean="0"/>
              <a:t> dengesi değerlendirilir.</a:t>
            </a:r>
          </a:p>
          <a:p>
            <a:r>
              <a:rPr lang="tr-TR" dirty="0" smtClean="0"/>
              <a:t>Serum elektrolitleri, albümin ve total protein, kan üre azot düzeyleri takip edilmelidir.</a:t>
            </a:r>
          </a:p>
          <a:p>
            <a:r>
              <a:rPr lang="tr-TR" dirty="0" smtClean="0"/>
              <a:t>Hastaya protein destekli diyet verilmelidir.</a:t>
            </a:r>
          </a:p>
          <a:p>
            <a:r>
              <a:rPr lang="tr-TR" dirty="0" smtClean="0"/>
              <a:t>B ve C vitamin alımları desteklenmelidir. B </a:t>
            </a:r>
            <a:r>
              <a:rPr lang="tr-TR" dirty="0" err="1" smtClean="0"/>
              <a:t>vit</a:t>
            </a:r>
            <a:r>
              <a:rPr lang="tr-TR" dirty="0" smtClean="0"/>
              <a:t>. Deri bütünlüğünün korunması ve yara iyileşmesini desteklerken C </a:t>
            </a:r>
            <a:r>
              <a:rPr lang="tr-TR" dirty="0" err="1" smtClean="0"/>
              <a:t>vit</a:t>
            </a:r>
            <a:r>
              <a:rPr lang="tr-TR" dirty="0" smtClean="0"/>
              <a:t>. Proteinlerin depolanmasını kolaylaştırmaktadır.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09829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Hareketsizliğin Kas-İskelet </a:t>
            </a:r>
            <a:r>
              <a:rPr lang="tr-TR" dirty="0"/>
              <a:t>S</a:t>
            </a:r>
            <a:r>
              <a:rPr lang="tr-TR" dirty="0" smtClean="0"/>
              <a:t>istemine </a:t>
            </a:r>
            <a:r>
              <a:rPr lang="tr-TR" dirty="0"/>
              <a:t>E</a:t>
            </a:r>
            <a:r>
              <a:rPr lang="tr-TR" dirty="0" smtClean="0"/>
              <a:t>tkisi: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Kuvvetsizlik, sırt ağrıları, </a:t>
            </a:r>
            <a:r>
              <a:rPr lang="tr-TR" dirty="0" err="1" smtClean="0"/>
              <a:t>kontraktür</a:t>
            </a:r>
            <a:r>
              <a:rPr lang="tr-TR" dirty="0" smtClean="0"/>
              <a:t> ve osteoporoza neden olabilir.</a:t>
            </a:r>
          </a:p>
          <a:p>
            <a:r>
              <a:rPr lang="tr-TR" dirty="0" smtClean="0"/>
              <a:t>Hareketsizlik hem kasların gelişmesini hem de yeterince beslenmesini engeller.</a:t>
            </a:r>
          </a:p>
          <a:p>
            <a:r>
              <a:rPr lang="tr-TR" dirty="0" smtClean="0"/>
              <a:t>Günde birkaç kasılma kasın gücünü korumasına yardımcı olur, kullanılmadığında zamanla gücünü kaybeder. Kuvvetsizlik ve sırt ağrıları giderek kas </a:t>
            </a:r>
            <a:r>
              <a:rPr lang="tr-TR" dirty="0" err="1" smtClean="0"/>
              <a:t>atrofisi</a:t>
            </a:r>
            <a:r>
              <a:rPr lang="tr-TR" dirty="0" smtClean="0"/>
              <a:t> ile sonuçlanır.</a:t>
            </a:r>
          </a:p>
          <a:p>
            <a:r>
              <a:rPr lang="tr-TR" dirty="0" smtClean="0"/>
              <a:t>Kemiklerden kalsiyum çekilmesi ile osteoporoz riski artar.</a:t>
            </a:r>
          </a:p>
          <a:p>
            <a:r>
              <a:rPr lang="tr-TR" dirty="0" smtClean="0"/>
              <a:t>Eklem hareketlerinin kısıtlanması ve eklem çevresindeki dokuların kısalma ve </a:t>
            </a:r>
            <a:r>
              <a:rPr lang="tr-TR" dirty="0" err="1" smtClean="0"/>
              <a:t>fibrozisi</a:t>
            </a:r>
            <a:r>
              <a:rPr lang="tr-TR" dirty="0" smtClean="0"/>
              <a:t> sonunda el bileği düşmesi, ayak düşmesi, kalçanın </a:t>
            </a:r>
            <a:r>
              <a:rPr lang="tr-TR" dirty="0" err="1" smtClean="0"/>
              <a:t>eksternal</a:t>
            </a:r>
            <a:r>
              <a:rPr lang="tr-TR" dirty="0" smtClean="0"/>
              <a:t> rotasyon </a:t>
            </a:r>
            <a:r>
              <a:rPr lang="tr-TR" dirty="0" err="1" smtClean="0"/>
              <a:t>kontraktürü</a:t>
            </a:r>
            <a:r>
              <a:rPr lang="tr-TR" dirty="0" smtClean="0"/>
              <a:t> sıklıkla gelişir.</a:t>
            </a:r>
          </a:p>
          <a:p>
            <a:pPr lvl="1"/>
            <a:r>
              <a:rPr lang="tr-TR" dirty="0" smtClean="0"/>
              <a:t>Eklem </a:t>
            </a:r>
            <a:r>
              <a:rPr lang="tr-TR" dirty="0" err="1" smtClean="0"/>
              <a:t>kontraktürleri</a:t>
            </a:r>
            <a:r>
              <a:rPr lang="tr-TR" dirty="0" smtClean="0"/>
              <a:t> 3-7 gün içerisinde oluşabilir.</a:t>
            </a:r>
          </a:p>
          <a:p>
            <a:pPr marL="457200" lvl="1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58552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Önleyici Hemşirelik Girişimleri;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Hastalar osteoporoz açısından değerlendirilir. D </a:t>
            </a:r>
            <a:r>
              <a:rPr lang="tr-TR" dirty="0" err="1" smtClean="0"/>
              <a:t>vit</a:t>
            </a:r>
            <a:r>
              <a:rPr lang="tr-TR" dirty="0" smtClean="0"/>
              <a:t>. Ve kalsiyum alımı sorgulanır.</a:t>
            </a:r>
          </a:p>
          <a:p>
            <a:r>
              <a:rPr lang="tr-TR" dirty="0" smtClean="0"/>
              <a:t>Hasta sınırları dahilinde hareket ettirilir.</a:t>
            </a:r>
          </a:p>
          <a:p>
            <a:r>
              <a:rPr lang="tr-TR" dirty="0" smtClean="0"/>
              <a:t>Aktif/pasif ROM egzersizleri yaptırılır.</a:t>
            </a:r>
          </a:p>
          <a:p>
            <a:r>
              <a:rPr lang="tr-TR" dirty="0" smtClean="0"/>
              <a:t>Kaslar için </a:t>
            </a:r>
            <a:r>
              <a:rPr lang="tr-TR" dirty="0" err="1" smtClean="0"/>
              <a:t>izometrik</a:t>
            </a:r>
            <a:r>
              <a:rPr lang="tr-TR" dirty="0" smtClean="0"/>
              <a:t> egzersizler yapılmalıdır. Bu egzersiz vücut bölümleri hareket ettirmeden kasları kasılması ya da germe işlemidir. </a:t>
            </a:r>
            <a:r>
              <a:rPr lang="tr-TR" dirty="0" err="1" smtClean="0"/>
              <a:t>Örn</a:t>
            </a:r>
            <a:r>
              <a:rPr lang="tr-TR" dirty="0" smtClean="0"/>
              <a:t>. Kalçayı germe.</a:t>
            </a:r>
          </a:p>
          <a:p>
            <a:r>
              <a:rPr lang="tr-TR" dirty="0" smtClean="0"/>
              <a:t>Ayak düşmesini önlemek için ayak tahtası gibi destekleyiciler kullanılmalıdır.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53136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Hareketsizliğin </a:t>
            </a:r>
            <a:r>
              <a:rPr lang="tr-TR" dirty="0" err="1" smtClean="0"/>
              <a:t>Üriner</a:t>
            </a:r>
            <a:r>
              <a:rPr lang="tr-TR" dirty="0" smtClean="0"/>
              <a:t> Sistem Üzerine Etkisi: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İdrar yapmada zorluk; hasta yatar pozisyonda iken zor idrara çıkarlar. Ördek ve sürgü kullanımı hastaları rahatsız edebilir. Ayrıca sırtüstü pozisyonda ördek ve sürgü kullanmak </a:t>
            </a:r>
            <a:r>
              <a:rPr lang="tr-TR" dirty="0" err="1" smtClean="0"/>
              <a:t>perianal</a:t>
            </a:r>
            <a:r>
              <a:rPr lang="tr-TR" dirty="0" smtClean="0"/>
              <a:t> kasların gevşemesini önler. Mesanede biriken idrar sonucu hastada mesane </a:t>
            </a:r>
            <a:r>
              <a:rPr lang="tr-TR" dirty="0" err="1" smtClean="0"/>
              <a:t>distansiyonu</a:t>
            </a:r>
            <a:r>
              <a:rPr lang="tr-TR" dirty="0" smtClean="0"/>
              <a:t>, taşma </a:t>
            </a:r>
            <a:r>
              <a:rPr lang="tr-TR" dirty="0" err="1" smtClean="0"/>
              <a:t>inkontinansı</a:t>
            </a:r>
            <a:r>
              <a:rPr lang="tr-TR" dirty="0" smtClean="0"/>
              <a:t> görülebilir.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/>
              <a:t>Üriner</a:t>
            </a:r>
            <a:r>
              <a:rPr lang="tr-TR" dirty="0" smtClean="0"/>
              <a:t> </a:t>
            </a:r>
            <a:r>
              <a:rPr lang="tr-TR" dirty="0" err="1" smtClean="0"/>
              <a:t>staz</a:t>
            </a:r>
            <a:r>
              <a:rPr lang="tr-TR" dirty="0" smtClean="0"/>
              <a:t> ve böbrek taşı; yer çekiminden yararlanamama idrarın </a:t>
            </a:r>
            <a:r>
              <a:rPr lang="tr-TR" dirty="0" err="1" smtClean="0"/>
              <a:t>renal</a:t>
            </a:r>
            <a:r>
              <a:rPr lang="tr-TR" dirty="0" smtClean="0"/>
              <a:t> </a:t>
            </a:r>
            <a:r>
              <a:rPr lang="tr-TR" dirty="0" err="1" smtClean="0"/>
              <a:t>pelviste</a:t>
            </a:r>
            <a:r>
              <a:rPr lang="tr-TR" dirty="0" smtClean="0"/>
              <a:t> toplanmasına ve durgunlaşmasına neden olur. Durgunlaşan idrar içindeki partiküller, kristaller ve </a:t>
            </a:r>
            <a:r>
              <a:rPr lang="tr-TR" dirty="0" err="1" smtClean="0"/>
              <a:t>epitel</a:t>
            </a:r>
            <a:r>
              <a:rPr lang="tr-TR" dirty="0" smtClean="0"/>
              <a:t> döküntüleri çökerek böbrek taşlarına neden olur.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Devamlı yatmanın 2. haftasında idrarda kalsiyum 3 katına kadar yükselebilir. Bu durum taş ve idrar yolu enfeksiyon oluşumunu artırır.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Ayrıca özellikle kadın hastalarda perine bölgesinin uygun şekilde ve sıklıkta temizlenmemesi, </a:t>
            </a:r>
            <a:r>
              <a:rPr lang="tr-TR" dirty="0" err="1" smtClean="0"/>
              <a:t>üriner</a:t>
            </a:r>
            <a:r>
              <a:rPr lang="tr-TR" dirty="0" smtClean="0"/>
              <a:t> </a:t>
            </a:r>
            <a:r>
              <a:rPr lang="tr-TR" dirty="0" err="1" smtClean="0"/>
              <a:t>katater</a:t>
            </a:r>
            <a:r>
              <a:rPr lang="tr-TR" dirty="0" smtClean="0"/>
              <a:t> kullanımına bağlı İYE (idrar yolu enfeksiyonu) oluşum riskini artırır.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5138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Önleyici </a:t>
            </a:r>
            <a:r>
              <a:rPr lang="tr-TR" dirty="0"/>
              <a:t>H</a:t>
            </a:r>
            <a:r>
              <a:rPr lang="tr-TR" dirty="0" smtClean="0"/>
              <a:t>emşirelik Girişimleri;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17807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Hastanın yeterli sıvı alımı sağlanmalıdır.</a:t>
            </a:r>
          </a:p>
          <a:p>
            <a:r>
              <a:rPr lang="tr-TR" dirty="0" smtClean="0"/>
              <a:t>Mümkünse erkek hastaların ayakta, kadın hastaların sandalyenin üzerinde sürgüye oturarak idrar yapmaları sağlanmalıdır.</a:t>
            </a:r>
          </a:p>
          <a:p>
            <a:r>
              <a:rPr lang="tr-TR" dirty="0" err="1" smtClean="0"/>
              <a:t>Perianal</a:t>
            </a:r>
            <a:r>
              <a:rPr lang="tr-TR" dirty="0" smtClean="0"/>
              <a:t> kasların gevşemesini kolaylaştırmak için perine üzerine sıcak uygulama yapılabilir. Hastaya sus sesi dinletmek ve karın üzerine hafif baskı uygulamak işe yarayabilir. </a:t>
            </a:r>
            <a:endParaRPr lang="tr-TR" dirty="0"/>
          </a:p>
          <a:p>
            <a:r>
              <a:rPr lang="tr-TR" dirty="0" smtClean="0"/>
              <a:t>Bu yöntemlerle </a:t>
            </a:r>
            <a:r>
              <a:rPr lang="tr-TR" dirty="0" err="1" smtClean="0"/>
              <a:t>miksiyon</a:t>
            </a:r>
            <a:r>
              <a:rPr lang="tr-TR" dirty="0" smtClean="0"/>
              <a:t> gerçekleşmedi ise mesane </a:t>
            </a:r>
            <a:r>
              <a:rPr lang="tr-TR" dirty="0" err="1" smtClean="0"/>
              <a:t>kataterizasyonu</a:t>
            </a:r>
            <a:r>
              <a:rPr lang="tr-TR" dirty="0" smtClean="0"/>
              <a:t> yapılabilir.</a:t>
            </a:r>
          </a:p>
          <a:p>
            <a:r>
              <a:rPr lang="tr-TR" dirty="0" err="1" smtClean="0"/>
              <a:t>Üriner</a:t>
            </a:r>
            <a:r>
              <a:rPr lang="tr-TR" dirty="0" smtClean="0"/>
              <a:t> durgunluğu önlemek için hastaya yatak iç aktif pasif ROM egzersizleri yaptırılır.</a:t>
            </a:r>
          </a:p>
          <a:p>
            <a:r>
              <a:rPr lang="tr-TR" dirty="0" smtClean="0"/>
              <a:t>Gerekli olmadıkça </a:t>
            </a:r>
            <a:r>
              <a:rPr lang="tr-TR" dirty="0" err="1" smtClean="0"/>
              <a:t>üriner</a:t>
            </a:r>
            <a:r>
              <a:rPr lang="tr-TR" dirty="0" smtClean="0"/>
              <a:t> </a:t>
            </a:r>
            <a:r>
              <a:rPr lang="tr-TR" dirty="0" err="1" smtClean="0"/>
              <a:t>kataterizasyon</a:t>
            </a:r>
            <a:r>
              <a:rPr lang="tr-TR" dirty="0" smtClean="0"/>
              <a:t> yapılmamalıdır.</a:t>
            </a:r>
          </a:p>
          <a:p>
            <a:r>
              <a:rPr lang="tr-TR" dirty="0" smtClean="0"/>
              <a:t>Hastanın pozisyonu sık değiştirilmelidir.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64448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Hareketsizliğin GİS üzerine etkisi;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Anoreksiya</a:t>
            </a:r>
            <a:r>
              <a:rPr lang="tr-TR" dirty="0" smtClean="0"/>
              <a:t> ve </a:t>
            </a:r>
            <a:r>
              <a:rPr lang="tr-TR" dirty="0" err="1" smtClean="0"/>
              <a:t>konstipasyon</a:t>
            </a:r>
            <a:r>
              <a:rPr lang="tr-TR" dirty="0" smtClean="0"/>
              <a:t> görülebilir.</a:t>
            </a:r>
          </a:p>
          <a:p>
            <a:r>
              <a:rPr lang="tr-TR" dirty="0" smtClean="0"/>
              <a:t>Artan protein gereksiniminin iştahsızlık ve negatif nitrojen dengesi nedeniyle karşılanamaması </a:t>
            </a:r>
            <a:r>
              <a:rPr lang="tr-TR" dirty="0" err="1" smtClean="0"/>
              <a:t>malnütrisyona</a:t>
            </a:r>
            <a:r>
              <a:rPr lang="tr-TR" dirty="0" smtClean="0"/>
              <a:t> neden olabilir.</a:t>
            </a:r>
          </a:p>
          <a:p>
            <a:r>
              <a:rPr lang="tr-TR" dirty="0" smtClean="0"/>
              <a:t>Fiziksel aktivitenin azalması, diyetin değişmesi, sürgü kullanmaktan rahatsızlık duyma </a:t>
            </a:r>
            <a:r>
              <a:rPr lang="tr-TR" dirty="0" err="1" smtClean="0"/>
              <a:t>konstipasyon</a:t>
            </a:r>
            <a:r>
              <a:rPr lang="tr-TR" dirty="0" smtClean="0"/>
              <a:t> riskini artırmaktadır.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1335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Önleyici Hemşirelik Girişimleri;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Protein destekli diyet verilir.</a:t>
            </a:r>
          </a:p>
          <a:p>
            <a:r>
              <a:rPr lang="tr-TR" dirty="0" smtClean="0"/>
              <a:t>Hasta az az sık sık beslenmelidir.</a:t>
            </a:r>
          </a:p>
          <a:p>
            <a:r>
              <a:rPr lang="tr-TR" dirty="0" smtClean="0"/>
              <a:t>Her sabah açken içilecek bir bardak su, kuru erik suyu, kayısı suyu </a:t>
            </a:r>
            <a:r>
              <a:rPr lang="tr-TR" dirty="0" err="1" smtClean="0"/>
              <a:t>konstipasyonu</a:t>
            </a:r>
            <a:r>
              <a:rPr lang="tr-TR" dirty="0" smtClean="0"/>
              <a:t> önlemede etkilidir.</a:t>
            </a:r>
          </a:p>
          <a:p>
            <a:r>
              <a:rPr lang="tr-TR" dirty="0" smtClean="0"/>
              <a:t>Sakıncası yoksa günlük sıvı miktarı </a:t>
            </a:r>
            <a:r>
              <a:rPr lang="tr-TR" dirty="0" err="1" smtClean="0"/>
              <a:t>arttırırlır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Önlemlere rağmen </a:t>
            </a:r>
            <a:r>
              <a:rPr lang="tr-TR" dirty="0" err="1" smtClean="0"/>
              <a:t>konstipasyon</a:t>
            </a:r>
            <a:r>
              <a:rPr lang="tr-TR" dirty="0" smtClean="0"/>
              <a:t> oluştu ise doktor isteminde yer alan </a:t>
            </a:r>
            <a:r>
              <a:rPr lang="tr-TR" dirty="0" err="1" smtClean="0"/>
              <a:t>osmolak</a:t>
            </a:r>
            <a:r>
              <a:rPr lang="tr-TR" dirty="0" smtClean="0"/>
              <a:t>/</a:t>
            </a:r>
            <a:r>
              <a:rPr lang="tr-TR" dirty="0" err="1" smtClean="0"/>
              <a:t>duphalak</a:t>
            </a:r>
            <a:r>
              <a:rPr lang="tr-TR" dirty="0" smtClean="0"/>
              <a:t> solüsyonları verilebilir, lavman yapılabilir.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6246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Hareketsizliğin Deri Üzerine Etkisi: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Sürekli basınca maruz kalan bölgelerde basınç ülserleri oluşur. </a:t>
            </a:r>
          </a:p>
          <a:p>
            <a:r>
              <a:rPr lang="tr-TR" dirty="0" smtClean="0"/>
              <a:t>Basınç ülserleri, kemik çıkıntılarının ve dış yüzeylerinin üzerindeki yumuşak dokuların uzun süreli basınca maruz kalması ile ortaya çıkan lokalize doku hasarıdır.</a:t>
            </a:r>
          </a:p>
          <a:p>
            <a:r>
              <a:rPr lang="tr-TR" dirty="0" smtClean="0"/>
              <a:t>Deri </a:t>
            </a:r>
            <a:r>
              <a:rPr lang="tr-TR" dirty="0" err="1" smtClean="0"/>
              <a:t>kapilleri</a:t>
            </a:r>
            <a:r>
              <a:rPr lang="tr-TR" dirty="0" smtClean="0"/>
              <a:t> üzerindeki uzamış basınç dokuda </a:t>
            </a:r>
            <a:r>
              <a:rPr lang="tr-TR" dirty="0" err="1" smtClean="0"/>
              <a:t>iskemiye</a:t>
            </a:r>
            <a:r>
              <a:rPr lang="tr-TR" dirty="0" smtClean="0"/>
              <a:t> neden olur. Basıncın uzun süre devam etmesi </a:t>
            </a:r>
            <a:r>
              <a:rPr lang="tr-TR" dirty="0" err="1" smtClean="0"/>
              <a:t>iskemik</a:t>
            </a:r>
            <a:r>
              <a:rPr lang="tr-TR" dirty="0" smtClean="0"/>
              <a:t> doku ölümüne kadar ilerler.</a:t>
            </a:r>
          </a:p>
          <a:p>
            <a:r>
              <a:rPr lang="tr-TR" dirty="0" smtClean="0"/>
              <a:t>Basınç altında kalan deride açık tenli kişilerde kızarıklık koyu tenlilerde morumsu ya da mavimsi bir renk ve ısı artışı olur. </a:t>
            </a:r>
          </a:p>
          <a:p>
            <a:r>
              <a:rPr lang="tr-TR" dirty="0" smtClean="0"/>
              <a:t>Fazla kilolu olma, zayıflık, </a:t>
            </a:r>
            <a:r>
              <a:rPr lang="tr-TR" dirty="0" err="1" smtClean="0"/>
              <a:t>sedasyon</a:t>
            </a:r>
            <a:r>
              <a:rPr lang="tr-TR" dirty="0" smtClean="0"/>
              <a:t>, paralizi, ödem, yetersiz beslenme, ileri yaş, </a:t>
            </a:r>
            <a:r>
              <a:rPr lang="tr-TR" dirty="0" err="1" smtClean="0"/>
              <a:t>fekal</a:t>
            </a:r>
            <a:r>
              <a:rPr lang="tr-TR" dirty="0" smtClean="0"/>
              <a:t> ya da </a:t>
            </a:r>
            <a:r>
              <a:rPr lang="tr-TR" dirty="0" err="1" smtClean="0"/>
              <a:t>üriner</a:t>
            </a:r>
            <a:r>
              <a:rPr lang="tr-TR" dirty="0" smtClean="0"/>
              <a:t> </a:t>
            </a:r>
            <a:r>
              <a:rPr lang="tr-TR" dirty="0" err="1" smtClean="0"/>
              <a:t>inkontinans</a:t>
            </a:r>
            <a:r>
              <a:rPr lang="tr-TR" dirty="0" smtClean="0"/>
              <a:t>, sürtünme gibi faktörler yatak yaralarının açılmasını kolaylaştırır.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02407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Basınç </a:t>
            </a:r>
            <a:r>
              <a:rPr lang="tr-TR" dirty="0" err="1" smtClean="0"/>
              <a:t>noktoları</a:t>
            </a:r>
            <a:r>
              <a:rPr lang="tr-TR" dirty="0" smtClean="0"/>
              <a:t>;</a:t>
            </a:r>
          </a:p>
          <a:p>
            <a:pPr lvl="1"/>
            <a:r>
              <a:rPr lang="tr-TR" dirty="0" smtClean="0"/>
              <a:t>Sırt üstü yatar </a:t>
            </a:r>
            <a:r>
              <a:rPr lang="tr-TR" dirty="0" err="1" smtClean="0"/>
              <a:t>pozisyond</a:t>
            </a:r>
            <a:r>
              <a:rPr lang="tr-TR" dirty="0" smtClean="0"/>
              <a:t>, kürek kemikleri, </a:t>
            </a:r>
            <a:r>
              <a:rPr lang="tr-TR" dirty="0" err="1" smtClean="0"/>
              <a:t>iliyak</a:t>
            </a:r>
            <a:r>
              <a:rPr lang="tr-TR" dirty="0" smtClean="0"/>
              <a:t> kemik köşeleri, </a:t>
            </a:r>
            <a:r>
              <a:rPr lang="tr-TR" dirty="0" err="1" smtClean="0"/>
              <a:t>sakrum</a:t>
            </a:r>
            <a:r>
              <a:rPr lang="tr-TR" dirty="0" smtClean="0"/>
              <a:t>, topuklar, dirsekler ve başın arkasıdır.</a:t>
            </a:r>
          </a:p>
          <a:p>
            <a:pPr lvl="1"/>
            <a:r>
              <a:rPr lang="tr-TR" dirty="0" err="1" smtClean="0"/>
              <a:t>Lateral</a:t>
            </a:r>
            <a:r>
              <a:rPr lang="tr-TR" dirty="0" smtClean="0"/>
              <a:t> pozisyonda, </a:t>
            </a:r>
            <a:r>
              <a:rPr lang="tr-TR" dirty="0" err="1" smtClean="0"/>
              <a:t>malleol</a:t>
            </a:r>
            <a:r>
              <a:rPr lang="tr-TR" dirty="0" smtClean="0"/>
              <a:t>, diz, </a:t>
            </a:r>
            <a:r>
              <a:rPr lang="tr-TR" dirty="0" err="1" smtClean="0"/>
              <a:t>torakanter</a:t>
            </a:r>
            <a:r>
              <a:rPr lang="tr-TR" dirty="0" smtClean="0"/>
              <a:t>, </a:t>
            </a:r>
            <a:r>
              <a:rPr lang="tr-TR" dirty="0" err="1" smtClean="0"/>
              <a:t>kostalar</a:t>
            </a:r>
            <a:r>
              <a:rPr lang="tr-TR" dirty="0" smtClean="0"/>
              <a:t>, </a:t>
            </a:r>
            <a:r>
              <a:rPr lang="tr-TR" dirty="0" err="1" smtClean="0"/>
              <a:t>akromiyon</a:t>
            </a:r>
            <a:r>
              <a:rPr lang="tr-TR" dirty="0" smtClean="0"/>
              <a:t> ve kulak kepçesidir.</a:t>
            </a:r>
          </a:p>
          <a:p>
            <a:pPr lvl="1"/>
            <a:r>
              <a:rPr lang="tr-TR" dirty="0" err="1" smtClean="0"/>
              <a:t>Nazogastrik</a:t>
            </a:r>
            <a:r>
              <a:rPr lang="tr-TR" dirty="0" smtClean="0"/>
              <a:t> tüp ya da oksijen </a:t>
            </a:r>
            <a:r>
              <a:rPr lang="tr-TR" dirty="0" err="1" smtClean="0"/>
              <a:t>kanüllerinin</a:t>
            </a:r>
            <a:r>
              <a:rPr lang="tr-TR" dirty="0" smtClean="0"/>
              <a:t> bulunduğu burun delikleri, </a:t>
            </a:r>
            <a:r>
              <a:rPr lang="tr-TR" dirty="0" err="1" smtClean="0"/>
              <a:t>foley</a:t>
            </a:r>
            <a:r>
              <a:rPr lang="tr-TR" dirty="0" smtClean="0"/>
              <a:t> sondayla temas eden </a:t>
            </a:r>
            <a:r>
              <a:rPr lang="tr-TR" dirty="0" err="1" smtClean="0"/>
              <a:t>genital</a:t>
            </a:r>
            <a:r>
              <a:rPr lang="tr-TR" dirty="0" smtClean="0"/>
              <a:t> bölgede de görülebilir. 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33991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Önleyici Hemşirelik Girişimleri-I;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Kemik çıkıntıları ile olası basınç alanları değerlendirilir.</a:t>
            </a:r>
          </a:p>
          <a:p>
            <a:r>
              <a:rPr lang="tr-TR" dirty="0" smtClean="0"/>
              <a:t>Hastanın bilinç düzeyi kontrol edilir.</a:t>
            </a:r>
          </a:p>
          <a:p>
            <a:r>
              <a:rPr lang="tr-TR" dirty="0" smtClean="0"/>
              <a:t>Basınç ülserleri oluşma riski </a:t>
            </a:r>
            <a:r>
              <a:rPr lang="tr-TR" dirty="0" err="1" smtClean="0"/>
              <a:t>braden</a:t>
            </a:r>
            <a:r>
              <a:rPr lang="tr-TR" dirty="0" smtClean="0"/>
              <a:t> ve norton skalaları ile değerlendirilir.</a:t>
            </a:r>
          </a:p>
          <a:p>
            <a:r>
              <a:rPr lang="tr-TR" dirty="0" smtClean="0"/>
              <a:t>Hastanın pozisyonu en az 2 saatte bir değiştirilmelidir. </a:t>
            </a:r>
          </a:p>
          <a:p>
            <a:r>
              <a:rPr lang="tr-TR" dirty="0" smtClean="0"/>
              <a:t>Pozisyon değiştirme esnasında sürtünme önlenmelidir.</a:t>
            </a:r>
          </a:p>
          <a:p>
            <a:r>
              <a:rPr lang="tr-TR" dirty="0" smtClean="0"/>
              <a:t>Basınç noktaları yastıkla desteklenmelidir.</a:t>
            </a:r>
          </a:p>
          <a:p>
            <a:r>
              <a:rPr lang="tr-TR" dirty="0" smtClean="0"/>
              <a:t>Havalı yatak basınç oluşumunu azaltabilir.</a:t>
            </a:r>
          </a:p>
          <a:p>
            <a:r>
              <a:rPr lang="tr-TR" dirty="0" smtClean="0"/>
              <a:t>Hastanın yeterli beslenmesi ve sıvı alımı sağlanır.</a:t>
            </a:r>
          </a:p>
          <a:p>
            <a:r>
              <a:rPr lang="tr-TR" dirty="0" smtClean="0"/>
              <a:t>Hastanın derisi temiz ve kuru tutulmalıdır, çarşaflar kırışıksız olmalı.</a:t>
            </a:r>
          </a:p>
          <a:p>
            <a:r>
              <a:rPr lang="tr-TR" dirty="0" smtClean="0"/>
              <a:t>Yatak içinde sert cisimler olmamalıdır.</a:t>
            </a:r>
          </a:p>
          <a:p>
            <a:r>
              <a:rPr lang="tr-TR" dirty="0" smtClean="0"/>
              <a:t>Deri kuru ise nemlendirilmelidir.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9068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Yararlı etkilerinin yanında uzamış yatak istirahatinin olumsuz etkileri de bulunmaktadır.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48770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Önleyici Hemşirelik Girişimleri-II;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Hastanın kilosu, serum albümin düzeyi değerlendirilir. </a:t>
            </a:r>
            <a:r>
              <a:rPr lang="tr-TR" dirty="0" err="1" smtClean="0"/>
              <a:t>Albumin</a:t>
            </a:r>
            <a:r>
              <a:rPr lang="tr-TR" dirty="0" smtClean="0"/>
              <a:t> düzeyi 2.5mg/dl’nin altına inmesi durumunda ağır protein kaybının olduğu anlaşılır.</a:t>
            </a:r>
          </a:p>
          <a:p>
            <a:r>
              <a:rPr lang="tr-TR" dirty="0" smtClean="0"/>
              <a:t>Hastada ödem, </a:t>
            </a:r>
            <a:r>
              <a:rPr lang="tr-TR" dirty="0" err="1" smtClean="0"/>
              <a:t>üriner</a:t>
            </a:r>
            <a:r>
              <a:rPr lang="tr-TR" dirty="0" smtClean="0"/>
              <a:t> ve </a:t>
            </a:r>
            <a:r>
              <a:rPr lang="tr-TR" dirty="0" err="1" smtClean="0"/>
              <a:t>fekal</a:t>
            </a:r>
            <a:r>
              <a:rPr lang="tr-TR" dirty="0" smtClean="0"/>
              <a:t> </a:t>
            </a:r>
            <a:r>
              <a:rPr lang="tr-TR" dirty="0" err="1" smtClean="0"/>
              <a:t>inkontinans</a:t>
            </a:r>
            <a:r>
              <a:rPr lang="tr-TR" dirty="0" smtClean="0"/>
              <a:t> değerlendirilir.</a:t>
            </a:r>
          </a:p>
          <a:p>
            <a:r>
              <a:rPr lang="tr-TR" dirty="0" smtClean="0"/>
              <a:t>Hastada basınç ülseri oluşumuna neden olacak faktörler belirlenir ve önlem alınırsa doku bütünlüğü korunabilir. Basınç ülseri gelişti ise neden araştırılır ve etkin tedavisi sağlanır. Yara iyileşmesini destekleyen ürünlerle pansumanı sağlanır.</a:t>
            </a:r>
          </a:p>
          <a:p>
            <a:r>
              <a:rPr lang="tr-TR" dirty="0" smtClean="0"/>
              <a:t>Pansuman </a:t>
            </a:r>
            <a:r>
              <a:rPr lang="tr-TR" dirty="0" err="1" smtClean="0"/>
              <a:t>metaryali</a:t>
            </a:r>
            <a:r>
              <a:rPr lang="tr-TR" dirty="0" smtClean="0"/>
              <a:t> yaranın özelliğine göre seçilir. Temiz bir yara ise serum fizyolojik yeterli olacakken, </a:t>
            </a:r>
            <a:r>
              <a:rPr lang="tr-TR" dirty="0" err="1" smtClean="0"/>
              <a:t>enfekte</a:t>
            </a:r>
            <a:r>
              <a:rPr lang="tr-TR" dirty="0" smtClean="0"/>
              <a:t> bir yarada </a:t>
            </a:r>
            <a:r>
              <a:rPr lang="tr-TR" dirty="0" err="1" smtClean="0"/>
              <a:t>antimikrobik</a:t>
            </a:r>
            <a:r>
              <a:rPr lang="tr-TR" dirty="0" smtClean="0"/>
              <a:t>, </a:t>
            </a:r>
            <a:r>
              <a:rPr lang="tr-TR" dirty="0" err="1" smtClean="0"/>
              <a:t>antibakteriyel</a:t>
            </a:r>
            <a:r>
              <a:rPr lang="tr-TR" dirty="0" smtClean="0"/>
              <a:t> ürünler seçilmelidir. Nekrotik doku yaradan uzaklaştırılır, nemliliği korunur.</a:t>
            </a:r>
          </a:p>
          <a:p>
            <a:r>
              <a:rPr lang="tr-TR" dirty="0" smtClean="0"/>
              <a:t>Yaranın iyileşmesini hızlandırmak için hastanın yeterli protein, sıvı ve vitamin alımı desteklenmelidir.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84980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Hareketsizliğin </a:t>
            </a:r>
            <a:r>
              <a:rPr lang="tr-TR" dirty="0" err="1" smtClean="0"/>
              <a:t>Mental</a:t>
            </a:r>
            <a:r>
              <a:rPr lang="tr-TR" dirty="0" smtClean="0"/>
              <a:t> Duruma Etkisi;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Uzun süre yatan hastalarda uyaran yoksunluğu, duyusal ve sosyal izolasyona neden olabilir.</a:t>
            </a:r>
          </a:p>
          <a:p>
            <a:r>
              <a:rPr lang="tr-TR" dirty="0" smtClean="0"/>
              <a:t>Bu bireylerde sıklıkla </a:t>
            </a:r>
            <a:r>
              <a:rPr lang="tr-TR" dirty="0" err="1" smtClean="0"/>
              <a:t>anksiyete</a:t>
            </a:r>
            <a:r>
              <a:rPr lang="tr-TR" dirty="0" smtClean="0"/>
              <a:t>, depresyon görülebilir.</a:t>
            </a:r>
          </a:p>
          <a:p>
            <a:r>
              <a:rPr lang="tr-TR" dirty="0" smtClean="0"/>
              <a:t>Yalnızlık duygusu daha baskındır.</a:t>
            </a:r>
          </a:p>
          <a:p>
            <a:r>
              <a:rPr lang="tr-TR" dirty="0" smtClean="0"/>
              <a:t>Hastalar işini, sosyal statülerini kaybetme korkusu yaşayabilirler. </a:t>
            </a:r>
          </a:p>
          <a:p>
            <a:r>
              <a:rPr lang="tr-TR" dirty="0" smtClean="0"/>
              <a:t>Tüm bunlar hastada uykusuzluk sorununu da açığa çıkarabilir.</a:t>
            </a:r>
          </a:p>
          <a:p>
            <a:r>
              <a:rPr lang="tr-TR" dirty="0" smtClean="0"/>
              <a:t>Kronik uykusuzluk unutkanlığa neden olur.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97313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Önleyici Hemşirelik Girişimleri;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Hasta ile güven ilişkisine dayalı bir </a:t>
            </a:r>
            <a:r>
              <a:rPr lang="tr-TR" dirty="0" err="1" smtClean="0"/>
              <a:t>terapötik</a:t>
            </a:r>
            <a:r>
              <a:rPr lang="tr-TR" dirty="0" smtClean="0"/>
              <a:t> etkileşim geliştirilmelidir.</a:t>
            </a:r>
          </a:p>
          <a:p>
            <a:r>
              <a:rPr lang="tr-TR" dirty="0" smtClean="0"/>
              <a:t>Hastanın mevcut </a:t>
            </a:r>
            <a:r>
              <a:rPr lang="tr-TR" dirty="0" err="1" smtClean="0"/>
              <a:t>başetme</a:t>
            </a:r>
            <a:r>
              <a:rPr lang="tr-TR" dirty="0" smtClean="0"/>
              <a:t> stratejileri gözden geçirilir. </a:t>
            </a:r>
          </a:p>
          <a:p>
            <a:r>
              <a:rPr lang="tr-TR" dirty="0" err="1" smtClean="0"/>
              <a:t>Anksiyete</a:t>
            </a:r>
            <a:r>
              <a:rPr lang="tr-TR" dirty="0" smtClean="0"/>
              <a:t> ve korkuları açıklamasına izin verilir.</a:t>
            </a:r>
          </a:p>
          <a:p>
            <a:r>
              <a:rPr lang="tr-TR" dirty="0" smtClean="0"/>
              <a:t>Benzer sağlık sorunu olan bireylerle tanıştırılabilir.</a:t>
            </a:r>
          </a:p>
          <a:p>
            <a:r>
              <a:rPr lang="tr-TR" dirty="0" smtClean="0"/>
              <a:t>Kalabalık hasta odalarında yatışı sağlanabilir.</a:t>
            </a:r>
          </a:p>
          <a:p>
            <a:r>
              <a:rPr lang="tr-TR" dirty="0" smtClean="0"/>
              <a:t>Aile ve arkadaşları ile görüşmesi desteklenir (ziyaret kısıtlaması!)</a:t>
            </a:r>
          </a:p>
          <a:p>
            <a:r>
              <a:rPr lang="tr-TR" dirty="0" smtClean="0"/>
              <a:t>Hastanın kendi bakımına mümkün olduğunca katılması desteklenir. (umut verme, umutlandırma)</a:t>
            </a:r>
          </a:p>
          <a:p>
            <a:r>
              <a:rPr lang="tr-TR" dirty="0" smtClean="0"/>
              <a:t>Hastada görülen anormal ve uygunsuz duygusal tepkiler değerlendirilir ve doktor ile paylaşılarak gerekli girişimlerde bulunulur.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72626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soru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R</a:t>
            </a:r>
            <a:r>
              <a:rPr lang="tr-TR" dirty="0" smtClean="0"/>
              <a:t>iskli </a:t>
            </a:r>
            <a:r>
              <a:rPr lang="tr-TR" dirty="0"/>
              <a:t>hastalarda derin </a:t>
            </a:r>
            <a:r>
              <a:rPr lang="tr-TR" dirty="0" err="1"/>
              <a:t>ven</a:t>
            </a:r>
            <a:r>
              <a:rPr lang="tr-TR" dirty="0"/>
              <a:t> </a:t>
            </a:r>
            <a:r>
              <a:rPr lang="tr-TR" dirty="0" err="1"/>
              <a:t>trombozunu</a:t>
            </a:r>
            <a:r>
              <a:rPr lang="tr-TR" dirty="0"/>
              <a:t> (DVT) </a:t>
            </a:r>
            <a:r>
              <a:rPr lang="tr-TR" b="1" dirty="0"/>
              <a:t>önleyici </a:t>
            </a:r>
            <a:r>
              <a:rPr lang="tr-TR" dirty="0"/>
              <a:t>hemşirelik </a:t>
            </a:r>
            <a:r>
              <a:rPr lang="tr-TR" smtClean="0"/>
              <a:t>yaklaşımlarına örnek veriniz?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6370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Hareketsizliğin sistemleri üzerine etkisi: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Kardiyovasküler</a:t>
            </a:r>
            <a:r>
              <a:rPr lang="tr-TR" dirty="0" smtClean="0"/>
              <a:t> sistem üzerine etkisi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err="1" smtClean="0"/>
              <a:t>Ortostatik</a:t>
            </a:r>
            <a:r>
              <a:rPr lang="tr-TR" dirty="0" smtClean="0"/>
              <a:t> hipotansiyon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Kalp yükünde artma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err="1" smtClean="0"/>
              <a:t>Trombüs</a:t>
            </a:r>
            <a:r>
              <a:rPr lang="tr-TR" dirty="0" smtClean="0"/>
              <a:t> ve </a:t>
            </a:r>
            <a:r>
              <a:rPr lang="tr-TR" dirty="0" err="1" smtClean="0"/>
              <a:t>pulmoner</a:t>
            </a:r>
            <a:r>
              <a:rPr lang="tr-TR" dirty="0" smtClean="0"/>
              <a:t> </a:t>
            </a:r>
            <a:r>
              <a:rPr lang="tr-TR" dirty="0" err="1" smtClean="0"/>
              <a:t>emboli</a:t>
            </a:r>
            <a:endParaRPr lang="tr-TR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err="1" smtClean="0"/>
              <a:t>Valselva</a:t>
            </a:r>
            <a:r>
              <a:rPr lang="tr-TR" dirty="0" smtClean="0"/>
              <a:t> manevrasının kullanılmasında artma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8421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Ortostatik</a:t>
            </a:r>
            <a:r>
              <a:rPr lang="tr-TR" dirty="0" smtClean="0"/>
              <a:t> Hipotansiyon (OH)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OH, hasta sırtüstü yatar pozisyondan oturur pozisyona ya da ayağa kalktığı zaman 3 dk. içerisinde </a:t>
            </a:r>
            <a:r>
              <a:rPr lang="tr-TR" dirty="0" err="1" smtClean="0"/>
              <a:t>sistolik</a:t>
            </a:r>
            <a:r>
              <a:rPr lang="tr-TR" dirty="0" smtClean="0"/>
              <a:t> kan basıncında en az 20mmHg, </a:t>
            </a:r>
            <a:r>
              <a:rPr lang="tr-TR" dirty="0" err="1" smtClean="0"/>
              <a:t>diyastolik</a:t>
            </a:r>
            <a:r>
              <a:rPr lang="tr-TR" dirty="0" smtClean="0"/>
              <a:t> kan basıncında en az 10mmHg düşüş olmasıdır.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5489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467591"/>
            <a:ext cx="10515600" cy="57093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400" dirty="0" smtClean="0"/>
              <a:t>Yatak </a:t>
            </a:r>
            <a:r>
              <a:rPr lang="tr-TR" sz="2400" dirty="0" err="1" smtClean="0"/>
              <a:t>istirahatinda</a:t>
            </a:r>
            <a:r>
              <a:rPr lang="tr-TR" sz="2400" dirty="0" smtClean="0"/>
              <a:t> damarlarda </a:t>
            </a:r>
            <a:r>
              <a:rPr lang="tr-TR" sz="2400" dirty="0" err="1" smtClean="0"/>
              <a:t>vazodilatasyon</a:t>
            </a:r>
            <a:r>
              <a:rPr lang="tr-TR" sz="2400" dirty="0" smtClean="0"/>
              <a:t> gelişir </a:t>
            </a:r>
          </a:p>
          <a:p>
            <a:pPr marL="0" indent="0" algn="ctr">
              <a:buNone/>
            </a:pPr>
            <a:endParaRPr lang="tr-TR" sz="2400" dirty="0" smtClean="0"/>
          </a:p>
          <a:p>
            <a:pPr marL="0" indent="0" algn="ctr">
              <a:buNone/>
            </a:pPr>
            <a:r>
              <a:rPr lang="tr-TR" sz="2400" dirty="0"/>
              <a:t>B</a:t>
            </a:r>
            <a:r>
              <a:rPr lang="tr-TR" sz="2400" dirty="0" smtClean="0"/>
              <a:t>irey birden ayağa kalktığında damarlar hemen </a:t>
            </a:r>
            <a:r>
              <a:rPr lang="tr-TR" sz="2400" dirty="0" err="1" smtClean="0"/>
              <a:t>vazokonstriksiyona</a:t>
            </a:r>
            <a:r>
              <a:rPr lang="tr-TR" sz="2400" dirty="0" smtClean="0"/>
              <a:t> geçemez </a:t>
            </a:r>
          </a:p>
          <a:p>
            <a:pPr marL="0" indent="0" algn="ctr">
              <a:buNone/>
            </a:pPr>
            <a:endParaRPr lang="tr-TR" sz="2400" dirty="0" smtClean="0"/>
          </a:p>
          <a:p>
            <a:pPr marL="0" indent="0" algn="ctr">
              <a:buNone/>
            </a:pPr>
            <a:r>
              <a:rPr lang="tr-TR" sz="2400" dirty="0"/>
              <a:t>K</a:t>
            </a:r>
            <a:r>
              <a:rPr lang="tr-TR" sz="2400" dirty="0" smtClean="0"/>
              <a:t>an </a:t>
            </a:r>
            <a:r>
              <a:rPr lang="tr-TR" sz="2400" dirty="0" err="1" smtClean="0"/>
              <a:t>periferde</a:t>
            </a:r>
            <a:r>
              <a:rPr lang="tr-TR" sz="2400" dirty="0" smtClean="0"/>
              <a:t> ve karın içi organlarda toplanır</a:t>
            </a:r>
          </a:p>
          <a:p>
            <a:pPr marL="0" indent="0" algn="ctr">
              <a:buNone/>
            </a:pPr>
            <a:endParaRPr lang="tr-TR" sz="2400" dirty="0" smtClean="0"/>
          </a:p>
          <a:p>
            <a:pPr marL="0" indent="0" algn="ctr">
              <a:buNone/>
            </a:pPr>
            <a:r>
              <a:rPr lang="tr-TR" sz="2400" dirty="0" smtClean="0"/>
              <a:t>Kalbe </a:t>
            </a:r>
            <a:r>
              <a:rPr lang="tr-TR" sz="2400" dirty="0" err="1" smtClean="0"/>
              <a:t>venöz</a:t>
            </a:r>
            <a:r>
              <a:rPr lang="tr-TR" sz="2400" dirty="0" smtClean="0"/>
              <a:t> dönüş azalır</a:t>
            </a:r>
          </a:p>
          <a:p>
            <a:pPr marL="0" indent="0" algn="ctr">
              <a:buNone/>
            </a:pPr>
            <a:endParaRPr lang="tr-TR" sz="2400" dirty="0" smtClean="0"/>
          </a:p>
          <a:p>
            <a:pPr marL="0" indent="0" algn="ctr">
              <a:buNone/>
            </a:pPr>
            <a:r>
              <a:rPr lang="tr-TR" sz="2400" dirty="0" smtClean="0"/>
              <a:t>Kan basıncı düşer ve taşikardi gelişir</a:t>
            </a:r>
          </a:p>
          <a:p>
            <a:pPr marL="0" indent="0" algn="ctr">
              <a:buNone/>
            </a:pPr>
            <a:endParaRPr lang="tr-TR" sz="2400" dirty="0" smtClean="0"/>
          </a:p>
          <a:p>
            <a:pPr marL="0" indent="0" algn="ctr">
              <a:buNone/>
            </a:pPr>
            <a:r>
              <a:rPr lang="tr-TR" sz="2400" dirty="0" smtClean="0"/>
              <a:t>Yorgunluk, göz kararması, baş dönmesi yaşanır.</a:t>
            </a:r>
          </a:p>
          <a:p>
            <a:pPr marL="0" indent="0" algn="ctr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ORTOSTATİK HİPOTANSİYON</a:t>
            </a:r>
          </a:p>
        </p:txBody>
      </p:sp>
      <p:sp>
        <p:nvSpPr>
          <p:cNvPr id="5" name="Aşağı Ok 4"/>
          <p:cNvSpPr/>
          <p:nvPr/>
        </p:nvSpPr>
        <p:spPr>
          <a:xfrm>
            <a:off x="5943600" y="904009"/>
            <a:ext cx="176645" cy="36368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Aşağı Ok 5"/>
          <p:cNvSpPr/>
          <p:nvPr/>
        </p:nvSpPr>
        <p:spPr>
          <a:xfrm>
            <a:off x="5919355" y="1887682"/>
            <a:ext cx="176645" cy="36368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Aşağı Ok 6"/>
          <p:cNvSpPr/>
          <p:nvPr/>
        </p:nvSpPr>
        <p:spPr>
          <a:xfrm>
            <a:off x="5919354" y="2850573"/>
            <a:ext cx="176645" cy="36368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Aşağı Ok 7"/>
          <p:cNvSpPr/>
          <p:nvPr/>
        </p:nvSpPr>
        <p:spPr>
          <a:xfrm>
            <a:off x="5919354" y="3650673"/>
            <a:ext cx="176645" cy="36368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Aşağı Ok 8"/>
          <p:cNvSpPr/>
          <p:nvPr/>
        </p:nvSpPr>
        <p:spPr>
          <a:xfrm>
            <a:off x="5919354" y="4634346"/>
            <a:ext cx="176645" cy="36368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999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Kalp Yükünde Artma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Yatak istirahati kas ve kemiklerin dinlenmesini sağlarken kalbin yükünü arttırır.</a:t>
            </a:r>
          </a:p>
          <a:p>
            <a:r>
              <a:rPr lang="tr-TR" dirty="0" smtClean="0"/>
              <a:t>Yer çekiminin yarattığı basınç azalınca, alt </a:t>
            </a:r>
            <a:r>
              <a:rPr lang="tr-TR" dirty="0" err="1" smtClean="0"/>
              <a:t>ekstremitelerde</a:t>
            </a:r>
            <a:r>
              <a:rPr lang="tr-TR" dirty="0" smtClean="0"/>
              <a:t> toplanan kanın vücudun diğer bölgelerine dağılması gerekir, bu da kalbin yükünü artırır.</a:t>
            </a:r>
          </a:p>
          <a:p>
            <a:r>
              <a:rPr lang="tr-TR" dirty="0" smtClean="0"/>
              <a:t>Dolaşan kan hacmi 10 günlük hareketsizlik sonucunda 700-800ml azalır.</a:t>
            </a:r>
          </a:p>
          <a:p>
            <a:r>
              <a:rPr lang="tr-TR" dirty="0" smtClean="0"/>
              <a:t>3-4 haftalık istirahat sonrasında, istirahat kalp hızı 11-14atım/</a:t>
            </a:r>
            <a:r>
              <a:rPr lang="tr-TR" dirty="0" err="1" smtClean="0"/>
              <a:t>dk</a:t>
            </a:r>
            <a:r>
              <a:rPr lang="tr-TR" dirty="0" smtClean="0"/>
              <a:t> artmakta, atım hacmi %30’a varan oranda düşmektedir.</a:t>
            </a:r>
          </a:p>
          <a:p>
            <a:r>
              <a:rPr lang="tr-TR" dirty="0" smtClean="0"/>
              <a:t>Özellikle yaşlı hastalarda bu durum daha fazla görülür.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281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Trombüs</a:t>
            </a:r>
            <a:r>
              <a:rPr lang="tr-TR" dirty="0" smtClean="0"/>
              <a:t> ve </a:t>
            </a:r>
            <a:r>
              <a:rPr lang="tr-TR" dirty="0" err="1" smtClean="0"/>
              <a:t>Pulmoner</a:t>
            </a:r>
            <a:r>
              <a:rPr lang="tr-TR" dirty="0" smtClean="0"/>
              <a:t> </a:t>
            </a:r>
            <a:r>
              <a:rPr lang="tr-TR" dirty="0" err="1" smtClean="0"/>
              <a:t>Emboli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Nedenleri;</a:t>
            </a:r>
          </a:p>
          <a:p>
            <a:pPr lvl="1"/>
            <a:r>
              <a:rPr lang="tr-TR" dirty="0" smtClean="0"/>
              <a:t>Kas hareketlerinin çok az ya da hiç olmaması, kasların damarlara olan basıncını ortadan kaldırır. Buna bağlı olarak kan akımında yavaşlama olur.</a:t>
            </a:r>
          </a:p>
          <a:p>
            <a:pPr lvl="1"/>
            <a:r>
              <a:rPr lang="tr-TR" dirty="0" smtClean="0"/>
              <a:t>Uzun süre yatan hastalarda kan </a:t>
            </a:r>
            <a:r>
              <a:rPr lang="tr-TR" dirty="0" err="1" smtClean="0"/>
              <a:t>vizkositesinde</a:t>
            </a:r>
            <a:r>
              <a:rPr lang="tr-TR" dirty="0" smtClean="0"/>
              <a:t> artma nedeniyle </a:t>
            </a:r>
            <a:r>
              <a:rPr lang="tr-TR" dirty="0" err="1" smtClean="0"/>
              <a:t>koagülasyon</a:t>
            </a:r>
            <a:r>
              <a:rPr lang="tr-TR" dirty="0" smtClean="0"/>
              <a:t> kolaylaşır.</a:t>
            </a:r>
          </a:p>
          <a:p>
            <a:pPr lvl="1"/>
            <a:r>
              <a:rPr lang="tr-TR" dirty="0" smtClean="0"/>
              <a:t>Uzun süre hareketsizliğe bağlı olarak </a:t>
            </a:r>
            <a:r>
              <a:rPr lang="tr-TR" dirty="0" err="1" smtClean="0"/>
              <a:t>ven</a:t>
            </a:r>
            <a:r>
              <a:rPr lang="tr-TR" dirty="0" smtClean="0"/>
              <a:t> duvarı </a:t>
            </a:r>
            <a:r>
              <a:rPr lang="tr-TR" dirty="0" err="1" smtClean="0"/>
              <a:t>intimasında</a:t>
            </a:r>
            <a:r>
              <a:rPr lang="tr-TR" dirty="0" smtClean="0"/>
              <a:t> hasar oluşur. </a:t>
            </a:r>
            <a:r>
              <a:rPr lang="tr-TR" dirty="0" err="1" smtClean="0"/>
              <a:t>İntima</a:t>
            </a:r>
            <a:r>
              <a:rPr lang="tr-TR" dirty="0" smtClean="0"/>
              <a:t> hasarı </a:t>
            </a:r>
            <a:r>
              <a:rPr lang="tr-TR" dirty="0" err="1" smtClean="0"/>
              <a:t>trombositlerin</a:t>
            </a:r>
            <a:r>
              <a:rPr lang="tr-TR" dirty="0" smtClean="0"/>
              <a:t> kümelenmesini arttırır.</a:t>
            </a:r>
          </a:p>
          <a:p>
            <a:pPr lvl="1"/>
            <a:r>
              <a:rPr lang="tr-TR" dirty="0" err="1" smtClean="0"/>
              <a:t>Periferal</a:t>
            </a:r>
            <a:r>
              <a:rPr lang="tr-TR" dirty="0" smtClean="0"/>
              <a:t> arter tıkanıklığı belirtileri; </a:t>
            </a:r>
          </a:p>
          <a:p>
            <a:pPr lvl="2"/>
            <a:r>
              <a:rPr lang="tr-TR" dirty="0" smtClean="0"/>
              <a:t>Ağrı, solukluk, nabzın alınamaması, </a:t>
            </a:r>
            <a:r>
              <a:rPr lang="tr-TR" dirty="0" err="1" smtClean="0"/>
              <a:t>parestezi</a:t>
            </a:r>
            <a:r>
              <a:rPr lang="tr-TR" smtClean="0"/>
              <a:t>, paralizi.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1679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Valselva</a:t>
            </a:r>
            <a:r>
              <a:rPr lang="tr-TR" dirty="0" smtClean="0"/>
              <a:t> manevrasının kullanılmasında artma: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Yatak içinde kolların yardımıyla üst gövde kaslarının hareket ettirilmesi ve ıkınma ile </a:t>
            </a:r>
            <a:r>
              <a:rPr lang="tr-TR" dirty="0" err="1" smtClean="0"/>
              <a:t>intratorasik</a:t>
            </a:r>
            <a:r>
              <a:rPr lang="tr-TR" dirty="0" smtClean="0"/>
              <a:t> basıncın yükselmesidir.</a:t>
            </a:r>
          </a:p>
          <a:p>
            <a:r>
              <a:rPr lang="tr-TR" dirty="0" err="1" smtClean="0"/>
              <a:t>Valselva</a:t>
            </a:r>
            <a:r>
              <a:rPr lang="tr-TR" dirty="0" smtClean="0"/>
              <a:t> manevrasında solunumun tutulması ile </a:t>
            </a:r>
            <a:r>
              <a:rPr lang="tr-TR" dirty="0" err="1" smtClean="0"/>
              <a:t>glotis</a:t>
            </a:r>
            <a:r>
              <a:rPr lang="tr-TR" dirty="0" smtClean="0"/>
              <a:t> kapanır, </a:t>
            </a:r>
            <a:r>
              <a:rPr lang="tr-TR" dirty="0" err="1" smtClean="0"/>
              <a:t>intratorasik</a:t>
            </a:r>
            <a:r>
              <a:rPr lang="tr-TR" dirty="0" smtClean="0"/>
              <a:t> basınç artar, nabız hızlanır, </a:t>
            </a:r>
            <a:r>
              <a:rPr lang="tr-TR" dirty="0" err="1" smtClean="0"/>
              <a:t>mkalbe</a:t>
            </a:r>
            <a:r>
              <a:rPr lang="tr-TR" dirty="0" smtClean="0"/>
              <a:t> dönen kan miktarı ile kalp debisi azalır ve </a:t>
            </a:r>
            <a:r>
              <a:rPr lang="tr-TR" dirty="0" err="1" smtClean="0"/>
              <a:t>venöz</a:t>
            </a:r>
            <a:r>
              <a:rPr lang="tr-TR" dirty="0" smtClean="0"/>
              <a:t> basınç yükselir.</a:t>
            </a:r>
          </a:p>
          <a:p>
            <a:r>
              <a:rPr lang="tr-TR" dirty="0" smtClean="0"/>
              <a:t>Manevra sonunda birey birden nefesini bıraktığında </a:t>
            </a:r>
            <a:r>
              <a:rPr lang="tr-TR" dirty="0" err="1" smtClean="0"/>
              <a:t>intratorasik</a:t>
            </a:r>
            <a:r>
              <a:rPr lang="tr-TR" dirty="0" smtClean="0"/>
              <a:t> basınç ani düşer, </a:t>
            </a:r>
            <a:r>
              <a:rPr lang="tr-TR" dirty="0" err="1" smtClean="0"/>
              <a:t>venöz</a:t>
            </a:r>
            <a:r>
              <a:rPr lang="tr-TR" dirty="0" smtClean="0"/>
              <a:t> dönüş ve kalp debisi hemen artar, </a:t>
            </a:r>
            <a:r>
              <a:rPr lang="tr-TR" dirty="0" err="1" smtClean="0"/>
              <a:t>sistolik</a:t>
            </a:r>
            <a:r>
              <a:rPr lang="tr-TR" dirty="0" smtClean="0"/>
              <a:t> kan basıncı ve nabız basıncı yükselir.</a:t>
            </a:r>
          </a:p>
          <a:p>
            <a:r>
              <a:rPr lang="tr-TR" dirty="0" smtClean="0"/>
              <a:t>Bu basınç değişiklikleri </a:t>
            </a:r>
            <a:r>
              <a:rPr lang="tr-TR" dirty="0" err="1" smtClean="0"/>
              <a:t>bradikardi</a:t>
            </a:r>
            <a:r>
              <a:rPr lang="tr-TR" dirty="0" smtClean="0"/>
              <a:t> ve kan basıncında düşmeye neden olarak kalp hastalarında ani kardiyak ölümlere neden olabilir.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Ankara Üniversitesi Sağlık Bilimleri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295F-1DDA-4EAC-A3E9-E37BC9C4F12F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1607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2259</Words>
  <Application>Microsoft Office PowerPoint</Application>
  <PresentationFormat>Geniş ekran</PresentationFormat>
  <Paragraphs>243</Paragraphs>
  <Slides>33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Wingdings</vt:lpstr>
      <vt:lpstr>Office Teması</vt:lpstr>
      <vt:lpstr>YATAĞA BAĞIMLI HASTANIN BAKIMI</vt:lpstr>
      <vt:lpstr>PowerPoint Sunusu</vt:lpstr>
      <vt:lpstr>PowerPoint Sunusu</vt:lpstr>
      <vt:lpstr>Hareketsizliğin sistemleri üzerine etkisi:</vt:lpstr>
      <vt:lpstr>Ortostatik Hipotansiyon (OH)</vt:lpstr>
      <vt:lpstr>PowerPoint Sunusu</vt:lpstr>
      <vt:lpstr>Kalp Yükünde Artma</vt:lpstr>
      <vt:lpstr>Trombüs ve Pulmoner Emboli</vt:lpstr>
      <vt:lpstr>Valselva manevrasının kullanılmasında artma:</vt:lpstr>
      <vt:lpstr>Önleyici Hemşirelik Girişimleri-I</vt:lpstr>
      <vt:lpstr>Önleyici Hemşirelik Girişimleri-II</vt:lpstr>
      <vt:lpstr>Hareketsizliğin solunum sistemi üzerine etkisi:</vt:lpstr>
      <vt:lpstr>Göğüs kafesinin genişlemesi ve hareketinde azalma;</vt:lpstr>
      <vt:lpstr>Akciğerlerde sekresyon ve mukus birikimi;</vt:lpstr>
      <vt:lpstr>Solunum asidozu;</vt:lpstr>
      <vt:lpstr>Önleyici Hemşirelik Girişimleri-I</vt:lpstr>
      <vt:lpstr>Önleyici Hemşirelik Girişimleri-II</vt:lpstr>
      <vt:lpstr>Hareketsizliğin endokrin ve metabolik sistem üzerine etkisi:</vt:lpstr>
      <vt:lpstr>PowerPoint Sunusu</vt:lpstr>
      <vt:lpstr>Önleyici Hemşirelik Girişimleri;</vt:lpstr>
      <vt:lpstr>Hareketsizliğin Kas-İskelet Sistemine Etkisi:</vt:lpstr>
      <vt:lpstr>Önleyici Hemşirelik Girişimleri;</vt:lpstr>
      <vt:lpstr>Hareketsizliğin Üriner Sistem Üzerine Etkisi:</vt:lpstr>
      <vt:lpstr>Önleyici Hemşirelik Girişimleri;</vt:lpstr>
      <vt:lpstr>Hareketsizliğin GİS üzerine etkisi;</vt:lpstr>
      <vt:lpstr>Önleyici Hemşirelik Girişimleri;</vt:lpstr>
      <vt:lpstr>Hareketsizliğin Deri Üzerine Etkisi:</vt:lpstr>
      <vt:lpstr>PowerPoint Sunusu</vt:lpstr>
      <vt:lpstr>Önleyici Hemşirelik Girişimleri-I;</vt:lpstr>
      <vt:lpstr>Önleyici Hemşirelik Girişimleri-II;</vt:lpstr>
      <vt:lpstr>Hareketsizliğin Mental Duruma Etkisi;</vt:lpstr>
      <vt:lpstr>Önleyici Hemşirelik Girişimleri;</vt:lpstr>
      <vt:lpstr>Örnek soru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YATAĞA BAĞIMLI HASTANIN BAKIMI</dc:title>
  <dc:creator>exper</dc:creator>
  <cp:lastModifiedBy>exper</cp:lastModifiedBy>
  <cp:revision>60</cp:revision>
  <dcterms:created xsi:type="dcterms:W3CDTF">2016-09-02T08:55:16Z</dcterms:created>
  <dcterms:modified xsi:type="dcterms:W3CDTF">2019-08-02T12:59:08Z</dcterms:modified>
</cp:coreProperties>
</file>