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6" r:id="rId3"/>
    <p:sldId id="264" r:id="rId4"/>
    <p:sldId id="266" r:id="rId5"/>
    <p:sldId id="265" r:id="rId6"/>
    <p:sldId id="257" r:id="rId7"/>
    <p:sldId id="260" r:id="rId8"/>
    <p:sldId id="259"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04" autoAdjust="0"/>
  </p:normalViewPr>
  <p:slideViewPr>
    <p:cSldViewPr snapToGrid="0">
      <p:cViewPr varScale="1">
        <p:scale>
          <a:sx n="86" d="100"/>
          <a:sy n="86" d="100"/>
        </p:scale>
        <p:origin x="708" y="1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7DA1-A55E-4783-98D5-B6C26C6882E7}" type="datetimeFigureOut">
              <a:rPr lang="tr-TR" smtClean="0"/>
              <a:t>24.12.2019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57F54-524C-4CB1-91CC-93F89134ED1D}" type="slidenum">
              <a:rPr lang="tr-TR" smtClean="0"/>
              <a:t>‹#›</a:t>
            </a:fld>
            <a:endParaRPr lang="tr-TR"/>
          </a:p>
        </p:txBody>
      </p:sp>
    </p:spTree>
    <p:extLst>
      <p:ext uri="{BB962C8B-B14F-4D97-AF65-F5344CB8AC3E}">
        <p14:creationId xmlns:p14="http://schemas.microsoft.com/office/powerpoint/2010/main" val="193776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a:defRPr sz="1200" b="1"/>
            </a:pPr>
            <a:r>
              <a:rPr dirty="0"/>
              <a:t>3	What small ruminant farmers want?</a:t>
            </a:r>
          </a:p>
          <a:p>
            <a:pPr>
              <a:defRPr sz="1200"/>
            </a:pPr>
            <a:r>
              <a:rPr dirty="0"/>
              <a:t>Imagine the perfect Angora goat. For 10 years she has gotten pregnant on the first mating, given birth easily, and </a:t>
            </a:r>
            <a:r>
              <a:rPr b="1" dirty="0">
                <a:solidFill>
                  <a:schemeClr val="accent5"/>
                </a:solidFill>
              </a:rPr>
              <a:t>produced kg upon kg </a:t>
            </a:r>
            <a:r>
              <a:rPr dirty="0"/>
              <a:t>of the </a:t>
            </a:r>
            <a:r>
              <a:rPr b="1" dirty="0">
                <a:solidFill>
                  <a:schemeClr val="accent5"/>
                </a:solidFill>
              </a:rPr>
              <a:t>best quality mohair</a:t>
            </a:r>
            <a:r>
              <a:rPr dirty="0"/>
              <a:t>. She stayed healthy even when others in the herd got sick. She is ideally suited to the climate in which she lives. The farmer has depended on this goat and her daughters in lean times to carry the farm through, but now she will end of her reproductive life. </a:t>
            </a:r>
            <a:br>
              <a:rPr dirty="0"/>
            </a:br>
            <a:r>
              <a:rPr dirty="0"/>
              <a:t>And also one </a:t>
            </a:r>
            <a:r>
              <a:rPr b="1" dirty="0"/>
              <a:t>buck</a:t>
            </a:r>
            <a:r>
              <a:rPr dirty="0"/>
              <a:t> is very superior in the farm. He is working on reproduction nearly all year, all his daughters products very high quality mohair and his breeding performance is so good or opportunity to have kids at non breeding season, </a:t>
            </a:r>
          </a:p>
          <a:p>
            <a:pPr marL="228600" indent="-228600">
              <a:buSzPct val="50000"/>
              <a:buBlip>
                <a:blip r:embed="rId3"/>
              </a:buBlip>
              <a:defRPr sz="1200"/>
            </a:pPr>
            <a:r>
              <a:rPr dirty="0" err="1"/>
              <a:t>synchronisation</a:t>
            </a:r>
            <a:r>
              <a:rPr dirty="0"/>
              <a:t> of births in a short time periods,</a:t>
            </a:r>
          </a:p>
          <a:p>
            <a:pPr marL="228600" indent="-228600">
              <a:buSzPct val="50000"/>
              <a:buBlip>
                <a:blip r:embed="rId3"/>
              </a:buBlip>
              <a:defRPr sz="1200"/>
            </a:pPr>
            <a:r>
              <a:rPr dirty="0"/>
              <a:t>no need to feed male animals,</a:t>
            </a:r>
          </a:p>
          <a:p>
            <a:pPr marL="228600" indent="-228600">
              <a:buSzPct val="50000"/>
              <a:buBlip>
                <a:blip r:embed="rId3"/>
              </a:buBlip>
              <a:defRPr sz="1200"/>
            </a:pPr>
            <a:r>
              <a:rPr dirty="0"/>
              <a:t>obtain one or more kids from female animals,</a:t>
            </a:r>
          </a:p>
          <a:p>
            <a:pPr marL="228600" indent="-228600">
              <a:buSzPct val="50000"/>
              <a:buBlip>
                <a:blip r:embed="rId3"/>
              </a:buBlip>
              <a:defRPr sz="1200"/>
            </a:pPr>
            <a:r>
              <a:rPr dirty="0"/>
              <a:t>Production of a large number of embryos from a single genetically valuable animal.</a:t>
            </a:r>
          </a:p>
          <a:p>
            <a:pPr marL="228600" indent="-228600">
              <a:buSzPct val="50000"/>
              <a:buBlip>
                <a:blip r:embed="rId3"/>
              </a:buBlip>
              <a:defRPr sz="1200"/>
            </a:pPr>
            <a:r>
              <a:rPr dirty="0"/>
              <a:t>Improve the management of infertile/</a:t>
            </a:r>
            <a:r>
              <a:rPr dirty="0" err="1"/>
              <a:t>subfertile</a:t>
            </a:r>
            <a:r>
              <a:rPr dirty="0"/>
              <a:t> male and will eliminate reproductive diseases.</a:t>
            </a:r>
          </a:p>
          <a:p>
            <a:pPr>
              <a:defRPr sz="1200"/>
            </a:pPr>
            <a:r>
              <a:rPr b="1" dirty="0"/>
              <a:t>Shortly</a:t>
            </a:r>
            <a:r>
              <a:rPr dirty="0"/>
              <a:t>, how the farmer can introduce the natural- superior- best positive characteristics into the herd quickly. It would take several more years to achieve these same improvements by conventional breeding.</a:t>
            </a:r>
          </a:p>
          <a:p>
            <a:pPr>
              <a:defRPr sz="1200"/>
            </a:pPr>
            <a:r>
              <a:rPr dirty="0"/>
              <a:t>Additionally, like humans, livestock animals including goats and sheep, suffer from (</a:t>
            </a:r>
            <a:r>
              <a:rPr dirty="0" err="1"/>
              <a:t>muzdarip</a:t>
            </a:r>
            <a:r>
              <a:rPr dirty="0"/>
              <a:t>, </a:t>
            </a:r>
            <a:r>
              <a:rPr dirty="0" err="1"/>
              <a:t>mağdur</a:t>
            </a:r>
            <a:r>
              <a:rPr dirty="0"/>
              <a:t> olm.) infertility or subfertility problems which lowers their lifetime productivity and reduces the number of offspring that could be obtained from a sire or dam. </a:t>
            </a:r>
          </a:p>
          <a:p>
            <a:pPr>
              <a:defRPr sz="1200"/>
            </a:pPr>
            <a:r>
              <a:rPr b="1" dirty="0"/>
              <a:t>Because</a:t>
            </a:r>
            <a:r>
              <a:rPr dirty="0"/>
              <a:t> of all this problems and reasons, people desire to understand and subsequently control the reproductive processes has led to the development of novel reproductive biotechnologies, which are also known as assisted reproductive techniques (ARTs).</a:t>
            </a:r>
          </a:p>
          <a:p>
            <a:pPr>
              <a:defRPr sz="1200"/>
            </a:pPr>
            <a:r>
              <a:rPr dirty="0"/>
              <a:t>However, considering the economic cost-benefit relation, some of these techniques is not applicable in goat and sheep husbandry yet. </a:t>
            </a:r>
          </a:p>
        </p:txBody>
      </p:sp>
    </p:spTree>
    <p:extLst>
      <p:ext uri="{BB962C8B-B14F-4D97-AF65-F5344CB8AC3E}">
        <p14:creationId xmlns:p14="http://schemas.microsoft.com/office/powerpoint/2010/main" val="344477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defRPr sz="1200" b="1"/>
            </a:pPr>
            <a:r>
              <a:rPr dirty="0"/>
              <a:t>4	What can we do for breeders?</a:t>
            </a:r>
          </a:p>
          <a:p>
            <a:pPr>
              <a:defRPr sz="1200"/>
            </a:pPr>
            <a:r>
              <a:rPr dirty="0"/>
              <a:t>There are 2 main strategies have been developed to improve fertility in goats and sheep. The first one is based on natural methods such as “Male Effect” to induce and </a:t>
            </a:r>
            <a:r>
              <a:rPr dirty="0" err="1"/>
              <a:t>synchronise</a:t>
            </a:r>
            <a:r>
              <a:rPr dirty="0"/>
              <a:t> ovulation; and the use of “programmed feeding” to improve gamete production, embryo survival, </a:t>
            </a:r>
            <a:r>
              <a:rPr dirty="0" err="1"/>
              <a:t>foetal</a:t>
            </a:r>
            <a:r>
              <a:rPr dirty="0"/>
              <a:t> programming and colostrum production. </a:t>
            </a:r>
            <a:r>
              <a:rPr b="1" dirty="0"/>
              <a:t>The second strategy</a:t>
            </a:r>
            <a:r>
              <a:rPr dirty="0"/>
              <a:t> is the </a:t>
            </a:r>
            <a:r>
              <a:rPr dirty="0" err="1"/>
              <a:t>utilisation</a:t>
            </a:r>
            <a:r>
              <a:rPr dirty="0"/>
              <a:t> of assisted reproduction technologies (ARTs).</a:t>
            </a:r>
          </a:p>
          <a:p>
            <a:pPr>
              <a:defRPr sz="1200"/>
            </a:pPr>
            <a:r>
              <a:rPr b="1" dirty="0"/>
              <a:t>Today</a:t>
            </a:r>
            <a:r>
              <a:rPr dirty="0"/>
              <a:t>, I am going to describe most common ARTs and their application in veterinary medicine here are the most common art that we are going to discussed with.</a:t>
            </a:r>
          </a:p>
          <a:p>
            <a:pPr>
              <a:defRPr sz="1200"/>
            </a:pPr>
            <a:r>
              <a:rPr dirty="0"/>
              <a:t>1. AI</a:t>
            </a:r>
          </a:p>
          <a:p>
            <a:pPr>
              <a:defRPr sz="1200"/>
            </a:pPr>
            <a:r>
              <a:rPr dirty="0"/>
              <a:t>2. ET</a:t>
            </a:r>
          </a:p>
          <a:p>
            <a:pPr>
              <a:defRPr sz="1200"/>
            </a:pPr>
            <a:r>
              <a:rPr dirty="0"/>
              <a:t>3. IVP</a:t>
            </a:r>
          </a:p>
          <a:p>
            <a:pPr>
              <a:defRPr sz="1200"/>
            </a:pPr>
            <a:r>
              <a:rPr dirty="0"/>
              <a:t>4. </a:t>
            </a:r>
            <a:r>
              <a:rPr dirty="0" err="1"/>
              <a:t>Synchronisation</a:t>
            </a:r>
            <a:endParaRPr dirty="0"/>
          </a:p>
          <a:p>
            <a:pPr>
              <a:defRPr sz="1200"/>
            </a:pPr>
            <a:r>
              <a:rPr dirty="0"/>
              <a:t>5 OPU</a:t>
            </a:r>
          </a:p>
          <a:p>
            <a:pPr>
              <a:defRPr sz="1200"/>
            </a:pPr>
            <a:r>
              <a:rPr dirty="0"/>
              <a:t>6. Cryopreservation of </a:t>
            </a:r>
            <a:r>
              <a:rPr dirty="0" err="1"/>
              <a:t>gamet</a:t>
            </a:r>
            <a:r>
              <a:rPr dirty="0"/>
              <a:t> cells</a:t>
            </a:r>
          </a:p>
          <a:p>
            <a:pPr>
              <a:defRPr sz="1200"/>
            </a:pPr>
            <a:r>
              <a:rPr dirty="0"/>
              <a:t>7. Intracytoplasmic sperm injection</a:t>
            </a:r>
          </a:p>
          <a:p>
            <a:pPr>
              <a:defRPr sz="1200"/>
            </a:pPr>
            <a:r>
              <a:rPr dirty="0"/>
              <a:t>8. USG and </a:t>
            </a:r>
            <a:r>
              <a:rPr dirty="0" err="1"/>
              <a:t>Thermographie</a:t>
            </a:r>
            <a:endParaRPr dirty="0"/>
          </a:p>
          <a:p>
            <a:pPr>
              <a:defRPr sz="1200"/>
            </a:pPr>
            <a:r>
              <a:rPr dirty="0"/>
              <a:t>9. </a:t>
            </a:r>
            <a:r>
              <a:rPr dirty="0" err="1"/>
              <a:t>Transgenesis</a:t>
            </a:r>
            <a:endParaRPr dirty="0"/>
          </a:p>
          <a:p>
            <a:pPr>
              <a:defRPr sz="1200"/>
            </a:pPr>
            <a:r>
              <a:rPr dirty="0"/>
              <a:t>10. Cloning</a:t>
            </a:r>
          </a:p>
          <a:p>
            <a:pPr>
              <a:defRPr sz="1200"/>
            </a:pPr>
            <a:r>
              <a:rPr dirty="0"/>
              <a:t>these subtitles are quite important and each one could actually count as different lecture. but we don't have enough time to examine them deeply. so we are going to have a quick glance to each subtitle.</a:t>
            </a:r>
          </a:p>
        </p:txBody>
      </p:sp>
    </p:spTree>
    <p:extLst>
      <p:ext uri="{BB962C8B-B14F-4D97-AF65-F5344CB8AC3E}">
        <p14:creationId xmlns:p14="http://schemas.microsoft.com/office/powerpoint/2010/main" val="324297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defRPr sz="1200" b="1"/>
            </a:pPr>
            <a:r>
              <a:rPr dirty="0"/>
              <a:t>4	What can we do for breeders?</a:t>
            </a:r>
          </a:p>
          <a:p>
            <a:pPr>
              <a:defRPr sz="1200"/>
            </a:pPr>
            <a:r>
              <a:rPr dirty="0"/>
              <a:t>There are 2 main strategies have been developed to improve fertility in goats and sheep. The first one is based on natural methods such as “Male Effect” to induce and </a:t>
            </a:r>
            <a:r>
              <a:rPr dirty="0" err="1"/>
              <a:t>synchronise</a:t>
            </a:r>
            <a:r>
              <a:rPr dirty="0"/>
              <a:t> ovulation; and the use of “programmed feeding” to improve gamete production, embryo survival, </a:t>
            </a:r>
            <a:r>
              <a:rPr dirty="0" err="1"/>
              <a:t>foetal</a:t>
            </a:r>
            <a:r>
              <a:rPr dirty="0"/>
              <a:t> programming and colostrum production. </a:t>
            </a:r>
            <a:r>
              <a:rPr b="1" dirty="0"/>
              <a:t>The second strategy</a:t>
            </a:r>
            <a:r>
              <a:rPr dirty="0"/>
              <a:t> is the </a:t>
            </a:r>
            <a:r>
              <a:rPr dirty="0" err="1"/>
              <a:t>utilisation</a:t>
            </a:r>
            <a:r>
              <a:rPr dirty="0"/>
              <a:t> of assisted reproduction technologies (ARTs).</a:t>
            </a:r>
          </a:p>
          <a:p>
            <a:pPr>
              <a:defRPr sz="1200"/>
            </a:pPr>
            <a:r>
              <a:rPr b="1" dirty="0"/>
              <a:t>Today</a:t>
            </a:r>
            <a:r>
              <a:rPr dirty="0"/>
              <a:t>, I am going to describe most common ARTs and their application in veterinary medicine here are the most common art that we are going to discussed with.</a:t>
            </a:r>
          </a:p>
          <a:p>
            <a:pPr>
              <a:defRPr sz="1200"/>
            </a:pPr>
            <a:r>
              <a:rPr dirty="0"/>
              <a:t>1. AI</a:t>
            </a:r>
          </a:p>
          <a:p>
            <a:pPr>
              <a:defRPr sz="1200"/>
            </a:pPr>
            <a:r>
              <a:rPr dirty="0"/>
              <a:t>2. ET</a:t>
            </a:r>
          </a:p>
          <a:p>
            <a:pPr>
              <a:defRPr sz="1200"/>
            </a:pPr>
            <a:r>
              <a:rPr dirty="0"/>
              <a:t>3. IVP</a:t>
            </a:r>
          </a:p>
          <a:p>
            <a:pPr>
              <a:defRPr sz="1200"/>
            </a:pPr>
            <a:r>
              <a:rPr dirty="0"/>
              <a:t>4. </a:t>
            </a:r>
            <a:r>
              <a:rPr dirty="0" err="1"/>
              <a:t>Synchronisation</a:t>
            </a:r>
            <a:endParaRPr dirty="0"/>
          </a:p>
          <a:p>
            <a:pPr>
              <a:defRPr sz="1200"/>
            </a:pPr>
            <a:r>
              <a:rPr dirty="0"/>
              <a:t>5 OPU</a:t>
            </a:r>
          </a:p>
          <a:p>
            <a:pPr>
              <a:defRPr sz="1200"/>
            </a:pPr>
            <a:r>
              <a:rPr dirty="0"/>
              <a:t>6. Cryopreservation of </a:t>
            </a:r>
            <a:r>
              <a:rPr dirty="0" err="1"/>
              <a:t>gamet</a:t>
            </a:r>
            <a:r>
              <a:rPr dirty="0"/>
              <a:t> cells</a:t>
            </a:r>
          </a:p>
          <a:p>
            <a:pPr>
              <a:defRPr sz="1200"/>
            </a:pPr>
            <a:r>
              <a:rPr dirty="0"/>
              <a:t>7. Intracytoplasmic sperm injection</a:t>
            </a:r>
          </a:p>
          <a:p>
            <a:pPr>
              <a:defRPr sz="1200"/>
            </a:pPr>
            <a:r>
              <a:rPr dirty="0"/>
              <a:t>8. USG and </a:t>
            </a:r>
            <a:r>
              <a:rPr dirty="0" err="1"/>
              <a:t>Thermographie</a:t>
            </a:r>
            <a:endParaRPr dirty="0"/>
          </a:p>
          <a:p>
            <a:pPr>
              <a:defRPr sz="1200"/>
            </a:pPr>
            <a:r>
              <a:rPr dirty="0"/>
              <a:t>9. </a:t>
            </a:r>
            <a:r>
              <a:rPr dirty="0" err="1"/>
              <a:t>Transgenesis</a:t>
            </a:r>
            <a:endParaRPr dirty="0"/>
          </a:p>
          <a:p>
            <a:pPr>
              <a:defRPr sz="1200"/>
            </a:pPr>
            <a:r>
              <a:rPr dirty="0"/>
              <a:t>10. Cloning</a:t>
            </a:r>
          </a:p>
          <a:p>
            <a:pPr>
              <a:defRPr sz="1200"/>
            </a:pPr>
            <a:r>
              <a:rPr dirty="0"/>
              <a:t>these subtitles are quite important and each one could actually count as different lecture. but we don't have enough time to examine them deeply. so we are going to have a quick glance to each subtitle.</a:t>
            </a:r>
          </a:p>
        </p:txBody>
      </p:sp>
    </p:spTree>
    <p:extLst>
      <p:ext uri="{BB962C8B-B14F-4D97-AF65-F5344CB8AC3E}">
        <p14:creationId xmlns:p14="http://schemas.microsoft.com/office/powerpoint/2010/main" val="201630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defRPr sz="1200" b="1"/>
            </a:pPr>
            <a:r>
              <a:rPr dirty="0"/>
              <a:t>4	What can we do for breeders?</a:t>
            </a:r>
          </a:p>
          <a:p>
            <a:pPr>
              <a:defRPr sz="1200"/>
            </a:pPr>
            <a:r>
              <a:rPr dirty="0"/>
              <a:t>There are 2 main strategies have been developed to improve fertility in goats and sheep. The first one is based on natural methods such as “Male Effect” to induce and </a:t>
            </a:r>
            <a:r>
              <a:rPr dirty="0" err="1"/>
              <a:t>synchronise</a:t>
            </a:r>
            <a:r>
              <a:rPr dirty="0"/>
              <a:t> ovulation; and the use of “programmed feeding” to improve gamete production, embryo survival, </a:t>
            </a:r>
            <a:r>
              <a:rPr dirty="0" err="1"/>
              <a:t>foetal</a:t>
            </a:r>
            <a:r>
              <a:rPr dirty="0"/>
              <a:t> programming and colostrum production. </a:t>
            </a:r>
            <a:r>
              <a:rPr b="1" dirty="0"/>
              <a:t>The second strategy</a:t>
            </a:r>
            <a:r>
              <a:rPr dirty="0"/>
              <a:t> is the </a:t>
            </a:r>
            <a:r>
              <a:rPr dirty="0" err="1"/>
              <a:t>utilisation</a:t>
            </a:r>
            <a:r>
              <a:rPr dirty="0"/>
              <a:t> of assisted reproduction technologies (ARTs).</a:t>
            </a:r>
          </a:p>
          <a:p>
            <a:pPr>
              <a:defRPr sz="1200"/>
            </a:pPr>
            <a:r>
              <a:rPr b="1" dirty="0"/>
              <a:t>Today</a:t>
            </a:r>
            <a:r>
              <a:rPr dirty="0"/>
              <a:t>, I am going to describe most common ARTs and their application in veterinary medicine here are the most common art that we are going to discussed with.</a:t>
            </a:r>
          </a:p>
          <a:p>
            <a:pPr>
              <a:defRPr sz="1200"/>
            </a:pPr>
            <a:r>
              <a:rPr dirty="0"/>
              <a:t>1. AI</a:t>
            </a:r>
          </a:p>
          <a:p>
            <a:pPr>
              <a:defRPr sz="1200"/>
            </a:pPr>
            <a:r>
              <a:rPr dirty="0"/>
              <a:t>2. ET</a:t>
            </a:r>
          </a:p>
          <a:p>
            <a:pPr>
              <a:defRPr sz="1200"/>
            </a:pPr>
            <a:r>
              <a:rPr dirty="0"/>
              <a:t>3. IVP</a:t>
            </a:r>
          </a:p>
          <a:p>
            <a:pPr>
              <a:defRPr sz="1200"/>
            </a:pPr>
            <a:r>
              <a:rPr dirty="0"/>
              <a:t>4. </a:t>
            </a:r>
            <a:r>
              <a:rPr dirty="0" err="1"/>
              <a:t>Synchronisation</a:t>
            </a:r>
            <a:endParaRPr dirty="0"/>
          </a:p>
          <a:p>
            <a:pPr>
              <a:defRPr sz="1200"/>
            </a:pPr>
            <a:r>
              <a:rPr dirty="0"/>
              <a:t>5 OPU</a:t>
            </a:r>
          </a:p>
          <a:p>
            <a:pPr>
              <a:defRPr sz="1200"/>
            </a:pPr>
            <a:r>
              <a:rPr dirty="0"/>
              <a:t>6. Cryopreservation of </a:t>
            </a:r>
            <a:r>
              <a:rPr dirty="0" err="1"/>
              <a:t>gamet</a:t>
            </a:r>
            <a:r>
              <a:rPr dirty="0"/>
              <a:t> cells</a:t>
            </a:r>
          </a:p>
          <a:p>
            <a:pPr>
              <a:defRPr sz="1200"/>
            </a:pPr>
            <a:r>
              <a:rPr dirty="0"/>
              <a:t>7. Intracytoplasmic sperm injection</a:t>
            </a:r>
          </a:p>
          <a:p>
            <a:pPr>
              <a:defRPr sz="1200"/>
            </a:pPr>
            <a:r>
              <a:rPr dirty="0"/>
              <a:t>8. USG and </a:t>
            </a:r>
            <a:r>
              <a:rPr dirty="0" err="1"/>
              <a:t>Thermographie</a:t>
            </a:r>
            <a:endParaRPr dirty="0"/>
          </a:p>
          <a:p>
            <a:pPr>
              <a:defRPr sz="1200"/>
            </a:pPr>
            <a:r>
              <a:rPr dirty="0"/>
              <a:t>9. </a:t>
            </a:r>
            <a:r>
              <a:rPr dirty="0" err="1"/>
              <a:t>Transgenesis</a:t>
            </a:r>
            <a:endParaRPr dirty="0"/>
          </a:p>
          <a:p>
            <a:pPr>
              <a:defRPr sz="1200"/>
            </a:pPr>
            <a:r>
              <a:rPr dirty="0"/>
              <a:t>10. Cloning</a:t>
            </a:r>
          </a:p>
          <a:p>
            <a:pPr>
              <a:defRPr sz="1200"/>
            </a:pPr>
            <a:r>
              <a:rPr dirty="0"/>
              <a:t>these subtitles are quite important and each one could actually count as different lecture. but we don't have enough time to examine them deeply. so we are going to have a quick glance to each subtitle.</a:t>
            </a:r>
          </a:p>
        </p:txBody>
      </p:sp>
    </p:spTree>
    <p:extLst>
      <p:ext uri="{BB962C8B-B14F-4D97-AF65-F5344CB8AC3E}">
        <p14:creationId xmlns:p14="http://schemas.microsoft.com/office/powerpoint/2010/main" val="412705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defRPr sz="1200" b="1"/>
            </a:pPr>
            <a:r>
              <a:rPr dirty="0"/>
              <a:t>4	What can we do for breeders?</a:t>
            </a:r>
          </a:p>
          <a:p>
            <a:pPr>
              <a:defRPr sz="1200"/>
            </a:pPr>
            <a:r>
              <a:rPr dirty="0"/>
              <a:t>There are 2 main strategies have been developed to improve fertility in goats and sheep. The first one is based on natural methods such as “Male Effect” to induce and </a:t>
            </a:r>
            <a:r>
              <a:rPr dirty="0" err="1"/>
              <a:t>synchronise</a:t>
            </a:r>
            <a:r>
              <a:rPr dirty="0"/>
              <a:t> ovulation; and the use of “programmed feeding” to improve gamete production, embryo survival, </a:t>
            </a:r>
            <a:r>
              <a:rPr dirty="0" err="1"/>
              <a:t>foetal</a:t>
            </a:r>
            <a:r>
              <a:rPr dirty="0"/>
              <a:t> programming and colostrum production. </a:t>
            </a:r>
            <a:r>
              <a:rPr b="1" dirty="0"/>
              <a:t>The second strategy</a:t>
            </a:r>
            <a:r>
              <a:rPr dirty="0"/>
              <a:t> is the </a:t>
            </a:r>
            <a:r>
              <a:rPr dirty="0" err="1"/>
              <a:t>utilisation</a:t>
            </a:r>
            <a:r>
              <a:rPr dirty="0"/>
              <a:t> of assisted reproduction technologies (ARTs).</a:t>
            </a:r>
          </a:p>
          <a:p>
            <a:pPr>
              <a:defRPr sz="1200"/>
            </a:pPr>
            <a:r>
              <a:rPr b="1" dirty="0"/>
              <a:t>Today</a:t>
            </a:r>
            <a:r>
              <a:rPr dirty="0"/>
              <a:t>, I am going to describe most common ARTs and their application in veterinary medicine here are the most common art that we are going to discussed with.</a:t>
            </a:r>
          </a:p>
          <a:p>
            <a:pPr>
              <a:defRPr sz="1200"/>
            </a:pPr>
            <a:r>
              <a:rPr dirty="0"/>
              <a:t>1. AI</a:t>
            </a:r>
          </a:p>
          <a:p>
            <a:pPr>
              <a:defRPr sz="1200"/>
            </a:pPr>
            <a:r>
              <a:rPr dirty="0"/>
              <a:t>2. ET</a:t>
            </a:r>
          </a:p>
          <a:p>
            <a:pPr>
              <a:defRPr sz="1200"/>
            </a:pPr>
            <a:r>
              <a:rPr dirty="0"/>
              <a:t>3. IVP</a:t>
            </a:r>
          </a:p>
          <a:p>
            <a:pPr>
              <a:defRPr sz="1200"/>
            </a:pPr>
            <a:r>
              <a:rPr dirty="0"/>
              <a:t>4. </a:t>
            </a:r>
            <a:r>
              <a:rPr dirty="0" err="1"/>
              <a:t>Synchronisation</a:t>
            </a:r>
            <a:endParaRPr dirty="0"/>
          </a:p>
          <a:p>
            <a:pPr>
              <a:defRPr sz="1200"/>
            </a:pPr>
            <a:r>
              <a:rPr dirty="0"/>
              <a:t>5 OPU</a:t>
            </a:r>
          </a:p>
          <a:p>
            <a:pPr>
              <a:defRPr sz="1200"/>
            </a:pPr>
            <a:r>
              <a:rPr dirty="0"/>
              <a:t>6. Cryopreservation of </a:t>
            </a:r>
            <a:r>
              <a:rPr dirty="0" err="1"/>
              <a:t>gamet</a:t>
            </a:r>
            <a:r>
              <a:rPr dirty="0"/>
              <a:t> cells</a:t>
            </a:r>
          </a:p>
          <a:p>
            <a:pPr>
              <a:defRPr sz="1200"/>
            </a:pPr>
            <a:r>
              <a:rPr dirty="0"/>
              <a:t>7. Intracytoplasmic sperm injection</a:t>
            </a:r>
          </a:p>
          <a:p>
            <a:pPr>
              <a:defRPr sz="1200"/>
            </a:pPr>
            <a:r>
              <a:rPr dirty="0"/>
              <a:t>8. USG and </a:t>
            </a:r>
            <a:r>
              <a:rPr dirty="0" err="1"/>
              <a:t>Thermographie</a:t>
            </a:r>
            <a:endParaRPr dirty="0"/>
          </a:p>
          <a:p>
            <a:pPr>
              <a:defRPr sz="1200"/>
            </a:pPr>
            <a:r>
              <a:rPr dirty="0"/>
              <a:t>9. </a:t>
            </a:r>
            <a:r>
              <a:rPr dirty="0" err="1"/>
              <a:t>Transgenesis</a:t>
            </a:r>
            <a:endParaRPr dirty="0"/>
          </a:p>
          <a:p>
            <a:pPr>
              <a:defRPr sz="1200"/>
            </a:pPr>
            <a:r>
              <a:rPr dirty="0"/>
              <a:t>10. Cloning</a:t>
            </a:r>
          </a:p>
          <a:p>
            <a:pPr>
              <a:defRPr sz="1200"/>
            </a:pPr>
            <a:r>
              <a:rPr dirty="0"/>
              <a:t>these subtitles are quite important and each one could actually count as different lecture. but we don't have enough time to examine them deeply. so we are going to have a quick glance to each subtitle.</a:t>
            </a:r>
          </a:p>
        </p:txBody>
      </p:sp>
    </p:spTree>
    <p:extLst>
      <p:ext uri="{BB962C8B-B14F-4D97-AF65-F5344CB8AC3E}">
        <p14:creationId xmlns:p14="http://schemas.microsoft.com/office/powerpoint/2010/main" val="74777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defRPr sz="1200" b="1"/>
            </a:pPr>
            <a:r>
              <a:rPr dirty="0"/>
              <a:t>4	What can we do for breeders?</a:t>
            </a:r>
          </a:p>
          <a:p>
            <a:pPr>
              <a:defRPr sz="1200"/>
            </a:pPr>
            <a:r>
              <a:rPr dirty="0"/>
              <a:t>There are 2 main strategies have been developed to improve fertility in goats and sheep. The first one is based on natural methods such as “Male Effect” to induce and </a:t>
            </a:r>
            <a:r>
              <a:rPr dirty="0" err="1"/>
              <a:t>synchronise</a:t>
            </a:r>
            <a:r>
              <a:rPr dirty="0"/>
              <a:t> ovulation; and the use of “programmed feeding” to improve gamete production, embryo survival, </a:t>
            </a:r>
            <a:r>
              <a:rPr dirty="0" err="1"/>
              <a:t>foetal</a:t>
            </a:r>
            <a:r>
              <a:rPr dirty="0"/>
              <a:t> programming and colostrum production. </a:t>
            </a:r>
            <a:r>
              <a:rPr b="1" dirty="0"/>
              <a:t>The second strategy</a:t>
            </a:r>
            <a:r>
              <a:rPr dirty="0"/>
              <a:t> is the </a:t>
            </a:r>
            <a:r>
              <a:rPr dirty="0" err="1"/>
              <a:t>utilisation</a:t>
            </a:r>
            <a:r>
              <a:rPr dirty="0"/>
              <a:t> of assisted reproduction technologies (ARTs).</a:t>
            </a:r>
          </a:p>
          <a:p>
            <a:pPr>
              <a:defRPr sz="1200"/>
            </a:pPr>
            <a:r>
              <a:rPr b="1" dirty="0"/>
              <a:t>Today</a:t>
            </a:r>
            <a:r>
              <a:rPr dirty="0"/>
              <a:t>, I am going to describe most common ARTs and their application in veterinary medicine here are the most common art that we are going to discussed with.</a:t>
            </a:r>
          </a:p>
          <a:p>
            <a:pPr>
              <a:defRPr sz="1200"/>
            </a:pPr>
            <a:r>
              <a:rPr dirty="0"/>
              <a:t>1. AI</a:t>
            </a:r>
          </a:p>
          <a:p>
            <a:pPr>
              <a:defRPr sz="1200"/>
            </a:pPr>
            <a:r>
              <a:rPr dirty="0"/>
              <a:t>2. ET</a:t>
            </a:r>
          </a:p>
          <a:p>
            <a:pPr>
              <a:defRPr sz="1200"/>
            </a:pPr>
            <a:r>
              <a:rPr dirty="0"/>
              <a:t>3. IVP</a:t>
            </a:r>
          </a:p>
          <a:p>
            <a:pPr>
              <a:defRPr sz="1200"/>
            </a:pPr>
            <a:r>
              <a:rPr dirty="0"/>
              <a:t>4. </a:t>
            </a:r>
            <a:r>
              <a:rPr dirty="0" err="1"/>
              <a:t>Synchronisation</a:t>
            </a:r>
            <a:endParaRPr dirty="0"/>
          </a:p>
          <a:p>
            <a:pPr>
              <a:defRPr sz="1200"/>
            </a:pPr>
            <a:r>
              <a:rPr dirty="0"/>
              <a:t>5 OPU</a:t>
            </a:r>
          </a:p>
          <a:p>
            <a:pPr>
              <a:defRPr sz="1200"/>
            </a:pPr>
            <a:r>
              <a:rPr dirty="0"/>
              <a:t>6. Cryopreservation of </a:t>
            </a:r>
            <a:r>
              <a:rPr dirty="0" err="1"/>
              <a:t>gamet</a:t>
            </a:r>
            <a:r>
              <a:rPr dirty="0"/>
              <a:t> cells</a:t>
            </a:r>
          </a:p>
          <a:p>
            <a:pPr>
              <a:defRPr sz="1200"/>
            </a:pPr>
            <a:r>
              <a:rPr dirty="0"/>
              <a:t>7. Intracytoplasmic sperm injection</a:t>
            </a:r>
          </a:p>
          <a:p>
            <a:pPr>
              <a:defRPr sz="1200"/>
            </a:pPr>
            <a:r>
              <a:rPr dirty="0"/>
              <a:t>8. USG and </a:t>
            </a:r>
            <a:r>
              <a:rPr dirty="0" err="1"/>
              <a:t>Thermographie</a:t>
            </a:r>
            <a:endParaRPr dirty="0"/>
          </a:p>
          <a:p>
            <a:pPr>
              <a:defRPr sz="1200"/>
            </a:pPr>
            <a:r>
              <a:rPr dirty="0"/>
              <a:t>9. </a:t>
            </a:r>
            <a:r>
              <a:rPr dirty="0" err="1"/>
              <a:t>Transgenesis</a:t>
            </a:r>
            <a:endParaRPr dirty="0"/>
          </a:p>
          <a:p>
            <a:pPr>
              <a:defRPr sz="1200"/>
            </a:pPr>
            <a:r>
              <a:rPr dirty="0"/>
              <a:t>10. Cloning</a:t>
            </a:r>
          </a:p>
          <a:p>
            <a:pPr>
              <a:defRPr sz="1200"/>
            </a:pPr>
            <a:r>
              <a:rPr dirty="0"/>
              <a:t>these subtitles are quite important and each one could actually count as different lecture. but we don't have enough time to examine them deeply. so we are going to have a quick glance to each subtitle.</a:t>
            </a:r>
          </a:p>
        </p:txBody>
      </p:sp>
    </p:spTree>
    <p:extLst>
      <p:ext uri="{BB962C8B-B14F-4D97-AF65-F5344CB8AC3E}">
        <p14:creationId xmlns:p14="http://schemas.microsoft.com/office/powerpoint/2010/main" val="117626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defRPr sz="1200" b="1"/>
            </a:pPr>
            <a:r>
              <a:rPr dirty="0"/>
              <a:t>4	What can we do for breeders?</a:t>
            </a:r>
          </a:p>
          <a:p>
            <a:pPr>
              <a:defRPr sz="1200"/>
            </a:pPr>
            <a:r>
              <a:rPr dirty="0"/>
              <a:t>There are 2 main strategies have been developed to improve fertility in goats and sheep. The first one is based on natural methods such as “Male Effect” to induce and </a:t>
            </a:r>
            <a:r>
              <a:rPr dirty="0" err="1"/>
              <a:t>synchronise</a:t>
            </a:r>
            <a:r>
              <a:rPr dirty="0"/>
              <a:t> ovulation; and the use of “programmed feeding” to improve gamete production, embryo survival, </a:t>
            </a:r>
            <a:r>
              <a:rPr dirty="0" err="1"/>
              <a:t>foetal</a:t>
            </a:r>
            <a:r>
              <a:rPr dirty="0"/>
              <a:t> programming and colostrum production. </a:t>
            </a:r>
            <a:r>
              <a:rPr b="1" dirty="0"/>
              <a:t>The second strategy</a:t>
            </a:r>
            <a:r>
              <a:rPr dirty="0"/>
              <a:t> is the </a:t>
            </a:r>
            <a:r>
              <a:rPr dirty="0" err="1"/>
              <a:t>utilisation</a:t>
            </a:r>
            <a:r>
              <a:rPr dirty="0"/>
              <a:t> of assisted reproduction technologies (ARTs).</a:t>
            </a:r>
          </a:p>
          <a:p>
            <a:pPr>
              <a:defRPr sz="1200"/>
            </a:pPr>
            <a:r>
              <a:rPr b="1" dirty="0"/>
              <a:t>Today</a:t>
            </a:r>
            <a:r>
              <a:rPr dirty="0"/>
              <a:t>, I am going to describe most common ARTs and their application in veterinary medicine here are the most common art that we are going to discussed with.</a:t>
            </a:r>
          </a:p>
          <a:p>
            <a:pPr>
              <a:defRPr sz="1200"/>
            </a:pPr>
            <a:r>
              <a:rPr dirty="0"/>
              <a:t>1. AI</a:t>
            </a:r>
          </a:p>
          <a:p>
            <a:pPr>
              <a:defRPr sz="1200"/>
            </a:pPr>
            <a:r>
              <a:rPr dirty="0"/>
              <a:t>2. ET</a:t>
            </a:r>
          </a:p>
          <a:p>
            <a:pPr>
              <a:defRPr sz="1200"/>
            </a:pPr>
            <a:r>
              <a:rPr dirty="0"/>
              <a:t>3. IVP</a:t>
            </a:r>
          </a:p>
          <a:p>
            <a:pPr>
              <a:defRPr sz="1200"/>
            </a:pPr>
            <a:r>
              <a:rPr dirty="0"/>
              <a:t>4. </a:t>
            </a:r>
            <a:r>
              <a:rPr dirty="0" err="1"/>
              <a:t>Synchronisation</a:t>
            </a:r>
            <a:endParaRPr dirty="0"/>
          </a:p>
          <a:p>
            <a:pPr>
              <a:defRPr sz="1200"/>
            </a:pPr>
            <a:r>
              <a:rPr dirty="0"/>
              <a:t>5 OPU</a:t>
            </a:r>
          </a:p>
          <a:p>
            <a:pPr>
              <a:defRPr sz="1200"/>
            </a:pPr>
            <a:r>
              <a:rPr dirty="0"/>
              <a:t>6. Cryopreservation of </a:t>
            </a:r>
            <a:r>
              <a:rPr dirty="0" err="1"/>
              <a:t>gamet</a:t>
            </a:r>
            <a:r>
              <a:rPr dirty="0"/>
              <a:t> cells</a:t>
            </a:r>
          </a:p>
          <a:p>
            <a:pPr>
              <a:defRPr sz="1200"/>
            </a:pPr>
            <a:r>
              <a:rPr dirty="0"/>
              <a:t>7. Intracytoplasmic sperm injection</a:t>
            </a:r>
          </a:p>
          <a:p>
            <a:pPr>
              <a:defRPr sz="1200"/>
            </a:pPr>
            <a:r>
              <a:rPr dirty="0"/>
              <a:t>8. USG and </a:t>
            </a:r>
            <a:r>
              <a:rPr dirty="0" err="1"/>
              <a:t>Thermographie</a:t>
            </a:r>
            <a:endParaRPr dirty="0"/>
          </a:p>
          <a:p>
            <a:pPr>
              <a:defRPr sz="1200"/>
            </a:pPr>
            <a:r>
              <a:rPr dirty="0"/>
              <a:t>9. </a:t>
            </a:r>
            <a:r>
              <a:rPr dirty="0" err="1"/>
              <a:t>Transgenesis</a:t>
            </a:r>
            <a:endParaRPr dirty="0"/>
          </a:p>
          <a:p>
            <a:pPr>
              <a:defRPr sz="1200"/>
            </a:pPr>
            <a:r>
              <a:rPr dirty="0"/>
              <a:t>10. Cloning</a:t>
            </a:r>
          </a:p>
          <a:p>
            <a:pPr>
              <a:defRPr sz="1200"/>
            </a:pPr>
            <a:r>
              <a:rPr dirty="0"/>
              <a:t>these subtitles are quite important and each one could actually count as different lecture. but we don't have enough time to examine them deeply. so we are going to have a quick glance to each subtitle.</a:t>
            </a:r>
          </a:p>
        </p:txBody>
      </p:sp>
    </p:spTree>
    <p:extLst>
      <p:ext uri="{BB962C8B-B14F-4D97-AF65-F5344CB8AC3E}">
        <p14:creationId xmlns:p14="http://schemas.microsoft.com/office/powerpoint/2010/main" val="28660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326567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5690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55957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839515"/>
            <a:ext cx="9810750" cy="1785938"/>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661172"/>
            <a:ext cx="9810750" cy="1169789"/>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709200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273969" y="-803672"/>
            <a:ext cx="13751719" cy="7072313"/>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07281" y="4777383"/>
            <a:ext cx="9977438" cy="1062633"/>
          </a:xfrm>
          <a:prstGeom prst="rect">
            <a:avLst/>
          </a:prstGeom>
        </p:spPr>
        <p:txBody>
          <a:bodyPr/>
          <a:lstStyle/>
          <a:p>
            <a:r>
              <a:t>Title Text</a:t>
            </a:r>
          </a:p>
        </p:txBody>
      </p:sp>
      <p:sp>
        <p:nvSpPr>
          <p:cNvPr id="22" name="Body Level One…"/>
          <p:cNvSpPr txBox="1">
            <a:spLocks noGrp="1"/>
          </p:cNvSpPr>
          <p:nvPr>
            <p:ph type="body" sz="quarter" idx="1"/>
          </p:nvPr>
        </p:nvSpPr>
        <p:spPr>
          <a:xfrm>
            <a:off x="1107281" y="5893594"/>
            <a:ext cx="9977438" cy="660797"/>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3222438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536031"/>
            <a:ext cx="9810750" cy="17859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0497216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1916907" y="-17859"/>
            <a:ext cx="11751470" cy="608111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571500" y="812602"/>
            <a:ext cx="5619750" cy="2509242"/>
          </a:xfrm>
          <a:prstGeom prst="rect">
            <a:avLst/>
          </a:prstGeom>
        </p:spPr>
        <p:txBody>
          <a:bodyPr anchor="b"/>
          <a:lstStyle>
            <a:lvl1pPr>
              <a:defRPr sz="4078"/>
            </a:lvl1pPr>
          </a:lstStyle>
          <a:p>
            <a:r>
              <a:t>Title Text</a:t>
            </a:r>
          </a:p>
        </p:txBody>
      </p:sp>
      <p:sp>
        <p:nvSpPr>
          <p:cNvPr id="40" name="Body Level One…"/>
          <p:cNvSpPr txBox="1">
            <a:spLocks noGrp="1"/>
          </p:cNvSpPr>
          <p:nvPr>
            <p:ph type="body" sz="quarter" idx="1"/>
          </p:nvPr>
        </p:nvSpPr>
        <p:spPr>
          <a:xfrm>
            <a:off x="571500" y="3348633"/>
            <a:ext cx="5619750" cy="2509242"/>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9413379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8699515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90625" y="1946672"/>
            <a:ext cx="9810750" cy="403621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6490812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321844" y="1419560"/>
            <a:ext cx="9655969" cy="5000626"/>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190625" y="2071688"/>
            <a:ext cx="4941094" cy="4286250"/>
          </a:xfrm>
          <a:prstGeom prst="rect">
            <a:avLst/>
          </a:prstGeom>
        </p:spPr>
        <p:txBody>
          <a:bodyPr/>
          <a:lstStyle>
            <a:lvl1pPr marL="339316" indent="-339316">
              <a:spcBef>
                <a:spcPts val="2250"/>
              </a:spcBef>
              <a:buFont typeface="Gill Sans"/>
              <a:buBlip>
                <a:blip r:embed="rId2"/>
              </a:buBlip>
              <a:defRPr sz="2250"/>
            </a:lvl1pPr>
            <a:lvl2pPr marL="678632" indent="-339316">
              <a:spcBef>
                <a:spcPts val="2250"/>
              </a:spcBef>
              <a:buFont typeface="Gill Sans"/>
              <a:buBlip>
                <a:blip r:embed="rId2"/>
              </a:buBlip>
              <a:defRPr sz="2250"/>
            </a:lvl2pPr>
            <a:lvl3pPr marL="1017948" indent="-339316">
              <a:spcBef>
                <a:spcPts val="2250"/>
              </a:spcBef>
              <a:buFont typeface="Gill Sans"/>
              <a:buBlip>
                <a:blip r:embed="rId2"/>
              </a:buBlip>
              <a:defRPr sz="2250"/>
            </a:lvl3pPr>
            <a:lvl4pPr marL="1357264" indent="-339316">
              <a:spcBef>
                <a:spcPts val="2250"/>
              </a:spcBef>
              <a:buFont typeface="Gill Sans"/>
              <a:buBlip>
                <a:blip r:embed="rId2"/>
              </a:buBlip>
              <a:defRPr sz="2250"/>
            </a:lvl4pPr>
            <a:lvl5pPr marL="1696580" indent="-339316">
              <a:spcBef>
                <a:spcPts val="2250"/>
              </a:spcBef>
              <a:buFont typeface="Gill Sans"/>
              <a:buBlip>
                <a:blip r:embed="rId2"/>
              </a:buBlip>
              <a:defRPr sz="225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8537" y="6465094"/>
            <a:ext cx="301365" cy="297389"/>
          </a:xfrm>
          <a:prstGeom prst="rect">
            <a:avLst/>
          </a:prstGeom>
        </p:spPr>
        <p:txBody>
          <a:bodyPr/>
          <a:lstStyle>
            <a:lvl1pPr algn="r"/>
          </a:lstStyle>
          <a:p>
            <a:fld id="{86CB4B4D-7CA3-9044-876B-883B54F8677D}" type="slidenum">
              <a:rPr/>
              <a:pPr/>
              <a:t>‹#›</a:t>
            </a:fld>
            <a:endParaRPr/>
          </a:p>
        </p:txBody>
      </p:sp>
    </p:spTree>
    <p:extLst>
      <p:ext uri="{BB962C8B-B14F-4D97-AF65-F5344CB8AC3E}">
        <p14:creationId xmlns:p14="http://schemas.microsoft.com/office/powerpoint/2010/main" val="202467314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044012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111943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13"/>
          </p:nvPr>
        </p:nvSpPr>
        <p:spPr>
          <a:xfrm>
            <a:off x="4409928" y="2382904"/>
            <a:ext cx="9036845" cy="4501237"/>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rot="21600000">
            <a:off x="6826664" y="-935425"/>
            <a:ext cx="4667251" cy="4452557"/>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rot="21600000">
            <a:off x="-3012281" y="535781"/>
            <a:ext cx="11513344" cy="5973962"/>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2557196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Type a quote here.”"/>
          <p:cNvSpPr>
            <a:spLocks noGrp="1"/>
          </p:cNvSpPr>
          <p:nvPr>
            <p:ph type="body" sz="quarter" idx="14"/>
          </p:nvPr>
        </p:nvSpPr>
        <p:spPr>
          <a:xfrm>
            <a:off x="1190625" y="3172103"/>
            <a:ext cx="9810750" cy="513795"/>
          </a:xfrm>
          <a:prstGeom prst="rect">
            <a:avLst/>
          </a:prstGeom>
        </p:spPr>
        <p:txBody>
          <a:bodyPr>
            <a:spAutoFit/>
          </a:bodyPr>
          <a:lstStyle>
            <a:lvl1pPr marL="0" indent="0" algn="ctr">
              <a:spcBef>
                <a:spcPts val="1687"/>
              </a:spcBef>
              <a:buSzTx/>
              <a:buNone/>
              <a:defRPr sz="2672"/>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6398578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21663" y="-152389"/>
            <a:ext cx="14025563" cy="7233048"/>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6799769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3098443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0E20F6-7B4C-4FB4-964D-2C5CC392414C}" type="datetimeFigureOut">
              <a:rPr lang="tr-TR" smtClean="0"/>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69385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0E20F6-7B4C-4FB4-964D-2C5CC392414C}" type="datetimeFigureOut">
              <a:rPr lang="tr-TR" smtClean="0"/>
              <a:t>24.12.2019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32917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0E20F6-7B4C-4FB4-964D-2C5CC392414C}" type="datetimeFigureOut">
              <a:rPr lang="tr-TR" smtClean="0"/>
              <a:t>24.12.2019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7318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0E20F6-7B4C-4FB4-964D-2C5CC392414C}" type="datetimeFigureOut">
              <a:rPr lang="tr-TR" smtClean="0"/>
              <a:t>24.12.2019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99823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0E20F6-7B4C-4FB4-964D-2C5CC392414C}" type="datetimeFigureOut">
              <a:rPr lang="tr-TR" smtClean="0"/>
              <a:t>24.12.2019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39410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t>24.12.2019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5735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t>24.12.2019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124758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20F6-7B4C-4FB4-964D-2C5CC392414C}" type="datetimeFigureOut">
              <a:rPr lang="tr-TR" smtClean="0"/>
              <a:t>24.12.2019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3DA80-89B9-4F7D-B9CD-4C14A1CFAF05}" type="slidenum">
              <a:rPr lang="tr-TR" smtClean="0"/>
              <a:t>‹#›</a:t>
            </a:fld>
            <a:endParaRPr lang="tr-TR"/>
          </a:p>
        </p:txBody>
      </p:sp>
    </p:spTree>
    <p:extLst>
      <p:ext uri="{BB962C8B-B14F-4D97-AF65-F5344CB8AC3E}">
        <p14:creationId xmlns:p14="http://schemas.microsoft.com/office/powerpoint/2010/main" val="380551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90625" y="750094"/>
            <a:ext cx="9810750" cy="5357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90625" y="142875"/>
            <a:ext cx="9810750"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44877" y="6465094"/>
            <a:ext cx="301366" cy="297389"/>
          </a:xfrm>
          <a:prstGeom prst="rect">
            <a:avLst/>
          </a:prstGeom>
          <a:ln w="12700">
            <a:miter lim="400000"/>
          </a:ln>
        </p:spPr>
        <p:txBody>
          <a:bodyPr wrap="none" lIns="50800" tIns="50800" rIns="50800" bIns="50800">
            <a:spAutoFit/>
          </a:bodyPr>
          <a:lstStyle>
            <a:lvl1pPr>
              <a:defRPr sz="1266"/>
            </a:lvl1pPr>
          </a:lstStyle>
          <a:p>
            <a:pPr algn="ctr" defTabSz="321457" hangingPunct="0"/>
            <a:fld id="{86CB4B4D-7CA3-9044-876B-883B54F8677D}" type="slidenum">
              <a:rPr lang="tr-TR" kern="0" smtClean="0">
                <a:solidFill>
                  <a:srgbClr val="FFFFFF"/>
                </a:solidFill>
                <a:sym typeface="Chalkduster"/>
              </a:rPr>
              <a:pPr algn="ctr" defTabSz="321457" hangingPunct="0"/>
              <a:t>‹#›</a:t>
            </a:fld>
            <a:endParaRPr lang="tr-TR" kern="0">
              <a:solidFill>
                <a:srgbClr val="FFFFFF"/>
              </a:solidFill>
              <a:sym typeface="Chalkduster"/>
            </a:endParaRPr>
          </a:p>
        </p:txBody>
      </p:sp>
    </p:spTree>
    <p:extLst>
      <p:ext uri="{BB962C8B-B14F-4D97-AF65-F5344CB8AC3E}">
        <p14:creationId xmlns:p14="http://schemas.microsoft.com/office/powerpoint/2010/main" val="18355144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9pPr>
    </p:titleStyle>
    <p:bodyStyle>
      <a:lvl1pPr marL="40182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1pPr>
      <a:lvl2pPr marL="80364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2pPr>
      <a:lvl3pPr marL="120546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3pPr>
      <a:lvl4pPr marL="1607287"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4pPr>
      <a:lvl5pPr marL="2009108"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5pPr>
      <a:lvl6pPr marL="2410930"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6pPr>
      <a:lvl7pPr marL="281275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7pPr>
      <a:lvl8pPr marL="321457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8pPr>
      <a:lvl9pPr marL="361639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9pPr>
    </p:bodyStyle>
    <p:otherStyle>
      <a:lvl1pPr marL="0" marR="0" indent="0"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What small ruminant farmers want?"/>
          <p:cNvSpPr txBox="1">
            <a:spLocks noGrp="1"/>
          </p:cNvSpPr>
          <p:nvPr>
            <p:ph type="title"/>
          </p:nvPr>
        </p:nvSpPr>
        <p:spPr>
          <a:prstGeom prst="rect">
            <a:avLst/>
          </a:prstGeom>
        </p:spPr>
        <p:txBody>
          <a:bodyPr>
            <a:normAutofit fontScale="90000"/>
          </a:bodyPr>
          <a:lstStyle>
            <a:lvl1pPr defTabSz="429768">
              <a:defRPr sz="6768"/>
            </a:lvl1pPr>
          </a:lstStyle>
          <a:p>
            <a:r>
              <a:rPr lang="tr-TR" dirty="0"/>
              <a:t>Küçük </a:t>
            </a:r>
            <a:r>
              <a:rPr lang="tr-TR" dirty="0" err="1"/>
              <a:t>ruminant</a:t>
            </a:r>
            <a:r>
              <a:rPr lang="tr-TR" dirty="0"/>
              <a:t> yetiştiricisi ne ister</a:t>
            </a:r>
            <a:r>
              <a:rPr dirty="0"/>
              <a:t>?</a:t>
            </a:r>
          </a:p>
        </p:txBody>
      </p:sp>
      <p:pic>
        <p:nvPicPr>
          <p:cNvPr id="147" name="Angora sürüsü.jpg" descr="Angora sürüsü.jpg"/>
          <p:cNvPicPr>
            <a:picLocks noChangeAspect="1"/>
          </p:cNvPicPr>
          <p:nvPr/>
        </p:nvPicPr>
        <p:blipFill>
          <a:blip r:embed="rId3"/>
          <a:stretch>
            <a:fillRect/>
          </a:stretch>
        </p:blipFill>
        <p:spPr>
          <a:xfrm>
            <a:off x="1358747" y="2857574"/>
            <a:ext cx="2892741" cy="2164734"/>
          </a:xfrm>
          <a:prstGeom prst="rect">
            <a:avLst/>
          </a:prstGeom>
          <a:ln w="88900">
            <a:miter lim="400000"/>
          </a:ln>
        </p:spPr>
      </p:pic>
      <p:pic>
        <p:nvPicPr>
          <p:cNvPr id="148" name="tiftik.png" descr="tiftik.png"/>
          <p:cNvPicPr>
            <a:picLocks noChangeAspect="1"/>
          </p:cNvPicPr>
          <p:nvPr/>
        </p:nvPicPr>
        <p:blipFill>
          <a:blip r:embed="rId4"/>
          <a:srcRect b="2822"/>
          <a:stretch>
            <a:fillRect/>
          </a:stretch>
        </p:blipFill>
        <p:spPr>
          <a:xfrm>
            <a:off x="4404163" y="2856251"/>
            <a:ext cx="3068053" cy="2166057"/>
          </a:xfrm>
          <a:prstGeom prst="rect">
            <a:avLst/>
          </a:prstGeom>
          <a:ln w="88900">
            <a:miter lim="400000"/>
          </a:ln>
        </p:spPr>
      </p:pic>
      <p:pic>
        <p:nvPicPr>
          <p:cNvPr id="149" name="mohair2 kopya.png" descr="mohair2 kopya.png"/>
          <p:cNvPicPr>
            <a:picLocks noChangeAspect="1"/>
          </p:cNvPicPr>
          <p:nvPr/>
        </p:nvPicPr>
        <p:blipFill>
          <a:blip r:embed="rId5"/>
          <a:srcRect l="22052" r="8016"/>
          <a:stretch>
            <a:fillRect/>
          </a:stretch>
        </p:blipFill>
        <p:spPr>
          <a:xfrm rot="5400000">
            <a:off x="8066123" y="2423076"/>
            <a:ext cx="2166057" cy="3037697"/>
          </a:xfrm>
          <a:prstGeom prst="rect">
            <a:avLst/>
          </a:prstGeom>
          <a:ln w="88900">
            <a:miter lim="400000"/>
          </a:ln>
        </p:spPr>
      </p:pic>
    </p:spTree>
    <p:extLst>
      <p:ext uri="{BB962C8B-B14F-4D97-AF65-F5344CB8AC3E}">
        <p14:creationId xmlns:p14="http://schemas.microsoft.com/office/powerpoint/2010/main" val="207075358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iterate>
                                    <p:tmAbs val="0"/>
                                  </p:iterate>
                                  <p:childTnLst>
                                    <p:set>
                                      <p:cBhvr>
                                        <p:cTn id="6" fill="hold"/>
                                        <p:tgtEl>
                                          <p:spTgt spid="147"/>
                                        </p:tgtEl>
                                        <p:attrNameLst>
                                          <p:attrName>style.visibility</p:attrName>
                                        </p:attrNameLst>
                                      </p:cBhvr>
                                      <p:to>
                                        <p:strVal val="visible"/>
                                      </p:to>
                                    </p:set>
                                    <p:animEffect transition="in" filter="blinds(vertical)">
                                      <p:cBhvr>
                                        <p:cTn id="7" dur="1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fill="hold" grpId="1" nodeType="clickEffect">
                                  <p:stCondLst>
                                    <p:cond delay="0"/>
                                  </p:stCondLst>
                                  <p:iterate>
                                    <p:tmAbs val="0"/>
                                  </p:iterate>
                                  <p:childTnLst>
                                    <p:animEffect transition="out" filter="dissolve">
                                      <p:cBhvr>
                                        <p:cTn id="11" dur="1000" fill="hold"/>
                                        <p:tgtEl>
                                          <p:spTgt spid="147"/>
                                        </p:tgtEl>
                                      </p:cBhvr>
                                    </p:animEffect>
                                    <p:set>
                                      <p:cBhvr>
                                        <p:cTn id="12" fill="hold">
                                          <p:stCondLst>
                                            <p:cond delay="999"/>
                                          </p:stCondLst>
                                        </p:cTn>
                                        <p:tgtEl>
                                          <p:spTgt spid="147"/>
                                        </p:tgtEl>
                                        <p:attrNameLst>
                                          <p:attrName>style.visibility</p:attrName>
                                        </p:attrNameLst>
                                      </p:cBhvr>
                                      <p:to>
                                        <p:strVal val="hidden"/>
                                      </p:to>
                                    </p:set>
                                  </p:childTnLst>
                                </p:cTn>
                              </p:par>
                            </p:childTnLst>
                          </p:cTn>
                        </p:par>
                        <p:par>
                          <p:cTn id="13" fill="hold">
                            <p:stCondLst>
                              <p:cond delay="1000"/>
                            </p:stCondLst>
                            <p:childTnLst>
                              <p:par>
                                <p:cTn id="14" presetID="2" presetClass="entr" presetSubtype="8" fill="hold" grpId="0" nodeType="afterEffect">
                                  <p:stCondLst>
                                    <p:cond delay="0"/>
                                  </p:stCondLst>
                                  <p:iterate>
                                    <p:tmAbs val="0"/>
                                  </p:iterate>
                                  <p:childTnLst>
                                    <p:set>
                                      <p:cBhvr>
                                        <p:cTn id="15" fill="hold"/>
                                        <p:tgtEl>
                                          <p:spTgt spid="148"/>
                                        </p:tgtEl>
                                        <p:attrNameLst>
                                          <p:attrName>style.visibility</p:attrName>
                                        </p:attrNameLst>
                                      </p:cBhvr>
                                      <p:to>
                                        <p:strVal val="visible"/>
                                      </p:to>
                                    </p:set>
                                    <p:anim calcmode="lin" valueType="num">
                                      <p:cBhvr>
                                        <p:cTn id="16" dur="1000" fill="hold"/>
                                        <p:tgtEl>
                                          <p:spTgt spid="148"/>
                                        </p:tgtEl>
                                        <p:attrNameLst>
                                          <p:attrName>ppt_x</p:attrName>
                                        </p:attrNameLst>
                                      </p:cBhvr>
                                      <p:tavLst>
                                        <p:tav tm="0">
                                          <p:val>
                                            <p:strVal val="0-#ppt_w/2"/>
                                          </p:val>
                                        </p:tav>
                                        <p:tav tm="100000">
                                          <p:val>
                                            <p:strVal val="#ppt_x"/>
                                          </p:val>
                                        </p:tav>
                                      </p:tavLst>
                                    </p:anim>
                                    <p:anim calcmode="lin" valueType="num">
                                      <p:cBhvr>
                                        <p:cTn id="17" dur="1000" fill="hold"/>
                                        <p:tgtEl>
                                          <p:spTgt spid="148"/>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1500"/>
                                  </p:stCondLst>
                                  <p:iterate>
                                    <p:tmAbs val="0"/>
                                  </p:iterate>
                                  <p:childTnLst>
                                    <p:set>
                                      <p:cBhvr>
                                        <p:cTn id="20" fill="hold"/>
                                        <p:tgtEl>
                                          <p:spTgt spid="149"/>
                                        </p:tgtEl>
                                        <p:attrNameLst>
                                          <p:attrName>style.visibility</p:attrName>
                                        </p:attrNameLst>
                                      </p:cBhvr>
                                      <p:to>
                                        <p:strVal val="visible"/>
                                      </p:to>
                                    </p:set>
                                    <p:anim calcmode="lin" valueType="num">
                                      <p:cBhvr>
                                        <p:cTn id="21" dur="1000" fill="hold"/>
                                        <p:tgtEl>
                                          <p:spTgt spid="149"/>
                                        </p:tgtEl>
                                        <p:attrNameLst>
                                          <p:attrName>ppt_x</p:attrName>
                                        </p:attrNameLst>
                                      </p:cBhvr>
                                      <p:tavLst>
                                        <p:tav tm="0">
                                          <p:val>
                                            <p:strVal val="0-#ppt_w/2"/>
                                          </p:val>
                                        </p:tav>
                                        <p:tav tm="100000">
                                          <p:val>
                                            <p:strVal val="#ppt_x"/>
                                          </p:val>
                                        </p:tav>
                                      </p:tavLst>
                                    </p:anim>
                                    <p:anim calcmode="lin" valueType="num">
                                      <p:cBhvr>
                                        <p:cTn id="22" dur="1000" fill="hold"/>
                                        <p:tgtEl>
                                          <p:spTgt spid="149"/>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9" presetClass="exit" fill="hold" grpId="1" nodeType="afterEffect">
                                  <p:stCondLst>
                                    <p:cond delay="700"/>
                                  </p:stCondLst>
                                  <p:iterate>
                                    <p:tmAbs val="0"/>
                                  </p:iterate>
                                  <p:childTnLst>
                                    <p:animEffect transition="out" filter="dissolve">
                                      <p:cBhvr>
                                        <p:cTn id="25" dur="1000" fill="hold"/>
                                        <p:tgtEl>
                                          <p:spTgt spid="149"/>
                                        </p:tgtEl>
                                      </p:cBhvr>
                                    </p:animEffect>
                                    <p:set>
                                      <p:cBhvr>
                                        <p:cTn id="26" fill="hold">
                                          <p:stCondLst>
                                            <p:cond delay="999"/>
                                          </p:stCondLst>
                                        </p:cTn>
                                        <p:tgtEl>
                                          <p:spTgt spid="149"/>
                                        </p:tgtEl>
                                        <p:attrNameLst>
                                          <p:attrName>style.visibility</p:attrName>
                                        </p:attrNameLst>
                                      </p:cBhvr>
                                      <p:to>
                                        <p:strVal val="hidden"/>
                                      </p:to>
                                    </p:set>
                                  </p:childTnLst>
                                </p:cTn>
                              </p:par>
                            </p:childTnLst>
                          </p:cTn>
                        </p:par>
                        <p:par>
                          <p:cTn id="27" fill="hold">
                            <p:stCondLst>
                              <p:cond delay="6200"/>
                            </p:stCondLst>
                            <p:childTnLst>
                              <p:par>
                                <p:cTn id="28" presetID="9" presetClass="exit" fill="hold" grpId="1" nodeType="afterEffect">
                                  <p:stCondLst>
                                    <p:cond delay="0"/>
                                  </p:stCondLst>
                                  <p:iterate>
                                    <p:tmAbs val="0"/>
                                  </p:iterate>
                                  <p:childTnLst>
                                    <p:animEffect transition="out" filter="dissolve">
                                      <p:cBhvr>
                                        <p:cTn id="29" dur="1000" fill="hold"/>
                                        <p:tgtEl>
                                          <p:spTgt spid="148"/>
                                        </p:tgtEl>
                                      </p:cBhvr>
                                    </p:animEffect>
                                    <p:set>
                                      <p:cBhvr>
                                        <p:cTn id="30" fill="hold">
                                          <p:stCondLst>
                                            <p:cond delay="999"/>
                                          </p:stCondLst>
                                        </p:cTn>
                                        <p:tgtEl>
                                          <p:spTgt spid="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P spid="147" grpId="1" animBg="1" advAuto="0"/>
      <p:bldP spid="148" grpId="0" animBg="1" advAuto="0"/>
      <p:bldP spid="148" grpId="1" animBg="1" advAuto="0"/>
      <p:bldP spid="149" grpId="0" animBg="1" advAuto="0"/>
      <p:bldP spid="149"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7. Intrastoplasmic sperm injection"/>
          <p:cNvSpPr txBox="1"/>
          <p:nvPr/>
        </p:nvSpPr>
        <p:spPr>
          <a:xfrm>
            <a:off x="412596" y="413599"/>
            <a:ext cx="10537902" cy="5730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600"/>
            </a:lvl1pPr>
          </a:lstStyle>
          <a:p>
            <a:pPr algn="ctr"/>
            <a:r>
              <a:rPr lang="tr-TR" sz="3200" dirty="0"/>
              <a:t>Mükemmel Angora keçisini hayal edin. </a:t>
            </a:r>
            <a:endParaRPr lang="tr-TR" sz="3200" dirty="0" smtClean="0"/>
          </a:p>
          <a:p>
            <a:pPr algn="ctr"/>
            <a:endParaRPr lang="tr-TR" sz="3200" dirty="0" smtClean="0"/>
          </a:p>
          <a:p>
            <a:pPr marL="457200" indent="-457200">
              <a:buFont typeface="Arial" panose="020B0604020202020204" pitchFamily="34" charset="0"/>
              <a:buChar char="•"/>
            </a:pPr>
            <a:r>
              <a:rPr lang="tr-TR" sz="2531" dirty="0" smtClean="0"/>
              <a:t>10 </a:t>
            </a:r>
            <a:r>
              <a:rPr lang="tr-TR" sz="2531" dirty="0"/>
              <a:t>yıldır </a:t>
            </a:r>
            <a:r>
              <a:rPr lang="tr-TR" sz="2531" dirty="0" smtClean="0"/>
              <a:t>her zaman ilk </a:t>
            </a:r>
            <a:r>
              <a:rPr lang="tr-TR" sz="2531" dirty="0"/>
              <a:t>çiftleşmede </a:t>
            </a:r>
            <a:r>
              <a:rPr lang="tr-TR" sz="2531" dirty="0" smtClean="0"/>
              <a:t>gebe kaldı,</a:t>
            </a:r>
          </a:p>
          <a:p>
            <a:pPr marL="457200" indent="-457200">
              <a:buFont typeface="Arial" panose="020B0604020202020204" pitchFamily="34" charset="0"/>
              <a:buChar char="•"/>
            </a:pPr>
            <a:r>
              <a:rPr lang="tr-TR" sz="2531" dirty="0" smtClean="0"/>
              <a:t>Kolayca </a:t>
            </a:r>
            <a:r>
              <a:rPr lang="tr-TR" sz="2531" dirty="0"/>
              <a:t>doğum </a:t>
            </a:r>
            <a:r>
              <a:rPr lang="tr-TR" sz="2531" dirty="0" smtClean="0"/>
              <a:t>yaptı,</a:t>
            </a:r>
          </a:p>
          <a:p>
            <a:pPr marL="457200" indent="-457200">
              <a:buFont typeface="Arial" panose="020B0604020202020204" pitchFamily="34" charset="0"/>
              <a:buChar char="•"/>
            </a:pPr>
            <a:r>
              <a:rPr lang="tr-TR" sz="2531" dirty="0" smtClean="0"/>
              <a:t>Kaliteli </a:t>
            </a:r>
            <a:r>
              <a:rPr lang="tr-TR" sz="2531" dirty="0"/>
              <a:t>tiftik </a:t>
            </a:r>
            <a:r>
              <a:rPr lang="tr-TR" sz="2531" dirty="0" smtClean="0"/>
              <a:t>üretti, </a:t>
            </a:r>
            <a:endParaRPr lang="tr-TR" sz="2531" dirty="0"/>
          </a:p>
          <a:p>
            <a:pPr marL="457200" indent="-457200">
              <a:buFont typeface="Arial" panose="020B0604020202020204" pitchFamily="34" charset="0"/>
              <a:buChar char="•"/>
            </a:pPr>
            <a:r>
              <a:rPr lang="tr-TR" sz="2531" dirty="0" smtClean="0"/>
              <a:t>Sürüdeki </a:t>
            </a:r>
            <a:r>
              <a:rPr lang="tr-TR" sz="2531" dirty="0"/>
              <a:t>diğerleri hasta olduğunda bile sağlıklı </a:t>
            </a:r>
            <a:r>
              <a:rPr lang="tr-TR" sz="2531" dirty="0" smtClean="0"/>
              <a:t>kaldı, </a:t>
            </a:r>
            <a:endParaRPr lang="tr-TR" sz="2531" dirty="0"/>
          </a:p>
          <a:p>
            <a:pPr marL="457200" indent="-457200">
              <a:buFont typeface="Arial" panose="020B0604020202020204" pitchFamily="34" charset="0"/>
              <a:buChar char="•"/>
            </a:pPr>
            <a:r>
              <a:rPr lang="tr-TR" sz="2531" dirty="0" smtClean="0"/>
              <a:t>İçinde </a:t>
            </a:r>
            <a:r>
              <a:rPr lang="tr-TR" sz="2531" dirty="0"/>
              <a:t>yaşadığı iklim için </a:t>
            </a:r>
            <a:r>
              <a:rPr lang="tr-TR" sz="2531" dirty="0" smtClean="0"/>
              <a:t>ideal, </a:t>
            </a:r>
          </a:p>
          <a:p>
            <a:pPr marL="457200" indent="-457200">
              <a:buFont typeface="Arial" panose="020B0604020202020204" pitchFamily="34" charset="0"/>
              <a:buChar char="•"/>
            </a:pPr>
            <a:r>
              <a:rPr lang="tr-TR" sz="2531" dirty="0" smtClean="0"/>
              <a:t>Sezon dışında bile üreme performansı gayet iyi,</a:t>
            </a:r>
          </a:p>
          <a:p>
            <a:pPr marL="457200" indent="-457200">
              <a:buFont typeface="Arial" panose="020B0604020202020204" pitchFamily="34" charset="0"/>
              <a:buChar char="•"/>
            </a:pPr>
            <a:r>
              <a:rPr lang="tr-TR" sz="2531" dirty="0" smtClean="0"/>
              <a:t>Doğumların </a:t>
            </a:r>
            <a:r>
              <a:rPr lang="tr-TR" sz="2531" dirty="0"/>
              <a:t>kısa sürede </a:t>
            </a:r>
            <a:r>
              <a:rPr lang="tr-TR" sz="2531" dirty="0" smtClean="0"/>
              <a:t>senkronizasyonu,</a:t>
            </a:r>
          </a:p>
          <a:p>
            <a:pPr marL="457200" indent="-457200">
              <a:buFont typeface="Arial" panose="020B0604020202020204" pitchFamily="34" charset="0"/>
              <a:buChar char="•"/>
            </a:pPr>
            <a:r>
              <a:rPr lang="tr-TR" sz="2531" dirty="0" smtClean="0"/>
              <a:t>Erkek </a:t>
            </a:r>
            <a:r>
              <a:rPr lang="tr-TR" sz="2531" dirty="0"/>
              <a:t>hayvanları beslemeye gerek </a:t>
            </a:r>
            <a:r>
              <a:rPr lang="tr-TR" sz="2531" dirty="0" smtClean="0"/>
              <a:t>yok,</a:t>
            </a:r>
          </a:p>
          <a:p>
            <a:pPr marL="457200" indent="-457200">
              <a:buFont typeface="Arial" panose="020B0604020202020204" pitchFamily="34" charset="0"/>
              <a:buChar char="•"/>
            </a:pPr>
            <a:r>
              <a:rPr lang="tr-TR" sz="2531" dirty="0" smtClean="0"/>
              <a:t>Dişi </a:t>
            </a:r>
            <a:r>
              <a:rPr lang="tr-TR" sz="2531" dirty="0"/>
              <a:t>hayvanlardan bir veya daha fazla </a:t>
            </a:r>
            <a:r>
              <a:rPr lang="tr-TR" sz="2531" dirty="0" smtClean="0"/>
              <a:t>yavru alınması,</a:t>
            </a:r>
          </a:p>
          <a:p>
            <a:pPr marL="457200" indent="-457200">
              <a:buFont typeface="Arial" panose="020B0604020202020204" pitchFamily="34" charset="0"/>
              <a:buChar char="•"/>
            </a:pPr>
            <a:r>
              <a:rPr lang="tr-TR" sz="2531" dirty="0" smtClean="0"/>
              <a:t>Genetik olarak değerli bir </a:t>
            </a:r>
            <a:r>
              <a:rPr lang="tr-TR" sz="2531" dirty="0"/>
              <a:t>hayvandan çok sayıda embriyo </a:t>
            </a:r>
            <a:r>
              <a:rPr lang="tr-TR" sz="2531" dirty="0" smtClean="0"/>
              <a:t>üretimi.</a:t>
            </a:r>
          </a:p>
          <a:p>
            <a:pPr marL="457200" indent="-457200">
              <a:buFont typeface="Arial" panose="020B0604020202020204" pitchFamily="34" charset="0"/>
              <a:buChar char="•"/>
            </a:pPr>
            <a:r>
              <a:rPr lang="tr-TR" sz="2531" dirty="0" err="1" smtClean="0"/>
              <a:t>İnfertil</a:t>
            </a:r>
            <a:r>
              <a:rPr lang="tr-TR" sz="2531" dirty="0" smtClean="0"/>
              <a:t>/</a:t>
            </a:r>
            <a:r>
              <a:rPr lang="tr-TR" sz="2531" dirty="0" err="1" smtClean="0"/>
              <a:t>subfertil</a:t>
            </a:r>
            <a:r>
              <a:rPr lang="tr-TR" sz="2531" dirty="0" smtClean="0"/>
              <a:t> </a:t>
            </a:r>
            <a:r>
              <a:rPr lang="tr-TR" sz="2531" dirty="0"/>
              <a:t>erkeklerin yönetimini </a:t>
            </a:r>
            <a:r>
              <a:rPr lang="tr-TR" sz="2531" dirty="0" smtClean="0"/>
              <a:t>geliştirip, üreme </a:t>
            </a:r>
            <a:r>
              <a:rPr lang="tr-TR" sz="2531" dirty="0"/>
              <a:t>hastalıklarını ortadan kaldıracaktır</a:t>
            </a:r>
            <a:r>
              <a:rPr lang="tr-TR" sz="2531" dirty="0" smtClean="0"/>
              <a:t>.</a:t>
            </a:r>
            <a:endParaRPr lang="tr-TR" sz="2531" dirty="0"/>
          </a:p>
        </p:txBody>
      </p:sp>
    </p:spTree>
    <p:extLst>
      <p:ext uri="{BB962C8B-B14F-4D97-AF65-F5344CB8AC3E}">
        <p14:creationId xmlns:p14="http://schemas.microsoft.com/office/powerpoint/2010/main" val="30446855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7. Intrastoplasmic sperm injection"/>
          <p:cNvSpPr txBox="1"/>
          <p:nvPr/>
        </p:nvSpPr>
        <p:spPr>
          <a:xfrm>
            <a:off x="412596" y="1684972"/>
            <a:ext cx="10537902" cy="3187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600"/>
            </a:lvl1pPr>
          </a:lstStyle>
          <a:p>
            <a:pPr algn="ctr"/>
            <a:r>
              <a:rPr lang="tr-TR" sz="2531" dirty="0"/>
              <a:t>Mükemmel Angora keçisini hayal edin. </a:t>
            </a:r>
            <a:endParaRPr lang="tr-TR" sz="2531" dirty="0" smtClean="0"/>
          </a:p>
          <a:p>
            <a:pPr marL="457200" indent="-457200">
              <a:buFont typeface="Arial" panose="020B0604020202020204" pitchFamily="34" charset="0"/>
              <a:buChar char="•"/>
            </a:pPr>
            <a:endParaRPr lang="tr-TR" sz="2531" dirty="0" smtClean="0"/>
          </a:p>
          <a:p>
            <a:pPr marL="457200" indent="-457200">
              <a:buFont typeface="Arial" panose="020B0604020202020204" pitchFamily="34" charset="0"/>
              <a:buChar char="•"/>
            </a:pPr>
            <a:r>
              <a:rPr lang="tr-TR" sz="2531" dirty="0" smtClean="0"/>
              <a:t>Doğumların </a:t>
            </a:r>
            <a:r>
              <a:rPr lang="tr-TR" sz="2531" dirty="0"/>
              <a:t>kısa sürede </a:t>
            </a:r>
            <a:r>
              <a:rPr lang="tr-TR" sz="2531" dirty="0" smtClean="0"/>
              <a:t>senkronizasyonu,</a:t>
            </a:r>
          </a:p>
          <a:p>
            <a:pPr marL="457200" indent="-457200">
              <a:buFont typeface="Arial" panose="020B0604020202020204" pitchFamily="34" charset="0"/>
              <a:buChar char="•"/>
            </a:pPr>
            <a:r>
              <a:rPr lang="tr-TR" sz="2531" dirty="0" smtClean="0"/>
              <a:t>Erkek </a:t>
            </a:r>
            <a:r>
              <a:rPr lang="tr-TR" sz="2531" dirty="0"/>
              <a:t>hayvanları beslemeye gerek </a:t>
            </a:r>
            <a:r>
              <a:rPr lang="tr-TR" sz="2531" dirty="0" smtClean="0"/>
              <a:t>yok,</a:t>
            </a:r>
          </a:p>
          <a:p>
            <a:pPr marL="457200" indent="-457200">
              <a:buFont typeface="Arial" panose="020B0604020202020204" pitchFamily="34" charset="0"/>
              <a:buChar char="•"/>
            </a:pPr>
            <a:r>
              <a:rPr lang="tr-TR" sz="2531" dirty="0" smtClean="0"/>
              <a:t>Dişi </a:t>
            </a:r>
            <a:r>
              <a:rPr lang="tr-TR" sz="2531" dirty="0"/>
              <a:t>hayvanlardan bir veya daha fazla </a:t>
            </a:r>
            <a:r>
              <a:rPr lang="tr-TR" sz="2531" dirty="0" smtClean="0"/>
              <a:t>yavru alınması,</a:t>
            </a:r>
          </a:p>
          <a:p>
            <a:pPr marL="457200" indent="-457200">
              <a:buFont typeface="Arial" panose="020B0604020202020204" pitchFamily="34" charset="0"/>
              <a:buChar char="•"/>
            </a:pPr>
            <a:r>
              <a:rPr lang="tr-TR" sz="2531" dirty="0" smtClean="0"/>
              <a:t>Genetik olarak değerli bir </a:t>
            </a:r>
            <a:r>
              <a:rPr lang="tr-TR" sz="2531" dirty="0"/>
              <a:t>hayvandan çok sayıda embriyo </a:t>
            </a:r>
            <a:r>
              <a:rPr lang="tr-TR" sz="2531" dirty="0" smtClean="0"/>
              <a:t>üretimi,</a:t>
            </a:r>
          </a:p>
          <a:p>
            <a:pPr marL="457200" indent="-457200">
              <a:buFont typeface="Arial" panose="020B0604020202020204" pitchFamily="34" charset="0"/>
              <a:buChar char="•"/>
            </a:pPr>
            <a:r>
              <a:rPr lang="tr-TR" sz="2531" dirty="0" err="1" smtClean="0"/>
              <a:t>İnfertil</a:t>
            </a:r>
            <a:r>
              <a:rPr lang="tr-TR" sz="2531" dirty="0" smtClean="0"/>
              <a:t>/</a:t>
            </a:r>
            <a:r>
              <a:rPr lang="tr-TR" sz="2531" dirty="0" err="1" smtClean="0"/>
              <a:t>subfertil</a:t>
            </a:r>
            <a:r>
              <a:rPr lang="tr-TR" sz="2531" dirty="0" smtClean="0"/>
              <a:t> </a:t>
            </a:r>
            <a:r>
              <a:rPr lang="tr-TR" sz="2531" dirty="0"/>
              <a:t>erkeklerin yönetimini </a:t>
            </a:r>
            <a:r>
              <a:rPr lang="tr-TR" sz="2531" dirty="0" smtClean="0"/>
              <a:t>geliştirip, üreme </a:t>
            </a:r>
            <a:r>
              <a:rPr lang="tr-TR" sz="2531" dirty="0"/>
              <a:t>hastalıklarını ortadan kaldıracaktır</a:t>
            </a:r>
            <a:r>
              <a:rPr lang="tr-TR" sz="2531" dirty="0" smtClean="0"/>
              <a:t>.</a:t>
            </a:r>
            <a:endParaRPr lang="tr-TR" sz="2531" dirty="0"/>
          </a:p>
        </p:txBody>
      </p:sp>
    </p:spTree>
    <p:extLst>
      <p:ext uri="{BB962C8B-B14F-4D97-AF65-F5344CB8AC3E}">
        <p14:creationId xmlns:p14="http://schemas.microsoft.com/office/powerpoint/2010/main" val="229744693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7. Intrastoplasmic sperm injection"/>
          <p:cNvSpPr txBox="1"/>
          <p:nvPr/>
        </p:nvSpPr>
        <p:spPr>
          <a:xfrm>
            <a:off x="826543" y="1268041"/>
            <a:ext cx="10101652" cy="4356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600"/>
            </a:lvl1pPr>
          </a:lstStyle>
          <a:p>
            <a:pPr marL="457200" indent="-457200">
              <a:buFont typeface="Arial" panose="020B0604020202020204" pitchFamily="34" charset="0"/>
              <a:buChar char="•"/>
            </a:pPr>
            <a:r>
              <a:rPr lang="tr-TR" sz="2531" dirty="0" smtClean="0"/>
              <a:t>Aynı </a:t>
            </a:r>
            <a:r>
              <a:rPr lang="tr-TR" sz="2531" dirty="0"/>
              <a:t>ıslahın geleneksel </a:t>
            </a:r>
            <a:r>
              <a:rPr lang="tr-TR" sz="2531" dirty="0" smtClean="0"/>
              <a:t>yollarla elde </a:t>
            </a:r>
            <a:r>
              <a:rPr lang="tr-TR" sz="2531" dirty="0"/>
              <a:t>edilmesi birkaç yıl alacaktır.</a:t>
            </a:r>
          </a:p>
          <a:p>
            <a:pPr marL="457200" indent="-457200">
              <a:buFont typeface="Arial" panose="020B0604020202020204" pitchFamily="34" charset="0"/>
              <a:buChar char="•"/>
            </a:pPr>
            <a:r>
              <a:rPr lang="tr-TR" sz="2531" dirty="0"/>
              <a:t>Buna ek olarak, insanlar gibi keçi ve koyun gibi çiftlik hayvanları da </a:t>
            </a:r>
            <a:r>
              <a:rPr lang="tr-TR" sz="2531" dirty="0" err="1" smtClean="0"/>
              <a:t>infertilite</a:t>
            </a:r>
            <a:r>
              <a:rPr lang="tr-TR" sz="2531" dirty="0" smtClean="0"/>
              <a:t> </a:t>
            </a:r>
            <a:r>
              <a:rPr lang="tr-TR" sz="2531" dirty="0"/>
              <a:t>veya </a:t>
            </a:r>
            <a:r>
              <a:rPr lang="tr-TR" sz="2531" dirty="0" err="1"/>
              <a:t>subfertilite</a:t>
            </a:r>
            <a:r>
              <a:rPr lang="tr-TR" sz="2531" dirty="0"/>
              <a:t> sorunlarından </a:t>
            </a:r>
            <a:r>
              <a:rPr lang="tr-TR" sz="2531" dirty="0" err="1"/>
              <a:t>muzdariptir</a:t>
            </a:r>
            <a:r>
              <a:rPr lang="tr-TR" sz="2531" dirty="0"/>
              <a:t>, bu da ömür boyu üretkenliklerini </a:t>
            </a:r>
            <a:r>
              <a:rPr lang="tr-TR" sz="2531" dirty="0" smtClean="0"/>
              <a:t>düşürür.</a:t>
            </a:r>
            <a:endParaRPr lang="tr-TR" sz="2531" dirty="0"/>
          </a:p>
          <a:p>
            <a:pPr marL="457200" indent="-457200">
              <a:buFont typeface="Arial" panose="020B0604020202020204" pitchFamily="34" charset="0"/>
              <a:buChar char="•"/>
            </a:pPr>
            <a:r>
              <a:rPr lang="tr-TR" sz="2531" dirty="0"/>
              <a:t>Tüm bu sorunlar ve nedenlerden dolayı, insanlar üreme süreçlerini anlamak ve </a:t>
            </a:r>
            <a:r>
              <a:rPr lang="tr-TR" sz="2531" dirty="0" smtClean="0"/>
              <a:t>kontrol </a:t>
            </a:r>
            <a:r>
              <a:rPr lang="tr-TR" sz="2531" dirty="0"/>
              <a:t>etmek isterler, </a:t>
            </a:r>
            <a:r>
              <a:rPr lang="tr-TR" sz="2531" dirty="0" smtClean="0"/>
              <a:t>tüm bunlar aynı </a:t>
            </a:r>
            <a:r>
              <a:rPr lang="tr-TR" sz="2531" dirty="0"/>
              <a:t>zamanda </a:t>
            </a:r>
            <a:r>
              <a:rPr lang="tr-TR" sz="2531" dirty="0" smtClean="0"/>
              <a:t>yardımcı </a:t>
            </a:r>
            <a:r>
              <a:rPr lang="tr-TR" sz="2531" dirty="0"/>
              <a:t>üreme teknikleri (ART) olarak da bilinen yeni üreme </a:t>
            </a:r>
            <a:r>
              <a:rPr lang="tr-TR" sz="2531" dirty="0" err="1"/>
              <a:t>biyoteknolojilerinin</a:t>
            </a:r>
            <a:r>
              <a:rPr lang="tr-TR" sz="2531" dirty="0"/>
              <a:t> gelişmesine yol açmıştır.</a:t>
            </a:r>
          </a:p>
          <a:p>
            <a:pPr marL="457200" indent="-457200">
              <a:buFont typeface="Arial" panose="020B0604020202020204" pitchFamily="34" charset="0"/>
              <a:buChar char="•"/>
            </a:pPr>
            <a:r>
              <a:rPr lang="tr-TR" sz="2531" dirty="0"/>
              <a:t>Ancak, ekonomik maliyet-fayda ilişkisi göz önüne alındığında, bu tekniklerin bazıları henüz keçi ve koyun yetiştiriciliğinde uygulanmamaktadır.</a:t>
            </a:r>
            <a:endParaRPr sz="2531" dirty="0"/>
          </a:p>
        </p:txBody>
      </p:sp>
    </p:spTree>
    <p:extLst>
      <p:ext uri="{BB962C8B-B14F-4D97-AF65-F5344CB8AC3E}">
        <p14:creationId xmlns:p14="http://schemas.microsoft.com/office/powerpoint/2010/main" val="11731602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WHAT ARE THE MOST COMMON ARTs ?"/>
          <p:cNvSpPr txBox="1">
            <a:spLocks noGrp="1"/>
          </p:cNvSpPr>
          <p:nvPr>
            <p:ph type="title"/>
          </p:nvPr>
        </p:nvSpPr>
        <p:spPr>
          <a:xfrm>
            <a:off x="3141316" y="586806"/>
            <a:ext cx="5782254" cy="176518"/>
          </a:xfrm>
          <a:prstGeom prst="rect">
            <a:avLst/>
          </a:prstGeom>
        </p:spPr>
        <p:txBody>
          <a:bodyPr>
            <a:normAutofit fontScale="90000"/>
          </a:bodyPr>
          <a:lstStyle>
            <a:lvl1pPr>
              <a:defRPr sz="5000"/>
            </a:lvl1pPr>
          </a:lstStyle>
          <a:p>
            <a:r>
              <a:rPr lang="tr-TR" dirty="0" smtClean="0"/>
              <a:t>YAYGIN OLARAK KULLANILAN İLERİ ÜREME TEKNİKLERİ NELERDİR</a:t>
            </a:r>
            <a:r>
              <a:rPr dirty="0" smtClean="0"/>
              <a:t>?</a:t>
            </a:r>
            <a:endParaRPr dirty="0"/>
          </a:p>
        </p:txBody>
      </p:sp>
      <p:sp>
        <p:nvSpPr>
          <p:cNvPr id="159" name="1. ARTIFICIAL INSEMINATION"/>
          <p:cNvSpPr txBox="1"/>
          <p:nvPr/>
        </p:nvSpPr>
        <p:spPr>
          <a:xfrm>
            <a:off x="1832716" y="2695116"/>
            <a:ext cx="6425720" cy="46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defRPr sz="3600" cap="small"/>
            </a:lvl1pPr>
          </a:lstStyle>
          <a:p>
            <a:r>
              <a:rPr sz="2531" dirty="0"/>
              <a:t>1. </a:t>
            </a:r>
            <a:r>
              <a:rPr lang="tr-TR" sz="2531" dirty="0"/>
              <a:t>SUNİ TOHUMLAMA</a:t>
            </a:r>
            <a:endParaRPr sz="2531" dirty="0"/>
          </a:p>
        </p:txBody>
      </p:sp>
      <p:sp>
        <p:nvSpPr>
          <p:cNvPr id="161" name="2. EMBRYO TRANSFER"/>
          <p:cNvSpPr txBox="1"/>
          <p:nvPr/>
        </p:nvSpPr>
        <p:spPr>
          <a:xfrm>
            <a:off x="1897308" y="3509994"/>
            <a:ext cx="3542060" cy="429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300"/>
            </a:lvl1pPr>
          </a:lstStyle>
          <a:p>
            <a:r>
              <a:rPr sz="2320" dirty="0"/>
              <a:t>2. EMBR</a:t>
            </a:r>
            <a:r>
              <a:rPr lang="tr-TR" sz="2320" dirty="0"/>
              <a:t>İ</a:t>
            </a:r>
            <a:r>
              <a:rPr sz="2320" dirty="0"/>
              <a:t>YO TRANSFER</a:t>
            </a:r>
            <a:r>
              <a:rPr lang="tr-TR" sz="2320" dirty="0"/>
              <a:t>İ</a:t>
            </a:r>
            <a:endParaRPr sz="2320" dirty="0"/>
          </a:p>
        </p:txBody>
      </p:sp>
      <p:sp>
        <p:nvSpPr>
          <p:cNvPr id="162" name="3. IN VITRO EMBRYO PRODUCTION"/>
          <p:cNvSpPr txBox="1"/>
          <p:nvPr/>
        </p:nvSpPr>
        <p:spPr>
          <a:xfrm>
            <a:off x="1897308" y="4378414"/>
            <a:ext cx="4845878" cy="46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600"/>
            </a:lvl1pPr>
          </a:lstStyle>
          <a:p>
            <a:r>
              <a:rPr sz="2531" dirty="0"/>
              <a:t>3. IN VITRO EMBR</a:t>
            </a:r>
            <a:r>
              <a:rPr lang="tr-TR" sz="2531" dirty="0"/>
              <a:t>İ</a:t>
            </a:r>
            <a:r>
              <a:rPr sz="2531" dirty="0"/>
              <a:t>YO </a:t>
            </a:r>
            <a:r>
              <a:rPr lang="tr-TR" sz="2531" dirty="0"/>
              <a:t>ÜRETİMİ</a:t>
            </a:r>
            <a:endParaRPr sz="2531" dirty="0"/>
          </a:p>
        </p:txBody>
      </p:sp>
      <p:sp>
        <p:nvSpPr>
          <p:cNvPr id="164" name="(IVP)"/>
          <p:cNvSpPr txBox="1"/>
          <p:nvPr/>
        </p:nvSpPr>
        <p:spPr>
          <a:xfrm>
            <a:off x="6974540" y="4378414"/>
            <a:ext cx="729367" cy="418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marL="571499" indent="-571499">
              <a:buSzPct val="100000"/>
              <a:buChar char="-"/>
              <a:defRPr sz="3200">
                <a:solidFill>
                  <a:srgbClr val="00F900"/>
                </a:solidFill>
              </a:defRPr>
            </a:lvl1pPr>
          </a:lstStyle>
          <a:p>
            <a:pPr marL="0" indent="0">
              <a:buNone/>
            </a:pPr>
            <a:r>
              <a:rPr sz="2250" dirty="0"/>
              <a:t>(IVP)</a:t>
            </a:r>
          </a:p>
        </p:txBody>
      </p:sp>
      <p:sp>
        <p:nvSpPr>
          <p:cNvPr id="170" name="(AI)"/>
          <p:cNvSpPr txBox="1"/>
          <p:nvPr/>
        </p:nvSpPr>
        <p:spPr>
          <a:xfrm>
            <a:off x="5630362" y="2681140"/>
            <a:ext cx="633187" cy="418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marL="666749" indent="-666749">
              <a:buSzPct val="100000"/>
              <a:buChar char="-"/>
              <a:defRPr sz="3200">
                <a:solidFill>
                  <a:srgbClr val="FF2600"/>
                </a:solidFill>
              </a:defRPr>
            </a:lvl1pPr>
          </a:lstStyle>
          <a:p>
            <a:pPr marL="0" indent="0">
              <a:buNone/>
            </a:pPr>
            <a:r>
              <a:rPr sz="2250" dirty="0"/>
              <a:t>(</a:t>
            </a:r>
            <a:r>
              <a:rPr lang="tr-TR" sz="2250" dirty="0"/>
              <a:t>ST</a:t>
            </a:r>
            <a:r>
              <a:rPr sz="2250" dirty="0"/>
              <a:t>)</a:t>
            </a:r>
          </a:p>
        </p:txBody>
      </p:sp>
      <p:sp>
        <p:nvSpPr>
          <p:cNvPr id="171" name="- (ET)"/>
          <p:cNvSpPr txBox="1"/>
          <p:nvPr/>
        </p:nvSpPr>
        <p:spPr>
          <a:xfrm>
            <a:off x="5630362" y="3452343"/>
            <a:ext cx="1116645" cy="418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200">
                <a:solidFill>
                  <a:srgbClr val="0096FF"/>
                </a:solidFill>
              </a:defRPr>
            </a:lvl1pPr>
          </a:lstStyle>
          <a:p>
            <a:r>
              <a:rPr sz="2250" dirty="0" smtClean="0"/>
              <a:t> </a:t>
            </a:r>
            <a:r>
              <a:rPr sz="2250" dirty="0"/>
              <a:t>(ET)</a:t>
            </a:r>
          </a:p>
        </p:txBody>
      </p:sp>
      <p:pic>
        <p:nvPicPr>
          <p:cNvPr id="172" name="Rectangle Square" descr="Rectangle Square"/>
          <p:cNvPicPr>
            <a:picLocks/>
          </p:cNvPicPr>
          <p:nvPr/>
        </p:nvPicPr>
        <p:blipFill>
          <a:blip r:embed="rId3"/>
          <a:stretch>
            <a:fillRect/>
          </a:stretch>
        </p:blipFill>
        <p:spPr>
          <a:xfrm>
            <a:off x="1113537" y="2294313"/>
            <a:ext cx="8651661" cy="3070901"/>
          </a:xfrm>
          <a:prstGeom prst="rect">
            <a:avLst/>
          </a:prstGeom>
        </p:spPr>
      </p:pic>
    </p:spTree>
    <p:extLst>
      <p:ext uri="{BB962C8B-B14F-4D97-AF65-F5344CB8AC3E}">
        <p14:creationId xmlns:p14="http://schemas.microsoft.com/office/powerpoint/2010/main" val="8850938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3000" fill="hold"/>
                                        <p:tgtEl>
                                          <p:spTgt spid="172"/>
                                        </p:tgtEl>
                                        <p:attrNameLst>
                                          <p:attrName>ppt_x</p:attrName>
                                        </p:attrNameLst>
                                      </p:cBhvr>
                                      <p:tavLst>
                                        <p:tav tm="0">
                                          <p:val>
                                            <p:strVal val="0-#ppt_w/2"/>
                                          </p:val>
                                        </p:tav>
                                        <p:tav tm="100000">
                                          <p:val>
                                            <p:strVal val="#ppt_x"/>
                                          </p:val>
                                        </p:tav>
                                      </p:tavLst>
                                    </p:anim>
                                    <p:anim calcmode="lin" valueType="num">
                                      <p:cBhvr>
                                        <p:cTn id="8" dur="3000" fill="hold"/>
                                        <p:tgtEl>
                                          <p:spTgt spid="17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 presetClass="entr" presetSubtype="0" fill="hold" grpId="0" nodeType="afterEffect">
                                  <p:stCondLst>
                                    <p:cond delay="0"/>
                                  </p:stCondLst>
                                  <p:iterate type="lt">
                                    <p:tmAbs val="100"/>
                                  </p:iterate>
                                  <p:childTnLst>
                                    <p:set>
                                      <p:cBhvr>
                                        <p:cTn id="11" fill="hold"/>
                                        <p:tgtEl>
                                          <p:spTgt spid="159"/>
                                        </p:tgtEl>
                                        <p:attrNameLst>
                                          <p:attrName>style.visibility</p:attrName>
                                        </p:attrNameLst>
                                      </p:cBhvr>
                                      <p:to>
                                        <p:strVal val="visible"/>
                                      </p:to>
                                    </p:set>
                                  </p:childTnLst>
                                </p:cTn>
                              </p:par>
                            </p:childTnLst>
                          </p:cTn>
                        </p:par>
                        <p:par>
                          <p:cTn id="12" fill="hold">
                            <p:stCondLst>
                              <p:cond delay="4400"/>
                            </p:stCondLst>
                            <p:childTnLst>
                              <p:par>
                                <p:cTn id="13" presetID="1" presetClass="entr" presetSubtype="0" fill="hold" grpId="0" nodeType="afterEffect">
                                  <p:stCondLst>
                                    <p:cond delay="0"/>
                                  </p:stCondLst>
                                  <p:iterate type="lt">
                                    <p:tmAbs val="100"/>
                                  </p:iterate>
                                  <p:childTnLst>
                                    <p:set>
                                      <p:cBhvr>
                                        <p:cTn id="14" fill="hold"/>
                                        <p:tgtEl>
                                          <p:spTgt spid="170"/>
                                        </p:tgtEl>
                                        <p:attrNameLst>
                                          <p:attrName>style.visibility</p:attrName>
                                        </p:attrNameLst>
                                      </p:cBhvr>
                                      <p:to>
                                        <p:strVal val="visible"/>
                                      </p:to>
                                    </p:set>
                                  </p:childTnLst>
                                </p:cTn>
                              </p:par>
                            </p:childTnLst>
                          </p:cTn>
                        </p:par>
                        <p:par>
                          <p:cTn id="15" fill="hold">
                            <p:stCondLst>
                              <p:cond delay="4700"/>
                            </p:stCondLst>
                            <p:childTnLst>
                              <p:par>
                                <p:cTn id="16" presetID="1" presetClass="entr" presetSubtype="0" fill="hold" grpId="0" nodeType="afterEffect">
                                  <p:stCondLst>
                                    <p:cond delay="0"/>
                                  </p:stCondLst>
                                  <p:iterate type="lt">
                                    <p:tmAbs val="100"/>
                                  </p:iterate>
                                  <p:childTnLst>
                                    <p:set>
                                      <p:cBhvr>
                                        <p:cTn id="17" fill="hold"/>
                                        <p:tgtEl>
                                          <p:spTgt spid="161"/>
                                        </p:tgtEl>
                                        <p:attrNameLst>
                                          <p:attrName>style.visibility</p:attrName>
                                        </p:attrNameLst>
                                      </p:cBhvr>
                                      <p:to>
                                        <p:strVal val="visible"/>
                                      </p:to>
                                    </p:set>
                                  </p:childTnLst>
                                </p:cTn>
                              </p:par>
                            </p:childTnLst>
                          </p:cTn>
                        </p:par>
                        <p:par>
                          <p:cTn id="18" fill="hold">
                            <p:stCondLst>
                              <p:cond delay="6400"/>
                            </p:stCondLst>
                            <p:childTnLst>
                              <p:par>
                                <p:cTn id="19" presetID="1" presetClass="entr" presetSubtype="0" fill="hold" grpId="0" nodeType="afterEffect">
                                  <p:stCondLst>
                                    <p:cond delay="0"/>
                                  </p:stCondLst>
                                  <p:iterate type="lt">
                                    <p:tmAbs val="100"/>
                                  </p:iterate>
                                  <p:childTnLst>
                                    <p:set>
                                      <p:cBhvr>
                                        <p:cTn id="20" fill="hold"/>
                                        <p:tgtEl>
                                          <p:spTgt spid="171"/>
                                        </p:tgtEl>
                                        <p:attrNameLst>
                                          <p:attrName>style.visibility</p:attrName>
                                        </p:attrNameLst>
                                      </p:cBhvr>
                                      <p:to>
                                        <p:strVal val="visible"/>
                                      </p:to>
                                    </p:set>
                                  </p:childTnLst>
                                </p:cTn>
                              </p:par>
                            </p:childTnLst>
                          </p:cTn>
                        </p:par>
                        <p:par>
                          <p:cTn id="21" fill="hold">
                            <p:stCondLst>
                              <p:cond delay="6700"/>
                            </p:stCondLst>
                            <p:childTnLst>
                              <p:par>
                                <p:cTn id="22" presetID="1" presetClass="entr" presetSubtype="0" fill="hold" grpId="0" nodeType="afterEffect">
                                  <p:stCondLst>
                                    <p:cond delay="0"/>
                                  </p:stCondLst>
                                  <p:iterate type="lt">
                                    <p:tmAbs val="100"/>
                                  </p:iterate>
                                  <p:childTnLst>
                                    <p:set>
                                      <p:cBhvr>
                                        <p:cTn id="23" fill="hold"/>
                                        <p:tgtEl>
                                          <p:spTgt spid="162"/>
                                        </p:tgtEl>
                                        <p:attrNameLst>
                                          <p:attrName>style.visibility</p:attrName>
                                        </p:attrNameLst>
                                      </p:cBhvr>
                                      <p:to>
                                        <p:strVal val="visible"/>
                                      </p:to>
                                    </p:set>
                                  </p:childTnLst>
                                </p:cTn>
                              </p:par>
                            </p:childTnLst>
                          </p:cTn>
                        </p:par>
                        <p:par>
                          <p:cTn id="24" fill="hold">
                            <p:stCondLst>
                              <p:cond delay="8900"/>
                            </p:stCondLst>
                            <p:childTnLst>
                              <p:par>
                                <p:cTn id="25" presetID="1" presetClass="entr" presetSubtype="0" fill="hold" grpId="0" nodeType="afterEffect">
                                  <p:stCondLst>
                                    <p:cond delay="0"/>
                                  </p:stCondLst>
                                  <p:iterate type="lt">
                                    <p:tmAbs val="100"/>
                                  </p:iterate>
                                  <p:childTnLst>
                                    <p:set>
                                      <p:cBhvr>
                                        <p:cTn id="26" fill="hold"/>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advAuto="0"/>
      <p:bldP spid="161" grpId="0" animBg="1" advAuto="0"/>
      <p:bldP spid="162" grpId="0" animBg="1" advAuto="0"/>
      <p:bldP spid="164" grpId="0" animBg="1" advAuto="0"/>
      <p:bldP spid="170" grpId="0" animBg="1" advAuto="0"/>
      <p:bldP spid="171" grpId="0" animBg="1" advAuto="0"/>
      <p:bldP spid="17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WHAT ARE THE MOST COMMON ARTs ?"/>
          <p:cNvSpPr txBox="1">
            <a:spLocks noGrp="1"/>
          </p:cNvSpPr>
          <p:nvPr>
            <p:ph type="title"/>
          </p:nvPr>
        </p:nvSpPr>
        <p:spPr>
          <a:xfrm>
            <a:off x="3141316" y="586806"/>
            <a:ext cx="5782254" cy="176518"/>
          </a:xfrm>
          <a:prstGeom prst="rect">
            <a:avLst/>
          </a:prstGeom>
        </p:spPr>
        <p:txBody>
          <a:bodyPr>
            <a:normAutofit fontScale="90000"/>
          </a:bodyPr>
          <a:lstStyle>
            <a:lvl1pPr>
              <a:defRPr sz="5000"/>
            </a:lvl1pPr>
          </a:lstStyle>
          <a:p>
            <a:r>
              <a:rPr lang="tr-TR" dirty="0" smtClean="0"/>
              <a:t>YAYGIN OLARAK KULLANILAN İLERİ ÜREME TEKNİKLERİ NELERDİR</a:t>
            </a:r>
            <a:r>
              <a:rPr dirty="0" smtClean="0"/>
              <a:t>?</a:t>
            </a:r>
            <a:endParaRPr dirty="0"/>
          </a:p>
        </p:txBody>
      </p:sp>
      <p:sp>
        <p:nvSpPr>
          <p:cNvPr id="160" name="4. SYNCHRONIZATION"/>
          <p:cNvSpPr txBox="1"/>
          <p:nvPr/>
        </p:nvSpPr>
        <p:spPr>
          <a:xfrm>
            <a:off x="1856156" y="3090993"/>
            <a:ext cx="6425720" cy="46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defRPr sz="3600"/>
            </a:lvl1pPr>
          </a:lstStyle>
          <a:p>
            <a:r>
              <a:rPr sz="2531" dirty="0"/>
              <a:t>4. </a:t>
            </a:r>
            <a:r>
              <a:rPr lang="tr-TR" sz="2531" dirty="0"/>
              <a:t>SENKRONİZASYON</a:t>
            </a:r>
            <a:endParaRPr sz="2531" dirty="0"/>
          </a:p>
        </p:txBody>
      </p:sp>
      <p:sp>
        <p:nvSpPr>
          <p:cNvPr id="163" name="5. Ovum Pick Up (OPU)"/>
          <p:cNvSpPr txBox="1"/>
          <p:nvPr/>
        </p:nvSpPr>
        <p:spPr>
          <a:xfrm>
            <a:off x="1856156" y="3879044"/>
            <a:ext cx="5136322" cy="46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lgn="l">
              <a:defRPr sz="3600"/>
            </a:pPr>
            <a:r>
              <a:rPr sz="2531" dirty="0"/>
              <a:t>5. Ovum Pick Up </a:t>
            </a:r>
            <a:r>
              <a:rPr sz="2531" dirty="0">
                <a:solidFill>
                  <a:schemeClr val="accent3">
                    <a:satOff val="-19059"/>
                    <a:lumOff val="-22550"/>
                  </a:schemeClr>
                </a:solidFill>
              </a:rPr>
              <a:t>(OPU)</a:t>
            </a:r>
          </a:p>
        </p:txBody>
      </p:sp>
      <p:sp>
        <p:nvSpPr>
          <p:cNvPr id="167" name="6. Cryopreservation of gamet cells"/>
          <p:cNvSpPr txBox="1"/>
          <p:nvPr/>
        </p:nvSpPr>
        <p:spPr>
          <a:xfrm>
            <a:off x="1856156" y="4667095"/>
            <a:ext cx="6081794" cy="46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600"/>
            </a:lvl1pPr>
          </a:lstStyle>
          <a:p>
            <a:r>
              <a:rPr sz="2531" dirty="0"/>
              <a:t>6. </a:t>
            </a:r>
            <a:r>
              <a:rPr lang="tr-TR" sz="2531" dirty="0"/>
              <a:t>Gamet hücrelerinin </a:t>
            </a:r>
            <a:r>
              <a:rPr lang="tr-TR" sz="2531" dirty="0" err="1"/>
              <a:t>kriyoprezervasyonu</a:t>
            </a:r>
            <a:endParaRPr sz="2531" dirty="0"/>
          </a:p>
        </p:txBody>
      </p:sp>
      <p:pic>
        <p:nvPicPr>
          <p:cNvPr id="174" name="Rectangle Square" descr="Rectangle Square"/>
          <p:cNvPicPr>
            <a:picLocks/>
          </p:cNvPicPr>
          <p:nvPr/>
        </p:nvPicPr>
        <p:blipFill>
          <a:blip r:embed="rId3"/>
          <a:stretch>
            <a:fillRect/>
          </a:stretch>
        </p:blipFill>
        <p:spPr>
          <a:xfrm>
            <a:off x="1608463" y="2875670"/>
            <a:ext cx="8765256" cy="2566663"/>
          </a:xfrm>
          <a:prstGeom prst="rect">
            <a:avLst/>
          </a:prstGeom>
        </p:spPr>
      </p:pic>
    </p:spTree>
    <p:extLst>
      <p:ext uri="{BB962C8B-B14F-4D97-AF65-F5344CB8AC3E}">
        <p14:creationId xmlns:p14="http://schemas.microsoft.com/office/powerpoint/2010/main" val="121346015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iterate>
                                    <p:tmAbs val="0"/>
                                  </p:iterate>
                                  <p:childTnLst>
                                    <p:set>
                                      <p:cBhvr>
                                        <p:cTn id="6" fill="hold"/>
                                        <p:tgtEl>
                                          <p:spTgt spid="174"/>
                                        </p:tgtEl>
                                        <p:attrNameLst>
                                          <p:attrName>style.visibility</p:attrName>
                                        </p:attrNameLst>
                                      </p:cBhvr>
                                      <p:to>
                                        <p:strVal val="visible"/>
                                      </p:to>
                                    </p:set>
                                    <p:anim calcmode="lin" valueType="num">
                                      <p:cBhvr>
                                        <p:cTn id="7" dur="3000" fill="hold"/>
                                        <p:tgtEl>
                                          <p:spTgt spid="174"/>
                                        </p:tgtEl>
                                        <p:attrNameLst>
                                          <p:attrName>ppt_x</p:attrName>
                                        </p:attrNameLst>
                                      </p:cBhvr>
                                      <p:tavLst>
                                        <p:tav tm="0">
                                          <p:val>
                                            <p:strVal val="0-#ppt_w/2"/>
                                          </p:val>
                                        </p:tav>
                                        <p:tav tm="100000">
                                          <p:val>
                                            <p:strVal val="#ppt_x"/>
                                          </p:val>
                                        </p:tav>
                                      </p:tavLst>
                                    </p:anim>
                                    <p:anim calcmode="lin" valueType="num">
                                      <p:cBhvr>
                                        <p:cTn id="8" dur="3000" fill="hold"/>
                                        <p:tgtEl>
                                          <p:spTgt spid="174"/>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1" presetClass="entr" presetSubtype="0" fill="hold" grpId="0" nodeType="afterEffect">
                                  <p:stCondLst>
                                    <p:cond delay="0"/>
                                  </p:stCondLst>
                                  <p:iterate type="lt">
                                    <p:tmAbs val="100"/>
                                  </p:iterate>
                                  <p:childTnLst>
                                    <p:set>
                                      <p:cBhvr>
                                        <p:cTn id="11" fill="hold"/>
                                        <p:tgtEl>
                                          <p:spTgt spid="160"/>
                                        </p:tgtEl>
                                        <p:attrNameLst>
                                          <p:attrName>style.visibility</p:attrName>
                                        </p:attrNameLst>
                                      </p:cBhvr>
                                      <p:to>
                                        <p:strVal val="visible"/>
                                      </p:to>
                                    </p:set>
                                  </p:childTnLst>
                                </p:cTn>
                              </p:par>
                            </p:childTnLst>
                          </p:cTn>
                        </p:par>
                        <p:par>
                          <p:cTn id="12" fill="hold">
                            <p:stCondLst>
                              <p:cond delay="5500"/>
                            </p:stCondLst>
                            <p:childTnLst>
                              <p:par>
                                <p:cTn id="13" presetID="1" presetClass="entr" presetSubtype="0" fill="hold" grpId="0" nodeType="afterEffect">
                                  <p:stCondLst>
                                    <p:cond delay="0"/>
                                  </p:stCondLst>
                                  <p:iterate type="lt">
                                    <p:tmAbs val="100"/>
                                  </p:iterate>
                                  <p:childTnLst>
                                    <p:set>
                                      <p:cBhvr>
                                        <p:cTn id="14" fill="hold"/>
                                        <p:tgtEl>
                                          <p:spTgt spid="163"/>
                                        </p:tgtEl>
                                        <p:attrNameLst>
                                          <p:attrName>style.visibility</p:attrName>
                                        </p:attrNameLst>
                                      </p:cBhvr>
                                      <p:to>
                                        <p:strVal val="visible"/>
                                      </p:to>
                                    </p:set>
                                  </p:childTnLst>
                                </p:cTn>
                              </p:par>
                            </p:childTnLst>
                          </p:cTn>
                        </p:par>
                        <p:par>
                          <p:cTn id="15" fill="hold">
                            <p:stCondLst>
                              <p:cond delay="7100"/>
                            </p:stCondLst>
                            <p:childTnLst>
                              <p:par>
                                <p:cTn id="16" presetID="1" presetClass="entr" presetSubtype="0" fill="hold" grpId="0" nodeType="afterEffect">
                                  <p:stCondLst>
                                    <p:cond delay="0"/>
                                  </p:stCondLst>
                                  <p:iterate type="lt">
                                    <p:tmAbs val="100"/>
                                  </p:iterate>
                                  <p:childTnLst>
                                    <p:set>
                                      <p:cBhvr>
                                        <p:cTn id="17" fill="hold"/>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advAuto="0"/>
      <p:bldP spid="163" grpId="0" animBg="1" advAuto="0"/>
      <p:bldP spid="167" grpId="0" animBg="1" advAuto="0"/>
      <p:bldP spid="174"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WHAT ARE THE MOST COMMON ARTs ?"/>
          <p:cNvSpPr txBox="1">
            <a:spLocks noGrp="1"/>
          </p:cNvSpPr>
          <p:nvPr>
            <p:ph type="title"/>
          </p:nvPr>
        </p:nvSpPr>
        <p:spPr>
          <a:xfrm>
            <a:off x="3141316" y="586806"/>
            <a:ext cx="5782254" cy="176518"/>
          </a:xfrm>
          <a:prstGeom prst="rect">
            <a:avLst/>
          </a:prstGeom>
        </p:spPr>
        <p:txBody>
          <a:bodyPr>
            <a:normAutofit fontScale="90000"/>
          </a:bodyPr>
          <a:lstStyle>
            <a:lvl1pPr>
              <a:defRPr sz="5000"/>
            </a:lvl1pPr>
          </a:lstStyle>
          <a:p>
            <a:r>
              <a:rPr lang="tr-TR" dirty="0" smtClean="0"/>
              <a:t>YAYGIN OLARAK KULLANILAN İLERİ ÜREME TEKNİKLERİ NELERDİR</a:t>
            </a:r>
            <a:r>
              <a:rPr dirty="0" smtClean="0"/>
              <a:t>?</a:t>
            </a:r>
            <a:endParaRPr dirty="0"/>
          </a:p>
        </p:txBody>
      </p:sp>
      <p:sp>
        <p:nvSpPr>
          <p:cNvPr id="165" name="7. Intrastoplasmic sperm injection"/>
          <p:cNvSpPr txBox="1"/>
          <p:nvPr/>
        </p:nvSpPr>
        <p:spPr>
          <a:xfrm>
            <a:off x="1952286" y="2806200"/>
            <a:ext cx="5487080" cy="46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600"/>
            </a:lvl1pPr>
          </a:lstStyle>
          <a:p>
            <a:r>
              <a:rPr sz="2531" dirty="0"/>
              <a:t>7. </a:t>
            </a:r>
            <a:r>
              <a:rPr sz="2531" dirty="0" err="1"/>
              <a:t>Intras</a:t>
            </a:r>
            <a:r>
              <a:rPr lang="tr-TR" sz="2531" dirty="0"/>
              <a:t>i</a:t>
            </a:r>
            <a:r>
              <a:rPr sz="2531" dirty="0" err="1"/>
              <a:t>topla</a:t>
            </a:r>
            <a:r>
              <a:rPr lang="tr-TR" sz="2531" dirty="0"/>
              <a:t>z</a:t>
            </a:r>
            <a:r>
              <a:rPr sz="2531" dirty="0"/>
              <a:t>mi</a:t>
            </a:r>
            <a:r>
              <a:rPr lang="tr-TR" sz="2531" dirty="0"/>
              <a:t>k</a:t>
            </a:r>
            <a:r>
              <a:rPr sz="2531" dirty="0"/>
              <a:t> sperm </a:t>
            </a:r>
            <a:r>
              <a:rPr lang="tr-TR" sz="2531" dirty="0"/>
              <a:t>enjeksiyonu</a:t>
            </a:r>
            <a:endParaRPr sz="2531" dirty="0"/>
          </a:p>
        </p:txBody>
      </p:sp>
      <p:sp>
        <p:nvSpPr>
          <p:cNvPr id="166" name="(ICSI)"/>
          <p:cNvSpPr txBox="1"/>
          <p:nvPr/>
        </p:nvSpPr>
        <p:spPr>
          <a:xfrm>
            <a:off x="7520942" y="2827808"/>
            <a:ext cx="825547" cy="418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marL="571499" indent="-571499">
              <a:buSzPct val="100000"/>
              <a:buChar char="-"/>
              <a:defRPr sz="3200">
                <a:solidFill>
                  <a:schemeClr val="accent6">
                    <a:satOff val="-24619"/>
                    <a:lumOff val="-27433"/>
                  </a:schemeClr>
                </a:solidFill>
              </a:defRPr>
            </a:lvl1pPr>
          </a:lstStyle>
          <a:p>
            <a:pPr marL="0" indent="0">
              <a:buNone/>
            </a:pPr>
            <a:r>
              <a:rPr sz="2250" dirty="0" smtClean="0"/>
              <a:t>(</a:t>
            </a:r>
            <a:r>
              <a:rPr sz="2250" dirty="0"/>
              <a:t>ICSI)</a:t>
            </a:r>
          </a:p>
        </p:txBody>
      </p:sp>
      <p:sp>
        <p:nvSpPr>
          <p:cNvPr id="168" name="9. Transgenesis (TG)…"/>
          <p:cNvSpPr txBox="1"/>
          <p:nvPr/>
        </p:nvSpPr>
        <p:spPr>
          <a:xfrm>
            <a:off x="1875168" y="4341638"/>
            <a:ext cx="3120791" cy="1240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defRPr sz="3600"/>
            </a:pPr>
            <a:r>
              <a:rPr sz="2531" dirty="0"/>
              <a:t>9. </a:t>
            </a:r>
            <a:r>
              <a:rPr sz="2531" dirty="0" err="1"/>
              <a:t>Transgenesis</a:t>
            </a:r>
            <a:r>
              <a:rPr sz="2531" dirty="0"/>
              <a:t> </a:t>
            </a:r>
            <a:r>
              <a:rPr sz="2531" dirty="0">
                <a:solidFill>
                  <a:schemeClr val="accent2">
                    <a:hueOff val="1462849"/>
                    <a:satOff val="-6597"/>
                    <a:lumOff val="-35580"/>
                  </a:schemeClr>
                </a:solidFill>
              </a:rPr>
              <a:t>(TG</a:t>
            </a:r>
            <a:r>
              <a:rPr sz="2531" dirty="0" smtClean="0">
                <a:solidFill>
                  <a:schemeClr val="accent2">
                    <a:hueOff val="1462849"/>
                    <a:satOff val="-6597"/>
                    <a:lumOff val="-35580"/>
                  </a:schemeClr>
                </a:solidFill>
              </a:rPr>
              <a:t>)</a:t>
            </a:r>
            <a:endParaRPr lang="tr-TR" sz="2531" dirty="0" smtClean="0">
              <a:solidFill>
                <a:schemeClr val="accent2">
                  <a:hueOff val="1462849"/>
                  <a:satOff val="-6597"/>
                  <a:lumOff val="-35580"/>
                </a:schemeClr>
              </a:solidFill>
            </a:endParaRPr>
          </a:p>
          <a:p>
            <a:pPr algn="l">
              <a:defRPr sz="3600"/>
            </a:pPr>
            <a:r>
              <a:rPr sz="2531" dirty="0" smtClean="0"/>
              <a:t> </a:t>
            </a:r>
            <a:endParaRPr lang="tr-TR" sz="2531" dirty="0"/>
          </a:p>
          <a:p>
            <a:pPr algn="l">
              <a:defRPr sz="3600"/>
            </a:pPr>
            <a:r>
              <a:rPr sz="2531" dirty="0"/>
              <a:t>10. </a:t>
            </a:r>
            <a:r>
              <a:rPr lang="tr-TR" sz="2531" dirty="0"/>
              <a:t>Klonlama</a:t>
            </a:r>
            <a:r>
              <a:rPr sz="2531" dirty="0"/>
              <a:t> </a:t>
            </a:r>
            <a:r>
              <a:rPr sz="2531" dirty="0">
                <a:solidFill>
                  <a:schemeClr val="accent6">
                    <a:satOff val="-24619"/>
                    <a:lumOff val="-27433"/>
                  </a:schemeClr>
                </a:solidFill>
              </a:rPr>
              <a:t>(Cl)</a:t>
            </a:r>
          </a:p>
        </p:txBody>
      </p:sp>
      <p:sp>
        <p:nvSpPr>
          <p:cNvPr id="169" name="8. Ultrasound (USG) and Thermographie (TG)"/>
          <p:cNvSpPr txBox="1"/>
          <p:nvPr/>
        </p:nvSpPr>
        <p:spPr>
          <a:xfrm>
            <a:off x="1817589" y="3671285"/>
            <a:ext cx="5544659" cy="46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defRPr sz="3600"/>
            </a:pPr>
            <a:r>
              <a:rPr sz="2531" dirty="0"/>
              <a:t> 8. </a:t>
            </a:r>
            <a:r>
              <a:rPr sz="2531" dirty="0" err="1"/>
              <a:t>Ultrason</a:t>
            </a:r>
            <a:r>
              <a:rPr sz="2531" dirty="0"/>
              <a:t> </a:t>
            </a:r>
            <a:r>
              <a:rPr sz="2531" dirty="0">
                <a:solidFill>
                  <a:schemeClr val="accent1"/>
                </a:solidFill>
              </a:rPr>
              <a:t>(USG)</a:t>
            </a:r>
            <a:r>
              <a:rPr sz="2531" dirty="0">
                <a:solidFill>
                  <a:srgbClr val="0433FF"/>
                </a:solidFill>
              </a:rPr>
              <a:t> </a:t>
            </a:r>
            <a:r>
              <a:rPr lang="tr-TR" sz="2531" dirty="0"/>
              <a:t>ve</a:t>
            </a:r>
            <a:r>
              <a:rPr sz="2531" dirty="0"/>
              <a:t> T</a:t>
            </a:r>
            <a:r>
              <a:rPr lang="tr-TR" sz="2531" dirty="0" err="1"/>
              <a:t>ermografi</a:t>
            </a:r>
            <a:r>
              <a:rPr sz="2531" dirty="0"/>
              <a:t> </a:t>
            </a:r>
            <a:r>
              <a:rPr sz="2531" dirty="0">
                <a:solidFill>
                  <a:schemeClr val="accent4"/>
                </a:solidFill>
              </a:rPr>
              <a:t>(TG)</a:t>
            </a:r>
          </a:p>
        </p:txBody>
      </p:sp>
      <p:pic>
        <p:nvPicPr>
          <p:cNvPr id="176" name="Rectangle Square" descr="Rectangle Square"/>
          <p:cNvPicPr>
            <a:picLocks/>
          </p:cNvPicPr>
          <p:nvPr/>
        </p:nvPicPr>
        <p:blipFill>
          <a:blip r:embed="rId3"/>
          <a:stretch>
            <a:fillRect/>
          </a:stretch>
        </p:blipFill>
        <p:spPr>
          <a:xfrm>
            <a:off x="1487083" y="2412551"/>
            <a:ext cx="8686295" cy="3616937"/>
          </a:xfrm>
          <a:prstGeom prst="rect">
            <a:avLst/>
          </a:prstGeom>
        </p:spPr>
      </p:pic>
    </p:spTree>
    <p:extLst>
      <p:ext uri="{BB962C8B-B14F-4D97-AF65-F5344CB8AC3E}">
        <p14:creationId xmlns:p14="http://schemas.microsoft.com/office/powerpoint/2010/main" val="356116192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iterate>
                                    <p:tmAbs val="0"/>
                                  </p:iterate>
                                  <p:childTnLst>
                                    <p:set>
                                      <p:cBhvr>
                                        <p:cTn id="6" fill="hold"/>
                                        <p:tgtEl>
                                          <p:spTgt spid="176"/>
                                        </p:tgtEl>
                                        <p:attrNameLst>
                                          <p:attrName>style.visibility</p:attrName>
                                        </p:attrNameLst>
                                      </p:cBhvr>
                                      <p:to>
                                        <p:strVal val="visible"/>
                                      </p:to>
                                    </p:set>
                                    <p:anim calcmode="lin" valueType="num">
                                      <p:cBhvr>
                                        <p:cTn id="7" dur="3000" fill="hold"/>
                                        <p:tgtEl>
                                          <p:spTgt spid="176"/>
                                        </p:tgtEl>
                                        <p:attrNameLst>
                                          <p:attrName>ppt_x</p:attrName>
                                        </p:attrNameLst>
                                      </p:cBhvr>
                                      <p:tavLst>
                                        <p:tav tm="0">
                                          <p:val>
                                            <p:strVal val="0-#ppt_w/2"/>
                                          </p:val>
                                        </p:tav>
                                        <p:tav tm="100000">
                                          <p:val>
                                            <p:strVal val="#ppt_x"/>
                                          </p:val>
                                        </p:tav>
                                      </p:tavLst>
                                    </p:anim>
                                    <p:anim calcmode="lin" valueType="num">
                                      <p:cBhvr>
                                        <p:cTn id="8" dur="3000" fill="hold"/>
                                        <p:tgtEl>
                                          <p:spTgt spid="176"/>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1" presetClass="entr" presetSubtype="0" fill="hold" grpId="0" nodeType="afterEffect">
                                  <p:stCondLst>
                                    <p:cond delay="0"/>
                                  </p:stCondLst>
                                  <p:iterate type="lt">
                                    <p:tmAbs val="100"/>
                                  </p:iterate>
                                  <p:childTnLst>
                                    <p:set>
                                      <p:cBhvr>
                                        <p:cTn id="11" fill="hold"/>
                                        <p:tgtEl>
                                          <p:spTgt spid="165"/>
                                        </p:tgtEl>
                                        <p:attrNameLst>
                                          <p:attrName>style.visibility</p:attrName>
                                        </p:attrNameLst>
                                      </p:cBhvr>
                                      <p:to>
                                        <p:strVal val="visible"/>
                                      </p:to>
                                    </p:set>
                                  </p:childTnLst>
                                </p:cTn>
                              </p:par>
                            </p:childTnLst>
                          </p:cTn>
                        </p:par>
                        <p:par>
                          <p:cTn id="12" fill="hold">
                            <p:stCondLst>
                              <p:cond delay="7300"/>
                            </p:stCondLst>
                            <p:childTnLst>
                              <p:par>
                                <p:cTn id="13" presetID="1" presetClass="entr" presetSubtype="0" fill="hold" grpId="0" nodeType="afterEffect">
                                  <p:stCondLst>
                                    <p:cond delay="0"/>
                                  </p:stCondLst>
                                  <p:iterate type="lt">
                                    <p:tmAbs val="100"/>
                                  </p:iterate>
                                  <p:childTnLst>
                                    <p:set>
                                      <p:cBhvr>
                                        <p:cTn id="14" fill="hold"/>
                                        <p:tgtEl>
                                          <p:spTgt spid="166"/>
                                        </p:tgtEl>
                                        <p:attrNameLst>
                                          <p:attrName>style.visibility</p:attrName>
                                        </p:attrNameLst>
                                      </p:cBhvr>
                                      <p:to>
                                        <p:strVal val="visible"/>
                                      </p:to>
                                    </p:set>
                                  </p:childTnLst>
                                </p:cTn>
                              </p:par>
                            </p:childTnLst>
                          </p:cTn>
                        </p:par>
                        <p:par>
                          <p:cTn id="15" fill="hold">
                            <p:stCondLst>
                              <p:cond delay="7800"/>
                            </p:stCondLst>
                            <p:childTnLst>
                              <p:par>
                                <p:cTn id="16" presetID="1" presetClass="entr" presetSubtype="0" fill="hold" grpId="0" nodeType="afterEffect">
                                  <p:stCondLst>
                                    <p:cond delay="0"/>
                                  </p:stCondLst>
                                  <p:iterate type="lt">
                                    <p:tmAbs val="100"/>
                                  </p:iterate>
                                  <p:childTnLst>
                                    <p:set>
                                      <p:cBhvr>
                                        <p:cTn id="17" fill="hold"/>
                                        <p:tgtEl>
                                          <p:spTgt spid="169"/>
                                        </p:tgtEl>
                                        <p:attrNameLst>
                                          <p:attrName>style.visibility</p:attrName>
                                        </p:attrNameLst>
                                      </p:cBhvr>
                                      <p:to>
                                        <p:strVal val="visible"/>
                                      </p:to>
                                    </p:set>
                                  </p:childTnLst>
                                </p:cTn>
                              </p:par>
                            </p:childTnLst>
                          </p:cTn>
                        </p:par>
                        <p:par>
                          <p:cTn id="18" fill="hold">
                            <p:stCondLst>
                              <p:cond delay="10800"/>
                            </p:stCondLst>
                            <p:childTnLst>
                              <p:par>
                                <p:cTn id="19" presetID="1" presetClass="entr" presetSubtype="0" fill="hold" grpId="0" nodeType="afterEffect">
                                  <p:stCondLst>
                                    <p:cond delay="0"/>
                                  </p:stCondLst>
                                  <p:iterate type="lt">
                                    <p:tmAbs val="100"/>
                                  </p:iterate>
                                  <p:childTnLst>
                                    <p:set>
                                      <p:cBhvr>
                                        <p:cTn id="20" fill="hold"/>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advAuto="0"/>
      <p:bldP spid="166" grpId="0" animBg="1" advAuto="0"/>
      <p:bldP spid="168" grpId="0" animBg="1" advAuto="0"/>
      <p:bldP spid="169" grpId="0" animBg="1" advAuto="0"/>
      <p:bldP spid="176" grpId="0" animBg="1" advAuto="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343</Words>
  <Application>Microsoft Office PowerPoint</Application>
  <PresentationFormat>Geniş ekran</PresentationFormat>
  <Paragraphs>138</Paragraphs>
  <Slides>7</Slides>
  <Notes>7</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7</vt:i4>
      </vt:variant>
    </vt:vector>
  </HeadingPairs>
  <TitlesOfParts>
    <vt:vector size="14" baseType="lpstr">
      <vt:lpstr>Arial</vt:lpstr>
      <vt:lpstr>Calibri</vt:lpstr>
      <vt:lpstr>Calibri Light</vt:lpstr>
      <vt:lpstr>Chalkduster</vt:lpstr>
      <vt:lpstr>Gill Sans</vt:lpstr>
      <vt:lpstr>Office Teması</vt:lpstr>
      <vt:lpstr>Chalkboard</vt:lpstr>
      <vt:lpstr>Küçük ruminant yetiştiricisi ne ister?</vt:lpstr>
      <vt:lpstr>PowerPoint Sunusu</vt:lpstr>
      <vt:lpstr>PowerPoint Sunusu</vt:lpstr>
      <vt:lpstr>PowerPoint Sunusu</vt:lpstr>
      <vt:lpstr>YAYGIN OLARAK KULLANILAN İLERİ ÜREME TEKNİKLERİ NELERDİR?</vt:lpstr>
      <vt:lpstr>YAYGIN OLARAK KULLANILAN İLERİ ÜREME TEKNİKLERİ NELERDİR?</vt:lpstr>
      <vt:lpstr>YAYGIN OLARAK KULLANILAN İLERİ ÜREME TEKNİKLERİ NELERDİR?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Koyun ve Keçilerde İleri Üreme Teknikleri</dc:title>
  <dc:creator>Toprak</dc:creator>
  <cp:lastModifiedBy>Toprak</cp:lastModifiedBy>
  <cp:revision>8</cp:revision>
  <dcterms:created xsi:type="dcterms:W3CDTF">2019-12-20T10:40:14Z</dcterms:created>
  <dcterms:modified xsi:type="dcterms:W3CDTF">2019-12-24T13:01:07Z</dcterms:modified>
</cp:coreProperties>
</file>