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92" r:id="rId4"/>
    <p:sldId id="312" r:id="rId5"/>
    <p:sldId id="293" r:id="rId6"/>
    <p:sldId id="298" r:id="rId7"/>
    <p:sldId id="299" r:id="rId8"/>
    <p:sldId id="267" r:id="rId9"/>
    <p:sldId id="326" r:id="rId10"/>
    <p:sldId id="327" r:id="rId11"/>
    <p:sldId id="273" r:id="rId12"/>
    <p:sldId id="268" r:id="rId13"/>
    <p:sldId id="286" r:id="rId14"/>
    <p:sldId id="278" r:id="rId1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4 Dikdörtgen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6 Dikdörtgen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7 Dikdörtgen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8 Düz Bağlayıcı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19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20 Düz Bağlayıcı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23 Düz Bağlayıcı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4" name="2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5" name="25 Düz Bağlayıcı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6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7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28 Oval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29 Oval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30 Oval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31 Oval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22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6D4D3B-1CB3-DF4B-9FB4-F9ADE3F0B6ED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23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C82FC2-540C-4A45-B4D1-0195EEC3FE5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479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9AB44-0A7D-F74E-B7B7-2FC5B370EB93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3366-EC8E-C742-805E-7FAC9E2357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531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980E1-126E-0B46-8B49-91431EDD7D2C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8C4B1-2978-7244-B502-8C4E56E33C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00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7B9000-693E-E849-951E-D2F6C3D65DCE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5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96B8BC9-C66C-3A45-8D90-B9384DBD7E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60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2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4 Dikdörtgen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6 Dikdörtgen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17 Dikdörtgen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8 Düz Bağlayıcı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9" name="19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" name="20 Düz Bağlayıcı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1" name="23 Düz Bağlayıcı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2" name="2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3" name="25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6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27 Oval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8 Oval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29 Oval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30 Oval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31 Düz Bağlayıcı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B7F32A-342E-7F4B-834F-71E5D4407C1D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21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38DC9E-F5F9-C343-B5DC-1B852AC717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524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35CB9-3598-B548-946B-EE78976C93E9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76B45-BB8B-EB4E-A10C-223AA136596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86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6BABA-6B26-384E-97B4-AD5EB54615AF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8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A7689-D68D-684F-93F3-93ACD893C1C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195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E4C43F-321A-474A-BF06-22041FE662FF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4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D53E6A-4A6D-9F46-B8D1-5B941218591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5484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B05EE-6FD2-4E44-8BDF-E107492872FD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7FCF1-0F5E-0044-AAC1-86069C203DE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2771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2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6" name="14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7" name="16 Düz Bağlayıcı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17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18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9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20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31CC87-2A33-0D4E-B07F-1612A0A043BE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13" name="21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C5499C-9108-864D-97AE-730079B11C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22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233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2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6" name="14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16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17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18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19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11" name="20 Düz Bağlayıcı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1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1ABB9A-4D16-BD4D-A29F-B896DBB3705D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13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1358D3-E761-0D4E-8491-6353BD6006A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101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28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2"/>
                </a:solidFill>
                <a:latin typeface="Century Schoolbook" charset="0"/>
                <a:cs typeface="+mn-cs"/>
              </a:defRPr>
            </a:lvl1pPr>
          </a:lstStyle>
          <a:p>
            <a:pPr>
              <a:defRPr/>
            </a:pPr>
            <a:fld id="{56AF11FB-F244-5E4D-ACB5-F46490101D61}" type="datetimeFigureOut">
              <a:rPr lang="tr-TR"/>
              <a:pPr>
                <a:defRPr/>
              </a:pPr>
              <a:t>29.01.2018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+mn-cs"/>
            </a:endParaRPr>
          </a:p>
        </p:txBody>
      </p:sp>
      <p:sp>
        <p:nvSpPr>
          <p:cNvPr id="1032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11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 smtClean="0">
                <a:solidFill>
                  <a:srgbClr val="FFFFFF"/>
                </a:solidFill>
                <a:latin typeface="Century Schoolbook" charset="0"/>
                <a:cs typeface="+mn-cs"/>
              </a:defRPr>
            </a:lvl1pPr>
          </a:lstStyle>
          <a:p>
            <a:pPr>
              <a:defRPr/>
            </a:pPr>
            <a:fld id="{12A7974B-CA31-7B41-98E0-2FD22B58FC1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65" r:id="rId4"/>
    <p:sldLayoutId id="2147483866" r:id="rId5"/>
    <p:sldLayoutId id="2147483873" r:id="rId6"/>
    <p:sldLayoutId id="2147483867" r:id="rId7"/>
    <p:sldLayoutId id="2147483874" r:id="rId8"/>
    <p:sldLayoutId id="2147483875" r:id="rId9"/>
    <p:sldLayoutId id="2147483868" r:id="rId10"/>
    <p:sldLayoutId id="214748386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charset="0"/>
        <a:buChar char="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charset="0"/>
        <a:buChar char=""/>
        <a:defRPr sz="21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charset="0"/>
        <a:buChar char="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charset="0"/>
        <a:buChar char="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charset="0"/>
        <a:buChar char="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Başlık"/>
          <p:cNvSpPr>
            <a:spLocks noGrp="1"/>
          </p:cNvSpPr>
          <p:nvPr>
            <p:ph type="ctrTitle"/>
          </p:nvPr>
        </p:nvSpPr>
        <p:spPr bwMode="auto">
          <a:xfrm>
            <a:off x="1763713" y="1700213"/>
            <a:ext cx="7072312" cy="18938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800" cap="none">
                <a:latin typeface="Century Schoolbook" charset="0"/>
              </a:rPr>
              <a:t>DENETİM ODAĞI </a:t>
            </a:r>
            <a:r>
              <a:rPr lang="tr-TR" sz="6000" cap="none">
                <a:latin typeface="Century Schoolbook" charset="0"/>
              </a:rPr>
              <a:t>VE </a:t>
            </a:r>
            <a:br>
              <a:rPr lang="tr-TR" sz="6000" cap="none">
                <a:latin typeface="Century Schoolbook" charset="0"/>
              </a:rPr>
            </a:br>
            <a:r>
              <a:rPr lang="tr-TR" sz="6000" cap="none">
                <a:latin typeface="Century Schoolbook" charset="0"/>
              </a:rPr>
              <a:t>YÜKLEME KURAMI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6632"/>
            <a:ext cx="8291264" cy="6357320"/>
          </a:xfrm>
        </p:spPr>
        <p:txBody>
          <a:bodyPr/>
          <a:lstStyle/>
          <a:p>
            <a:r>
              <a:rPr lang="tr-TR" sz="4800" dirty="0" smtClean="0"/>
              <a:t>Yükleme </a:t>
            </a:r>
            <a:r>
              <a:rPr lang="tr-TR" sz="4800" dirty="0" smtClean="0"/>
              <a:t>Nedenleri ve boyutları: </a:t>
            </a:r>
          </a:p>
          <a:p>
            <a:r>
              <a:rPr lang="tr-TR" sz="4800" dirty="0" smtClean="0"/>
              <a:t>İçsel, değişken ve kontrol edilebilir değişkene yükleme yapanların başarı güdülenmeleri ve başarıları yüksek!</a:t>
            </a:r>
            <a:endParaRPr lang="tr-TR" sz="4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0"/>
            <a:ext cx="8929688" cy="685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7200" dirty="0">
                <a:latin typeface="Century Schoolbook" charset="0"/>
              </a:rPr>
              <a:t>Yüklemede üç çeşit bilgiden </a:t>
            </a:r>
            <a:r>
              <a:rPr lang="tr-TR" sz="7200" dirty="0" smtClean="0">
                <a:latin typeface="Century Schoolbook" charset="0"/>
              </a:rPr>
              <a:t>yararlanır:</a:t>
            </a:r>
          </a:p>
          <a:p>
            <a:pPr>
              <a:lnSpc>
                <a:spcPct val="90000"/>
              </a:lnSpc>
            </a:pPr>
            <a:r>
              <a:rPr lang="tr-TR" sz="7200" b="1" dirty="0" smtClean="0">
                <a:latin typeface="Century Schoolbook" charset="0"/>
              </a:rPr>
              <a:t>Görüş Birliği</a:t>
            </a:r>
          </a:p>
          <a:p>
            <a:pPr>
              <a:lnSpc>
                <a:spcPct val="90000"/>
              </a:lnSpc>
            </a:pPr>
            <a:r>
              <a:rPr lang="tr-TR" sz="7200" b="1" dirty="0" smtClean="0">
                <a:latin typeface="Century Schoolbook" charset="0"/>
              </a:rPr>
              <a:t>Tutarlılık</a:t>
            </a:r>
          </a:p>
          <a:p>
            <a:pPr>
              <a:lnSpc>
                <a:spcPct val="90000"/>
              </a:lnSpc>
            </a:pPr>
            <a:r>
              <a:rPr lang="tr-TR" sz="7200" b="1" dirty="0">
                <a:latin typeface="Century Schoolbook" charset="0"/>
              </a:rPr>
              <a:t>Ayırt Edicilik</a:t>
            </a:r>
            <a:r>
              <a:rPr lang="tr-TR" sz="3600" b="1" dirty="0">
                <a:latin typeface="Century Schoolbook" charset="0"/>
              </a:rPr>
              <a:t/>
            </a:r>
            <a:br>
              <a:rPr lang="tr-TR" sz="3600" b="1" dirty="0">
                <a:latin typeface="Century Schoolbook" charset="0"/>
              </a:rPr>
            </a:br>
            <a:endParaRPr lang="tr-TR" sz="3600" b="1" dirty="0">
              <a:latin typeface="Century Schoolbook" charset="0"/>
            </a:endParaRPr>
          </a:p>
          <a:p>
            <a:pPr eaLnBrk="1" hangingPunct="1">
              <a:lnSpc>
                <a:spcPct val="90000"/>
              </a:lnSpc>
            </a:pPr>
            <a:endParaRPr lang="tr-TR" dirty="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2 İçerik Yer Tutucusu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669360"/>
          </a:xfrm>
        </p:spPr>
        <p:txBody>
          <a:bodyPr/>
          <a:lstStyle/>
          <a:p>
            <a:pPr eaLnBrk="1" hangingPunct="1"/>
            <a:r>
              <a:rPr lang="tr-TR" sz="4000" b="1" dirty="0">
                <a:latin typeface="Century Schoolbook" charset="0"/>
              </a:rPr>
              <a:t>Yükleme sırasında göz önünde tutulan özellikler: </a:t>
            </a:r>
          </a:p>
          <a:p>
            <a:pPr eaLnBrk="1" hangingPunct="1"/>
            <a:r>
              <a:rPr lang="tr-TR" sz="4000" b="1" dirty="0">
                <a:latin typeface="Century Schoolbook" charset="0"/>
              </a:rPr>
              <a:t>Niyet</a:t>
            </a:r>
          </a:p>
          <a:p>
            <a:pPr eaLnBrk="1" hangingPunct="1"/>
            <a:r>
              <a:rPr lang="tr-TR" sz="4000" b="1" dirty="0">
                <a:latin typeface="Century Schoolbook" charset="0"/>
              </a:rPr>
              <a:t>Davranışın toplumsal bir rolün bir parçası olup </a:t>
            </a:r>
            <a:r>
              <a:rPr lang="tr-TR" sz="4000" b="1" dirty="0" smtClean="0">
                <a:latin typeface="Century Schoolbook" charset="0"/>
              </a:rPr>
              <a:t>olmadığı</a:t>
            </a:r>
            <a:endParaRPr lang="tr-TR" sz="4000" b="1" dirty="0">
              <a:latin typeface="Century Schoolbook" charset="0"/>
            </a:endParaRPr>
          </a:p>
          <a:p>
            <a:pPr eaLnBrk="1" hangingPunct="1"/>
            <a:r>
              <a:rPr lang="tr-TR" sz="4000" b="1" dirty="0">
                <a:latin typeface="Century Schoolbook" charset="0"/>
              </a:rPr>
              <a:t>Bireyin özellikleriyle ilgili önceki bilgi ve beklentiler</a:t>
            </a:r>
          </a:p>
          <a:p>
            <a:pPr eaLnBrk="1" hangingPunct="1"/>
            <a:r>
              <a:rPr lang="tr-TR" sz="4000" b="1" dirty="0">
                <a:latin typeface="Century Schoolbook" charset="0"/>
              </a:rPr>
              <a:t>İndirgeme </a:t>
            </a:r>
            <a:r>
              <a:rPr lang="tr-TR" sz="4000" b="1" dirty="0" smtClean="0">
                <a:latin typeface="Century Schoolbook" charset="0"/>
              </a:rPr>
              <a:t>ilkesi</a:t>
            </a:r>
          </a:p>
          <a:p>
            <a:pPr eaLnBrk="1" hangingPunct="1"/>
            <a:r>
              <a:rPr lang="tr-TR" sz="4000" b="1" dirty="0">
                <a:latin typeface="Century Schoolbook" charset="0"/>
              </a:rPr>
              <a:t>Yükleme sürecinde yanlılık</a:t>
            </a:r>
            <a:endParaRPr lang="tr-TR" sz="4000" b="1" dirty="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2 İçerik Yer Tutucusu"/>
          <p:cNvSpPr>
            <a:spLocks noGrp="1"/>
          </p:cNvSpPr>
          <p:nvPr>
            <p:ph sz="quarter" idx="1"/>
          </p:nvPr>
        </p:nvSpPr>
        <p:spPr>
          <a:xfrm>
            <a:off x="142875" y="0"/>
            <a:ext cx="8605838" cy="68580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tr-TR" sz="6600" b="1" dirty="0"/>
              <a:t>Temel yükleme </a:t>
            </a:r>
            <a:r>
              <a:rPr lang="tr-TR" sz="6600" b="1" dirty="0" smtClean="0"/>
              <a:t>hatası</a:t>
            </a:r>
          </a:p>
          <a:p>
            <a:pPr eaLnBrk="1" hangingPunct="1">
              <a:defRPr/>
            </a:pPr>
            <a:r>
              <a:rPr lang="tr-TR" sz="6600" b="1" dirty="0">
                <a:latin typeface="Century Schoolbook" charset="0"/>
              </a:rPr>
              <a:t>Gözleyici / Eylemi yapan </a:t>
            </a:r>
            <a:r>
              <a:rPr lang="tr-TR" sz="6600" b="1" dirty="0" smtClean="0">
                <a:latin typeface="Century Schoolbook" charset="0"/>
              </a:rPr>
              <a:t>etkisi</a:t>
            </a:r>
          </a:p>
          <a:p>
            <a:pPr eaLnBrk="1" hangingPunct="1">
              <a:defRPr/>
            </a:pPr>
            <a:r>
              <a:rPr lang="tr-TR" sz="6600" b="1" dirty="0">
                <a:latin typeface="Century Schoolbook" charset="0"/>
              </a:rPr>
              <a:t>Yanlış Fikir </a:t>
            </a:r>
            <a:r>
              <a:rPr lang="tr-TR" sz="6600" b="1" dirty="0" smtClean="0">
                <a:latin typeface="Century Schoolbook" charset="0"/>
              </a:rPr>
              <a:t>Birliği</a:t>
            </a:r>
          </a:p>
          <a:p>
            <a:pPr eaLnBrk="1" hangingPunct="1">
              <a:defRPr/>
            </a:pPr>
            <a:r>
              <a:rPr lang="tr-TR" sz="6600" b="1" dirty="0">
                <a:latin typeface="Century Schoolbook" charset="0"/>
              </a:rPr>
              <a:t>Kendine hizmet eden yükleme yanlılığı</a:t>
            </a:r>
            <a:endParaRPr lang="tr-TR" sz="6600" dirty="0">
              <a:latin typeface="Century Schoolbook" charset="0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348880"/>
            <a:ext cx="8713788" cy="620713"/>
          </a:xfrm>
        </p:spPr>
        <p:txBody>
          <a:bodyPr/>
          <a:lstStyle/>
          <a:p>
            <a:pPr algn="ctr"/>
            <a:r>
              <a:rPr lang="tr-TR" sz="2800" b="1" cap="none" dirty="0">
                <a:solidFill>
                  <a:schemeClr val="tx1"/>
                </a:solidFill>
                <a:latin typeface="Arial" charset="0"/>
                <a:cs typeface="Arial" charset="0"/>
              </a:rPr>
              <a:t>YÜKLEME SÜRECİNDE YANLILIĞI ENGELLEME?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2 İçerik Yer Tutucusu"/>
          <p:cNvSpPr>
            <a:spLocks noGrp="1"/>
          </p:cNvSpPr>
          <p:nvPr>
            <p:ph sz="quarter" idx="1"/>
          </p:nvPr>
        </p:nvSpPr>
        <p:spPr>
          <a:xfrm>
            <a:off x="142875" y="1700808"/>
            <a:ext cx="8858250" cy="5157192"/>
          </a:xfrm>
        </p:spPr>
        <p:txBody>
          <a:bodyPr/>
          <a:lstStyle/>
          <a:p>
            <a:pPr eaLnBrk="1" hangingPunct="1"/>
            <a:r>
              <a:rPr lang="tr-TR" sz="5000" b="1" dirty="0">
                <a:latin typeface="Century Schoolbook" charset="0"/>
              </a:rPr>
              <a:t>Denetim</a:t>
            </a:r>
            <a:r>
              <a:rPr lang="tr-TR" sz="5000" dirty="0">
                <a:latin typeface="Century Schoolbook" charset="0"/>
              </a:rPr>
              <a:t> </a:t>
            </a:r>
            <a:r>
              <a:rPr lang="tr-TR" sz="5000" b="1" dirty="0">
                <a:latin typeface="Century Schoolbook" charset="0"/>
              </a:rPr>
              <a:t>(kontrol) algısı:</a:t>
            </a:r>
          </a:p>
          <a:p>
            <a:pPr eaLnBrk="1" hangingPunct="1"/>
            <a:r>
              <a:rPr lang="tr-TR" sz="5000" dirty="0">
                <a:latin typeface="Century Schoolbook" charset="0"/>
              </a:rPr>
              <a:t>Olayın nedeninin nerede olduğuna ilişkin düşünceler. </a:t>
            </a:r>
          </a:p>
          <a:p>
            <a:pPr eaLnBrk="1" hangingPunct="1"/>
            <a:endParaRPr lang="tr-TR" sz="5000" dirty="0">
              <a:latin typeface="Century Schoolbook" charset="0"/>
            </a:endParaRPr>
          </a:p>
          <a:p>
            <a:pPr eaLnBrk="1" hangingPunct="1"/>
            <a:endParaRPr lang="tr-TR" sz="5000" dirty="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2 İçerik Yer Tutucusu"/>
          <p:cNvSpPr>
            <a:spLocks noGrp="1"/>
          </p:cNvSpPr>
          <p:nvPr>
            <p:ph sz="quarter" idx="1"/>
          </p:nvPr>
        </p:nvSpPr>
        <p:spPr>
          <a:xfrm>
            <a:off x="142875" y="142875"/>
            <a:ext cx="8715375" cy="6715125"/>
          </a:xfrm>
        </p:spPr>
        <p:txBody>
          <a:bodyPr/>
          <a:lstStyle/>
          <a:p>
            <a:r>
              <a:rPr lang="ja-JP" altLang="tr-TR" sz="6000">
                <a:latin typeface="Century Schoolbook" charset="0"/>
              </a:rPr>
              <a:t>“</a:t>
            </a:r>
            <a:r>
              <a:rPr lang="tr-TR" altLang="ja-JP" sz="6000" b="1">
                <a:latin typeface="Century Schoolbook" charset="0"/>
              </a:rPr>
              <a:t>Denetim odağı</a:t>
            </a:r>
            <a:r>
              <a:rPr lang="ja-JP" altLang="tr-TR" sz="6000" b="1">
                <a:latin typeface="Century Schoolbook" charset="0"/>
              </a:rPr>
              <a:t>”</a:t>
            </a:r>
            <a:r>
              <a:rPr lang="tr-TR" altLang="ja-JP" sz="6000" b="1">
                <a:latin typeface="Century Schoolbook" charset="0"/>
              </a:rPr>
              <a:t> </a:t>
            </a:r>
            <a:r>
              <a:rPr lang="tr-TR" altLang="ja-JP" sz="6000">
                <a:latin typeface="Century Schoolbook" charset="0"/>
              </a:rPr>
              <a:t>yaşantılara dayalı olarak davranışların sonuçlarını kendi veya kendi dışlarındaki odakların kontrollerine bağlama. </a:t>
            </a:r>
          </a:p>
          <a:p>
            <a:endParaRPr lang="tr-TR" sz="330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850106"/>
          </a:xfrm>
        </p:spPr>
        <p:txBody>
          <a:bodyPr>
            <a:normAutofit fontScale="90000"/>
          </a:bodyPr>
          <a:lstStyle/>
          <a:p>
            <a:r>
              <a:rPr lang="tr-TR" sz="3600" b="1" dirty="0" err="1" smtClean="0"/>
              <a:t>RoTTER’a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GöRE</a:t>
            </a:r>
            <a:r>
              <a:rPr lang="tr-TR" sz="3600" b="1" dirty="0" smtClean="0"/>
              <a:t> DENETİM ODAĞI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352928" cy="5544616"/>
          </a:xfrm>
        </p:spPr>
        <p:txBody>
          <a:bodyPr/>
          <a:lstStyle/>
          <a:p>
            <a:r>
              <a:rPr lang="tr-TR" sz="4000" dirty="0"/>
              <a:t>Kişinin, iyi ya da kötü, kendisini etkileyen olayları </a:t>
            </a:r>
            <a:endParaRPr lang="tr-TR" sz="4000" dirty="0" smtClean="0"/>
          </a:p>
          <a:p>
            <a:r>
              <a:rPr lang="tr-TR" sz="4000" dirty="0" smtClean="0"/>
              <a:t>kendi </a:t>
            </a:r>
            <a:r>
              <a:rPr lang="tr-TR" sz="4000" dirty="0"/>
              <a:t>yetenek, özellik ve davranışlarının sonuçları ya </a:t>
            </a:r>
            <a:r>
              <a:rPr lang="tr-TR" sz="4000" dirty="0" smtClean="0"/>
              <a:t>da</a:t>
            </a:r>
          </a:p>
          <a:p>
            <a:r>
              <a:rPr lang="tr-TR" sz="4000" dirty="0" smtClean="0"/>
              <a:t> </a:t>
            </a:r>
            <a:r>
              <a:rPr lang="tr-TR" sz="4000" dirty="0"/>
              <a:t>şans, kader, talih ve güçlü başkaları gibi kendisi dışındaki güçlerin işi olarak algılaması </a:t>
            </a:r>
            <a:r>
              <a:rPr lang="tr-TR" sz="4000" dirty="0" smtClean="0"/>
              <a:t>eğilimi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26809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2 İçerik Yer Tutucusu"/>
          <p:cNvSpPr>
            <a:spLocks noGrp="1"/>
          </p:cNvSpPr>
          <p:nvPr>
            <p:ph sz="quarter" idx="1"/>
          </p:nvPr>
        </p:nvSpPr>
        <p:spPr>
          <a:xfrm>
            <a:off x="214313" y="115888"/>
            <a:ext cx="8534400" cy="6742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6600" b="1" dirty="0">
                <a:latin typeface="Century Schoolbook" charset="0"/>
              </a:rPr>
              <a:t>İki boyutu: </a:t>
            </a:r>
            <a:endParaRPr lang="tr-TR" sz="6600" b="1" dirty="0" smtClean="0">
              <a:latin typeface="Century Schoolbook" charset="0"/>
            </a:endParaRPr>
          </a:p>
          <a:p>
            <a:pPr>
              <a:lnSpc>
                <a:spcPct val="90000"/>
              </a:lnSpc>
            </a:pPr>
            <a:endParaRPr lang="tr-TR" sz="6600" b="1" dirty="0">
              <a:latin typeface="Century Schoolbook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6600" b="1" dirty="0" smtClean="0">
                <a:latin typeface="Century Schoolbook" charset="0"/>
              </a:rPr>
              <a:t>İçten-denetim</a:t>
            </a:r>
          </a:p>
          <a:p>
            <a:pPr eaLnBrk="1" hangingPunct="1">
              <a:lnSpc>
                <a:spcPct val="90000"/>
              </a:lnSpc>
            </a:pPr>
            <a:endParaRPr lang="tr-TR" sz="6600" b="1" dirty="0">
              <a:latin typeface="Century Schoolbook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6600" b="1" dirty="0">
                <a:latin typeface="Century Schoolbook" charset="0"/>
              </a:rPr>
              <a:t>Dıştan-denetim</a:t>
            </a:r>
          </a:p>
          <a:p>
            <a:pPr eaLnBrk="1" hangingPunct="1">
              <a:lnSpc>
                <a:spcPct val="90000"/>
              </a:lnSpc>
            </a:pPr>
            <a:endParaRPr lang="tr-TR" sz="6600" dirty="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/>
          </p:nvPr>
        </p:nvSpPr>
        <p:spPr bwMode="auto">
          <a:xfrm>
            <a:off x="428625" y="0"/>
            <a:ext cx="7467600" cy="511175"/>
          </a:xfrm>
        </p:spPr>
        <p:txBody>
          <a:bodyPr/>
          <a:lstStyle/>
          <a:p>
            <a:pPr algn="ctr"/>
            <a:r>
              <a:rPr lang="tr-TR" sz="2700" cap="none">
                <a:solidFill>
                  <a:srgbClr val="FF0000"/>
                </a:solidFill>
                <a:latin typeface="Century Schoolbook" charset="0"/>
              </a:rPr>
              <a:t>ARAŞTIRMALAR</a:t>
            </a:r>
          </a:p>
        </p:txBody>
      </p:sp>
      <p:sp>
        <p:nvSpPr>
          <p:cNvPr id="19458" name="2 İçerik Yer Tutucusu"/>
          <p:cNvSpPr>
            <a:spLocks noGrp="1"/>
          </p:cNvSpPr>
          <p:nvPr>
            <p:ph sz="quarter" idx="1"/>
          </p:nvPr>
        </p:nvSpPr>
        <p:spPr>
          <a:xfrm>
            <a:off x="142875" y="908720"/>
            <a:ext cx="8572500" cy="5949280"/>
          </a:xfrm>
        </p:spPr>
        <p:txBody>
          <a:bodyPr>
            <a:normAutofit/>
          </a:bodyPr>
          <a:lstStyle/>
          <a:p>
            <a:r>
              <a:rPr lang="tr-TR" sz="4000" dirty="0">
                <a:latin typeface="Century Schoolbook" charset="0"/>
              </a:rPr>
              <a:t>İçten denetimli </a:t>
            </a:r>
            <a:r>
              <a:rPr lang="tr-TR" sz="4000" dirty="0" smtClean="0">
                <a:latin typeface="Century Schoolbook" charset="0"/>
              </a:rPr>
              <a:t>bireyler</a:t>
            </a:r>
            <a:endParaRPr lang="tr-TR" sz="4000" dirty="0">
              <a:latin typeface="Century Schoolbook" charset="0"/>
            </a:endParaRPr>
          </a:p>
          <a:p>
            <a:r>
              <a:rPr lang="tr-TR" sz="4000" dirty="0">
                <a:latin typeface="Century Schoolbook" charset="0"/>
              </a:rPr>
              <a:t>başa çıkma becerilerinin daha </a:t>
            </a:r>
            <a:r>
              <a:rPr lang="tr-TR" sz="4000" dirty="0" smtClean="0">
                <a:latin typeface="Century Schoolbook" charset="0"/>
              </a:rPr>
              <a:t>yüksek</a:t>
            </a:r>
            <a:endParaRPr lang="tr-TR" sz="4000" dirty="0">
              <a:latin typeface="Century Schoolbook" charset="0"/>
            </a:endParaRPr>
          </a:p>
          <a:p>
            <a:r>
              <a:rPr lang="tr-TR" sz="4000" dirty="0" smtClean="0">
                <a:latin typeface="Century Schoolbook" charset="0"/>
              </a:rPr>
              <a:t>verilen </a:t>
            </a:r>
            <a:r>
              <a:rPr lang="tr-TR" sz="4000" dirty="0">
                <a:latin typeface="Century Schoolbook" charset="0"/>
              </a:rPr>
              <a:t>ödev ya da görevleri daha erken başlayıp daha erken </a:t>
            </a:r>
            <a:r>
              <a:rPr lang="tr-TR" sz="4000" dirty="0" smtClean="0">
                <a:latin typeface="Century Schoolbook" charset="0"/>
              </a:rPr>
              <a:t>bitirme</a:t>
            </a:r>
            <a:endParaRPr lang="tr-TR" sz="4000" dirty="0">
              <a:latin typeface="Century Schoolbook" charset="0"/>
            </a:endParaRPr>
          </a:p>
          <a:p>
            <a:r>
              <a:rPr lang="tr-TR" sz="4000" dirty="0" smtClean="0">
                <a:latin typeface="Century Schoolbook" charset="0"/>
              </a:rPr>
              <a:t>daha yüksek akademik </a:t>
            </a:r>
            <a:r>
              <a:rPr lang="tr-TR" sz="4000" dirty="0" smtClean="0">
                <a:latin typeface="Century Schoolbook" charset="0"/>
              </a:rPr>
              <a:t>başarı</a:t>
            </a:r>
            <a:endParaRPr lang="tr-TR" sz="4000" dirty="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Başlık"/>
          <p:cNvSpPr>
            <a:spLocks noGrp="1"/>
          </p:cNvSpPr>
          <p:nvPr>
            <p:ph type="title"/>
          </p:nvPr>
        </p:nvSpPr>
        <p:spPr bwMode="auto">
          <a:xfrm>
            <a:off x="755576" y="2276872"/>
            <a:ext cx="7467600" cy="582613"/>
          </a:xfrm>
        </p:spPr>
        <p:txBody>
          <a:bodyPr/>
          <a:lstStyle/>
          <a:p>
            <a:pPr algn="ctr"/>
            <a:r>
              <a:rPr lang="tr-TR" cap="none" dirty="0">
                <a:solidFill>
                  <a:srgbClr val="FF0000"/>
                </a:solidFill>
                <a:latin typeface="Century Schoolbook" charset="0"/>
              </a:rPr>
              <a:t>İLETİŞİM VE DENETİM ODAĞI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2 İçerik Yer Tutucusu"/>
          <p:cNvSpPr>
            <a:spLocks noGrp="1"/>
          </p:cNvSpPr>
          <p:nvPr>
            <p:ph sz="quarter" idx="1"/>
          </p:nvPr>
        </p:nvSpPr>
        <p:spPr>
          <a:xfrm>
            <a:off x="142875" y="0"/>
            <a:ext cx="8786813" cy="6858000"/>
          </a:xfrm>
        </p:spPr>
        <p:txBody>
          <a:bodyPr/>
          <a:lstStyle/>
          <a:p>
            <a:pPr eaLnBrk="1" hangingPunct="1"/>
            <a:r>
              <a:rPr lang="tr-TR" sz="5400" b="1">
                <a:latin typeface="Century Schoolbook" charset="0"/>
              </a:rPr>
              <a:t>Yükleme Kuramı (Heider): </a:t>
            </a:r>
          </a:p>
          <a:p>
            <a:pPr eaLnBrk="1" hangingPunct="1"/>
            <a:r>
              <a:rPr lang="tr-TR" sz="5400">
                <a:latin typeface="Century Schoolbook" charset="0"/>
              </a:rPr>
              <a:t>Başkalarının nasıl davranacaklarına yönelik kestirimlerde bulunma amacıyla  durumlara anlam yükleme.</a:t>
            </a:r>
          </a:p>
          <a:p>
            <a:pPr eaLnBrk="1" hangingPunct="1"/>
            <a:endParaRPr lang="tr-TR" sz="3200">
              <a:latin typeface="Century Schoolbook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tr-TR" dirty="0" smtClean="0"/>
              <a:t>YÜKLEMENİN BOYUTLARI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91264" cy="5493224"/>
          </a:xfrm>
        </p:spPr>
        <p:txBody>
          <a:bodyPr/>
          <a:lstStyle/>
          <a:p>
            <a:r>
              <a:rPr lang="tr-TR" sz="4000" dirty="0" smtClean="0"/>
              <a:t>Denetim odağı boyutu</a:t>
            </a:r>
          </a:p>
          <a:p>
            <a:r>
              <a:rPr lang="tr-TR" sz="4000" dirty="0" smtClean="0"/>
              <a:t>Kalıcılık </a:t>
            </a:r>
            <a:r>
              <a:rPr lang="tr-TR" sz="4000" dirty="0" smtClean="0"/>
              <a:t>boyutu</a:t>
            </a:r>
          </a:p>
          <a:p>
            <a:r>
              <a:rPr lang="tr-TR" sz="4000" dirty="0"/>
              <a:t>Kontrol </a:t>
            </a:r>
            <a:r>
              <a:rPr lang="tr-TR" sz="4000" dirty="0" smtClean="0"/>
              <a:t>Boyutu</a:t>
            </a:r>
          </a:p>
          <a:p>
            <a:endParaRPr lang="tr-TR" sz="4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mba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740</TotalTime>
  <Words>211</Words>
  <Application>Microsoft Office PowerPoint</Application>
  <PresentationFormat>Ekran Gösterisi (4:3)</PresentationFormat>
  <Paragraphs>42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ＭＳ Ｐゴシック</vt:lpstr>
      <vt:lpstr>Arial</vt:lpstr>
      <vt:lpstr>Century Schoolbook</vt:lpstr>
      <vt:lpstr>Wingdings</vt:lpstr>
      <vt:lpstr>Wingdings 2</vt:lpstr>
      <vt:lpstr>Cumba</vt:lpstr>
      <vt:lpstr>DENETİM ODAĞI VE  YÜKLEME KURAMI</vt:lpstr>
      <vt:lpstr>PowerPoint Sunusu</vt:lpstr>
      <vt:lpstr>PowerPoint Sunusu</vt:lpstr>
      <vt:lpstr>RoTTER’a GöRE DENETİM ODAĞI </vt:lpstr>
      <vt:lpstr>PowerPoint Sunusu</vt:lpstr>
      <vt:lpstr>ARAŞTIRMALAR</vt:lpstr>
      <vt:lpstr>İLETİŞİM VE DENETİM ODAĞI </vt:lpstr>
      <vt:lpstr>PowerPoint Sunusu</vt:lpstr>
      <vt:lpstr>YÜKLEMENİN BOYUTLARI</vt:lpstr>
      <vt:lpstr>PowerPoint Sunusu</vt:lpstr>
      <vt:lpstr>PowerPoint Sunusu</vt:lpstr>
      <vt:lpstr>PowerPoint Sunusu</vt:lpstr>
      <vt:lpstr>PowerPoint Sunusu</vt:lpstr>
      <vt:lpstr>YÜKLEME SÜRECİNDE YANLILIĞI ENGELLEME?</vt:lpstr>
    </vt:vector>
  </TitlesOfParts>
  <Company>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DENETİM ODAĞI</dc:title>
  <dc:creator>a</dc:creator>
  <cp:lastModifiedBy>EGE_AKGUN</cp:lastModifiedBy>
  <cp:revision>71</cp:revision>
  <dcterms:created xsi:type="dcterms:W3CDTF">2009-05-08T13:03:03Z</dcterms:created>
  <dcterms:modified xsi:type="dcterms:W3CDTF">2018-01-29T10:58:07Z</dcterms:modified>
</cp:coreProperties>
</file>