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70" r:id="rId12"/>
    <p:sldId id="269" r:id="rId13"/>
    <p:sldId id="273" r:id="rId14"/>
    <p:sldId id="274" r:id="rId15"/>
    <p:sldId id="275" r:id="rId16"/>
    <p:sldId id="292" r:id="rId17"/>
    <p:sldId id="300" r:id="rId18"/>
    <p:sldId id="302" r:id="rId19"/>
    <p:sldId id="294" r:id="rId20"/>
    <p:sldId id="299" r:id="rId21"/>
    <p:sldId id="298" r:id="rId22"/>
    <p:sldId id="301" r:id="rId23"/>
    <p:sldId id="276" r:id="rId24"/>
    <p:sldId id="277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79" r:id="rId33"/>
    <p:sldId id="280" r:id="rId34"/>
    <p:sldId id="281" r:id="rId35"/>
    <p:sldId id="282" r:id="rId36"/>
    <p:sldId id="28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D975C-9411-40D7-8AC2-E5B6B1C136A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A58D441-0A14-42D3-813D-EB625C24D7F3}">
      <dgm:prSet/>
      <dgm:spPr/>
      <dgm:t>
        <a:bodyPr/>
        <a:lstStyle/>
        <a:p>
          <a:pPr rtl="0"/>
          <a:r>
            <a:rPr lang="tr-TR" dirty="0" smtClean="0"/>
            <a:t>Öğrenci Merkezli</a:t>
          </a:r>
          <a:endParaRPr lang="tr-TR" dirty="0"/>
        </a:p>
      </dgm:t>
    </dgm:pt>
    <dgm:pt modelId="{8633D149-9FB2-459A-B766-8D935D111380}" type="parTrans" cxnId="{C5265E45-98B9-460A-A59E-C80BB6A9867B}">
      <dgm:prSet/>
      <dgm:spPr/>
      <dgm:t>
        <a:bodyPr/>
        <a:lstStyle/>
        <a:p>
          <a:endParaRPr lang="tr-TR"/>
        </a:p>
      </dgm:t>
    </dgm:pt>
    <dgm:pt modelId="{4749ACBD-E954-4B17-A3C9-D1346959027D}" type="sibTrans" cxnId="{C5265E45-98B9-460A-A59E-C80BB6A9867B}">
      <dgm:prSet/>
      <dgm:spPr/>
      <dgm:t>
        <a:bodyPr/>
        <a:lstStyle/>
        <a:p>
          <a:endParaRPr lang="tr-TR"/>
        </a:p>
      </dgm:t>
    </dgm:pt>
    <dgm:pt modelId="{C603380D-4158-4611-BD3F-E0F3A2CC51FB}">
      <dgm:prSet/>
      <dgm:spPr/>
      <dgm:t>
        <a:bodyPr/>
        <a:lstStyle/>
        <a:p>
          <a:pPr rtl="0"/>
          <a:r>
            <a:rPr lang="tr-TR" smtClean="0"/>
            <a:t>Öğretmen Güdümlü</a:t>
          </a:r>
          <a:endParaRPr lang="tr-TR"/>
        </a:p>
      </dgm:t>
    </dgm:pt>
    <dgm:pt modelId="{3E7D4794-E433-4355-A251-71C6FA7E21F5}" type="parTrans" cxnId="{E3540D1E-3B8B-40E6-8DCB-5F69C6DA8444}">
      <dgm:prSet/>
      <dgm:spPr/>
      <dgm:t>
        <a:bodyPr/>
        <a:lstStyle/>
        <a:p>
          <a:endParaRPr lang="tr-TR"/>
        </a:p>
      </dgm:t>
    </dgm:pt>
    <dgm:pt modelId="{8943B685-7F85-4A36-802F-24FCB02307FF}" type="sibTrans" cxnId="{E3540D1E-3B8B-40E6-8DCB-5F69C6DA8444}">
      <dgm:prSet/>
      <dgm:spPr/>
      <dgm:t>
        <a:bodyPr/>
        <a:lstStyle/>
        <a:p>
          <a:endParaRPr lang="tr-TR"/>
        </a:p>
      </dgm:t>
    </dgm:pt>
    <dgm:pt modelId="{052E1698-533E-44AD-B339-4090C773198B}">
      <dgm:prSet/>
      <dgm:spPr/>
      <dgm:t>
        <a:bodyPr/>
        <a:lstStyle/>
        <a:p>
          <a:pPr rtl="0"/>
          <a:r>
            <a:rPr lang="tr-TR" smtClean="0"/>
            <a:t>Öğretmen Merkezli</a:t>
          </a:r>
          <a:endParaRPr lang="tr-TR"/>
        </a:p>
      </dgm:t>
    </dgm:pt>
    <dgm:pt modelId="{4636B234-0BFD-45BD-871E-EE383FEDDE54}" type="parTrans" cxnId="{1B4606E0-09E1-4480-A396-FF6A249D6160}">
      <dgm:prSet/>
      <dgm:spPr/>
      <dgm:t>
        <a:bodyPr/>
        <a:lstStyle/>
        <a:p>
          <a:endParaRPr lang="tr-TR"/>
        </a:p>
      </dgm:t>
    </dgm:pt>
    <dgm:pt modelId="{59F59164-09C9-4668-A20E-4DF34E4A867C}" type="sibTrans" cxnId="{1B4606E0-09E1-4480-A396-FF6A249D6160}">
      <dgm:prSet/>
      <dgm:spPr/>
      <dgm:t>
        <a:bodyPr/>
        <a:lstStyle/>
        <a:p>
          <a:endParaRPr lang="tr-TR"/>
        </a:p>
      </dgm:t>
    </dgm:pt>
    <dgm:pt modelId="{42CD5036-1583-4CE8-A479-DABDC76686FD}">
      <dgm:prSet custT="1"/>
      <dgm:spPr/>
      <dgm:t>
        <a:bodyPr/>
        <a:lstStyle/>
        <a:p>
          <a:pPr algn="ctr"/>
          <a:r>
            <a:rPr lang="tr-TR" sz="2000" dirty="0" smtClean="0"/>
            <a:t>Öğrenciler soru üretip araştırmayı planlar.</a:t>
          </a:r>
          <a:endParaRPr lang="tr-TR" sz="2000" dirty="0"/>
        </a:p>
      </dgm:t>
    </dgm:pt>
    <dgm:pt modelId="{8F0721F8-5D5D-417D-998A-E629EEF1DB8F}" type="parTrans" cxnId="{5D6BE474-EEB2-4207-B103-3D845A38610D}">
      <dgm:prSet/>
      <dgm:spPr/>
      <dgm:t>
        <a:bodyPr/>
        <a:lstStyle/>
        <a:p>
          <a:endParaRPr lang="tr-TR"/>
        </a:p>
      </dgm:t>
    </dgm:pt>
    <dgm:pt modelId="{3A41F31C-5585-4B59-B6E4-439B33BC6DAE}" type="sibTrans" cxnId="{5D6BE474-EEB2-4207-B103-3D845A38610D}">
      <dgm:prSet/>
      <dgm:spPr/>
      <dgm:t>
        <a:bodyPr/>
        <a:lstStyle/>
        <a:p>
          <a:endParaRPr lang="tr-TR"/>
        </a:p>
      </dgm:t>
    </dgm:pt>
    <dgm:pt modelId="{F3EE737F-9D2D-4987-A143-3D8E7E9C026E}">
      <dgm:prSet custT="1"/>
      <dgm:spPr/>
      <dgm:t>
        <a:bodyPr/>
        <a:lstStyle/>
        <a:p>
          <a:pPr algn="ctr"/>
          <a:r>
            <a:rPr lang="tr-TR" sz="2000" dirty="0" smtClean="0"/>
            <a:t>Öğretmen soruyu seçip, hem öğretmen hem öğrenci araştırmayı nasıl yapacağına karar verir.</a:t>
          </a:r>
          <a:endParaRPr lang="tr-TR" sz="2000" dirty="0"/>
        </a:p>
      </dgm:t>
    </dgm:pt>
    <dgm:pt modelId="{19C19007-7DA5-4B8C-9054-D12D706A376D}" type="parTrans" cxnId="{48CC04E7-150F-44F1-A574-600DD713F7F0}">
      <dgm:prSet/>
      <dgm:spPr/>
      <dgm:t>
        <a:bodyPr/>
        <a:lstStyle/>
        <a:p>
          <a:endParaRPr lang="tr-TR"/>
        </a:p>
      </dgm:t>
    </dgm:pt>
    <dgm:pt modelId="{5A77B21B-D5D3-456B-B45D-C2EDB31B44DA}" type="sibTrans" cxnId="{48CC04E7-150F-44F1-A574-600DD713F7F0}">
      <dgm:prSet/>
      <dgm:spPr/>
      <dgm:t>
        <a:bodyPr/>
        <a:lstStyle/>
        <a:p>
          <a:endParaRPr lang="tr-TR"/>
        </a:p>
      </dgm:t>
    </dgm:pt>
    <dgm:pt modelId="{C5CA9C0B-90FC-4B76-AA99-7865D954C90C}">
      <dgm:prSet custT="1"/>
      <dgm:spPr/>
      <dgm:t>
        <a:bodyPr/>
        <a:lstStyle/>
        <a:p>
          <a:pPr algn="ctr"/>
          <a:r>
            <a:rPr lang="tr-TR" sz="2000" dirty="0" smtClean="0"/>
            <a:t>Öğretmen soruyu seçip doğrudan yönerge ve modelleme ile araştırma yapılır.</a:t>
          </a:r>
          <a:endParaRPr lang="tr-TR" sz="2000" dirty="0"/>
        </a:p>
      </dgm:t>
    </dgm:pt>
    <dgm:pt modelId="{4951E1F3-0000-4199-B87F-E17BBCBBECA0}" type="parTrans" cxnId="{FD497904-D852-477B-9D2A-299C5A1A2F1A}">
      <dgm:prSet/>
      <dgm:spPr/>
      <dgm:t>
        <a:bodyPr/>
        <a:lstStyle/>
        <a:p>
          <a:endParaRPr lang="tr-TR"/>
        </a:p>
      </dgm:t>
    </dgm:pt>
    <dgm:pt modelId="{0A21982B-EEA7-465E-B0FC-AB3AD92C2063}" type="sibTrans" cxnId="{FD497904-D852-477B-9D2A-299C5A1A2F1A}">
      <dgm:prSet/>
      <dgm:spPr/>
      <dgm:t>
        <a:bodyPr/>
        <a:lstStyle/>
        <a:p>
          <a:endParaRPr lang="tr-TR"/>
        </a:p>
      </dgm:t>
    </dgm:pt>
    <dgm:pt modelId="{98E89DE2-45F6-4B03-BB69-5EE17EFAAA37}" type="pres">
      <dgm:prSet presAssocID="{F77D975C-9411-40D7-8AC2-E5B6B1C136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B405715-55BC-4C6F-9377-ABD87BBD319F}" type="pres">
      <dgm:prSet presAssocID="{8A58D441-0A14-42D3-813D-EB625C24D7F3}" presName="composite" presStyleCnt="0"/>
      <dgm:spPr/>
    </dgm:pt>
    <dgm:pt modelId="{D2514736-8AFB-4541-B33F-783271CC05B7}" type="pres">
      <dgm:prSet presAssocID="{8A58D441-0A14-42D3-813D-EB625C24D7F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246746-81E7-44A0-9D2B-DE8575EE623D}" type="pres">
      <dgm:prSet presAssocID="{8A58D441-0A14-42D3-813D-EB625C24D7F3}" presName="desTx" presStyleLbl="alignAccFollowNode1" presStyleIdx="0" presStyleCnt="3" custLinFactNeighborX="1190" custLinFactNeighborY="194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F4C741-618B-4D6A-83D9-9A5CB653DD04}" type="pres">
      <dgm:prSet presAssocID="{4749ACBD-E954-4B17-A3C9-D1346959027D}" presName="space" presStyleCnt="0"/>
      <dgm:spPr/>
    </dgm:pt>
    <dgm:pt modelId="{8C0258D7-3377-4001-B4DD-2E3A79BED120}" type="pres">
      <dgm:prSet presAssocID="{C603380D-4158-4611-BD3F-E0F3A2CC51FB}" presName="composite" presStyleCnt="0"/>
      <dgm:spPr/>
    </dgm:pt>
    <dgm:pt modelId="{040FCB44-B457-4D7C-ABBF-9BD100D03D01}" type="pres">
      <dgm:prSet presAssocID="{C603380D-4158-4611-BD3F-E0F3A2CC51F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79763B-C23E-4979-91A6-A98E46A41D7C}" type="pres">
      <dgm:prSet presAssocID="{C603380D-4158-4611-BD3F-E0F3A2CC51F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396830-6465-48C6-9810-68B112CA6225}" type="pres">
      <dgm:prSet presAssocID="{8943B685-7F85-4A36-802F-24FCB02307FF}" presName="space" presStyleCnt="0"/>
      <dgm:spPr/>
    </dgm:pt>
    <dgm:pt modelId="{DA875FAE-E6DB-4613-8018-382CB86ADC84}" type="pres">
      <dgm:prSet presAssocID="{052E1698-533E-44AD-B339-4090C773198B}" presName="composite" presStyleCnt="0"/>
      <dgm:spPr/>
    </dgm:pt>
    <dgm:pt modelId="{8EE6C45D-8093-41C0-A1CC-82C52DCD77FC}" type="pres">
      <dgm:prSet presAssocID="{052E1698-533E-44AD-B339-4090C773198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ACABE8-9699-459D-A907-9C08F22C49EE}" type="pres">
      <dgm:prSet presAssocID="{052E1698-533E-44AD-B339-4090C773198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5265E45-98B9-460A-A59E-C80BB6A9867B}" srcId="{F77D975C-9411-40D7-8AC2-E5B6B1C136A2}" destId="{8A58D441-0A14-42D3-813D-EB625C24D7F3}" srcOrd="0" destOrd="0" parTransId="{8633D149-9FB2-459A-B766-8D935D111380}" sibTransId="{4749ACBD-E954-4B17-A3C9-D1346959027D}"/>
    <dgm:cxn modelId="{FD497904-D852-477B-9D2A-299C5A1A2F1A}" srcId="{052E1698-533E-44AD-B339-4090C773198B}" destId="{C5CA9C0B-90FC-4B76-AA99-7865D954C90C}" srcOrd="0" destOrd="0" parTransId="{4951E1F3-0000-4199-B87F-E17BBCBBECA0}" sibTransId="{0A21982B-EEA7-465E-B0FC-AB3AD92C2063}"/>
    <dgm:cxn modelId="{69A3E667-5887-4163-85FB-D4E0CDFAB8DA}" type="presOf" srcId="{F77D975C-9411-40D7-8AC2-E5B6B1C136A2}" destId="{98E89DE2-45F6-4B03-BB69-5EE17EFAAA37}" srcOrd="0" destOrd="0" presId="urn:microsoft.com/office/officeart/2005/8/layout/hList1"/>
    <dgm:cxn modelId="{1B4606E0-09E1-4480-A396-FF6A249D6160}" srcId="{F77D975C-9411-40D7-8AC2-E5B6B1C136A2}" destId="{052E1698-533E-44AD-B339-4090C773198B}" srcOrd="2" destOrd="0" parTransId="{4636B234-0BFD-45BD-871E-EE383FEDDE54}" sibTransId="{59F59164-09C9-4668-A20E-4DF34E4A867C}"/>
    <dgm:cxn modelId="{C9337B52-8E9A-4A5A-92A8-0BC5793A38E4}" type="presOf" srcId="{42CD5036-1583-4CE8-A479-DABDC76686FD}" destId="{D2246746-81E7-44A0-9D2B-DE8575EE623D}" srcOrd="0" destOrd="0" presId="urn:microsoft.com/office/officeart/2005/8/layout/hList1"/>
    <dgm:cxn modelId="{93C67E10-2D58-4865-8C95-9B9188E63109}" type="presOf" srcId="{C5CA9C0B-90FC-4B76-AA99-7865D954C90C}" destId="{40ACABE8-9699-459D-A907-9C08F22C49EE}" srcOrd="0" destOrd="0" presId="urn:microsoft.com/office/officeart/2005/8/layout/hList1"/>
    <dgm:cxn modelId="{F7528DC1-46CA-4554-9007-D942358D794C}" type="presOf" srcId="{8A58D441-0A14-42D3-813D-EB625C24D7F3}" destId="{D2514736-8AFB-4541-B33F-783271CC05B7}" srcOrd="0" destOrd="0" presId="urn:microsoft.com/office/officeart/2005/8/layout/hList1"/>
    <dgm:cxn modelId="{17E7D4E3-C96F-42BF-B8AD-728A4816EFF4}" type="presOf" srcId="{C603380D-4158-4611-BD3F-E0F3A2CC51FB}" destId="{040FCB44-B457-4D7C-ABBF-9BD100D03D01}" srcOrd="0" destOrd="0" presId="urn:microsoft.com/office/officeart/2005/8/layout/hList1"/>
    <dgm:cxn modelId="{E3540D1E-3B8B-40E6-8DCB-5F69C6DA8444}" srcId="{F77D975C-9411-40D7-8AC2-E5B6B1C136A2}" destId="{C603380D-4158-4611-BD3F-E0F3A2CC51FB}" srcOrd="1" destOrd="0" parTransId="{3E7D4794-E433-4355-A251-71C6FA7E21F5}" sibTransId="{8943B685-7F85-4A36-802F-24FCB02307FF}"/>
    <dgm:cxn modelId="{882587FB-B8BE-49AA-81AD-104C834E5AF8}" type="presOf" srcId="{F3EE737F-9D2D-4987-A143-3D8E7E9C026E}" destId="{FE79763B-C23E-4979-91A6-A98E46A41D7C}" srcOrd="0" destOrd="0" presId="urn:microsoft.com/office/officeart/2005/8/layout/hList1"/>
    <dgm:cxn modelId="{5D6BE474-EEB2-4207-B103-3D845A38610D}" srcId="{8A58D441-0A14-42D3-813D-EB625C24D7F3}" destId="{42CD5036-1583-4CE8-A479-DABDC76686FD}" srcOrd="0" destOrd="0" parTransId="{8F0721F8-5D5D-417D-998A-E629EEF1DB8F}" sibTransId="{3A41F31C-5585-4B59-B6E4-439B33BC6DAE}"/>
    <dgm:cxn modelId="{BA22C107-F67D-43F8-B1C1-696B0AA10250}" type="presOf" srcId="{052E1698-533E-44AD-B339-4090C773198B}" destId="{8EE6C45D-8093-41C0-A1CC-82C52DCD77FC}" srcOrd="0" destOrd="0" presId="urn:microsoft.com/office/officeart/2005/8/layout/hList1"/>
    <dgm:cxn modelId="{48CC04E7-150F-44F1-A574-600DD713F7F0}" srcId="{C603380D-4158-4611-BD3F-E0F3A2CC51FB}" destId="{F3EE737F-9D2D-4987-A143-3D8E7E9C026E}" srcOrd="0" destOrd="0" parTransId="{19C19007-7DA5-4B8C-9054-D12D706A376D}" sibTransId="{5A77B21B-D5D3-456B-B45D-C2EDB31B44DA}"/>
    <dgm:cxn modelId="{29A7ECA8-4D11-4DBF-8646-47F544F30645}" type="presParOf" srcId="{98E89DE2-45F6-4B03-BB69-5EE17EFAAA37}" destId="{9B405715-55BC-4C6F-9377-ABD87BBD319F}" srcOrd="0" destOrd="0" presId="urn:microsoft.com/office/officeart/2005/8/layout/hList1"/>
    <dgm:cxn modelId="{E2882E8C-638B-4267-8F18-B7C8A236EE77}" type="presParOf" srcId="{9B405715-55BC-4C6F-9377-ABD87BBD319F}" destId="{D2514736-8AFB-4541-B33F-783271CC05B7}" srcOrd="0" destOrd="0" presId="urn:microsoft.com/office/officeart/2005/8/layout/hList1"/>
    <dgm:cxn modelId="{78975C96-26D9-417A-8EBC-556CA746384E}" type="presParOf" srcId="{9B405715-55BC-4C6F-9377-ABD87BBD319F}" destId="{D2246746-81E7-44A0-9D2B-DE8575EE623D}" srcOrd="1" destOrd="0" presId="urn:microsoft.com/office/officeart/2005/8/layout/hList1"/>
    <dgm:cxn modelId="{D138AFEF-ACB2-49E7-AB6E-A3D11BF5EA15}" type="presParOf" srcId="{98E89DE2-45F6-4B03-BB69-5EE17EFAAA37}" destId="{E2F4C741-618B-4D6A-83D9-9A5CB653DD04}" srcOrd="1" destOrd="0" presId="urn:microsoft.com/office/officeart/2005/8/layout/hList1"/>
    <dgm:cxn modelId="{1B7FF2E4-4D5A-4022-AA01-B82EAB0321FD}" type="presParOf" srcId="{98E89DE2-45F6-4B03-BB69-5EE17EFAAA37}" destId="{8C0258D7-3377-4001-B4DD-2E3A79BED120}" srcOrd="2" destOrd="0" presId="urn:microsoft.com/office/officeart/2005/8/layout/hList1"/>
    <dgm:cxn modelId="{FB10CC61-AB66-41C0-800B-4C6789837E85}" type="presParOf" srcId="{8C0258D7-3377-4001-B4DD-2E3A79BED120}" destId="{040FCB44-B457-4D7C-ABBF-9BD100D03D01}" srcOrd="0" destOrd="0" presId="urn:microsoft.com/office/officeart/2005/8/layout/hList1"/>
    <dgm:cxn modelId="{29B5971C-830E-4F65-B902-5561AB18D4FE}" type="presParOf" srcId="{8C0258D7-3377-4001-B4DD-2E3A79BED120}" destId="{FE79763B-C23E-4979-91A6-A98E46A41D7C}" srcOrd="1" destOrd="0" presId="urn:microsoft.com/office/officeart/2005/8/layout/hList1"/>
    <dgm:cxn modelId="{2638DA09-121F-4117-B765-7039BED59B0E}" type="presParOf" srcId="{98E89DE2-45F6-4B03-BB69-5EE17EFAAA37}" destId="{D0396830-6465-48C6-9810-68B112CA6225}" srcOrd="3" destOrd="0" presId="urn:microsoft.com/office/officeart/2005/8/layout/hList1"/>
    <dgm:cxn modelId="{B2462865-7E76-4353-814E-EB2D43056D89}" type="presParOf" srcId="{98E89DE2-45F6-4B03-BB69-5EE17EFAAA37}" destId="{DA875FAE-E6DB-4613-8018-382CB86ADC84}" srcOrd="4" destOrd="0" presId="urn:microsoft.com/office/officeart/2005/8/layout/hList1"/>
    <dgm:cxn modelId="{59199EE3-83D6-423F-B6BF-99B9ACB319C5}" type="presParOf" srcId="{DA875FAE-E6DB-4613-8018-382CB86ADC84}" destId="{8EE6C45D-8093-41C0-A1CC-82C52DCD77FC}" srcOrd="0" destOrd="0" presId="urn:microsoft.com/office/officeart/2005/8/layout/hList1"/>
    <dgm:cxn modelId="{AD54AC92-7923-48C0-A47E-8904F74F3CDC}" type="presParOf" srcId="{DA875FAE-E6DB-4613-8018-382CB86ADC84}" destId="{40ACABE8-9699-459D-A907-9C08F22C49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C53F8F-5036-44B9-84E4-EDFAC6A91A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F415DC8-90C6-4785-A328-E48D52E4AA8E}">
      <dgm:prSet phldrT="[Metin]"/>
      <dgm:spPr/>
      <dgm:t>
        <a:bodyPr/>
        <a:lstStyle/>
        <a:p>
          <a:r>
            <a:rPr lang="tr-TR" dirty="0" smtClean="0"/>
            <a:t>Basit Sorgulama</a:t>
          </a:r>
          <a:endParaRPr lang="tr-TR" dirty="0"/>
        </a:p>
      </dgm:t>
    </dgm:pt>
    <dgm:pt modelId="{5FD68F6A-FD1D-40CB-8474-5C3DE9235BE6}" type="parTrans" cxnId="{C69A5BFE-362F-4366-AED3-35CB868F729D}">
      <dgm:prSet/>
      <dgm:spPr/>
      <dgm:t>
        <a:bodyPr/>
        <a:lstStyle/>
        <a:p>
          <a:endParaRPr lang="tr-TR"/>
        </a:p>
      </dgm:t>
    </dgm:pt>
    <dgm:pt modelId="{9A9558FC-05D4-419B-9645-27BD234BDC97}" type="sibTrans" cxnId="{C69A5BFE-362F-4366-AED3-35CB868F729D}">
      <dgm:prSet/>
      <dgm:spPr/>
      <dgm:t>
        <a:bodyPr/>
        <a:lstStyle/>
        <a:p>
          <a:endParaRPr lang="tr-TR"/>
        </a:p>
      </dgm:t>
    </dgm:pt>
    <dgm:pt modelId="{11623644-5140-45FA-9179-9D7CF9893F31}">
      <dgm:prSet phldrT="[Metin]"/>
      <dgm:spPr/>
      <dgm:t>
        <a:bodyPr/>
        <a:lstStyle/>
        <a:p>
          <a:r>
            <a:rPr lang="tr-TR" dirty="0" smtClean="0"/>
            <a:t>Öğrenciler gözlem yapma, karşılaştırma, hipotez kurma gibi süreçler ile meşgul olurlar. </a:t>
          </a:r>
          <a:endParaRPr lang="tr-TR" dirty="0"/>
        </a:p>
      </dgm:t>
    </dgm:pt>
    <dgm:pt modelId="{75E43B4A-490B-466B-A510-D73EFB999038}" type="parTrans" cxnId="{6CA6392B-9F1C-44CE-AFE7-CCC4DFAB59DF}">
      <dgm:prSet/>
      <dgm:spPr/>
      <dgm:t>
        <a:bodyPr/>
        <a:lstStyle/>
        <a:p>
          <a:endParaRPr lang="tr-TR"/>
        </a:p>
      </dgm:t>
    </dgm:pt>
    <dgm:pt modelId="{698D1755-1D38-4B3D-93FE-9A1946E0C92F}" type="sibTrans" cxnId="{6CA6392B-9F1C-44CE-AFE7-CCC4DFAB59DF}">
      <dgm:prSet/>
      <dgm:spPr/>
      <dgm:t>
        <a:bodyPr/>
        <a:lstStyle/>
        <a:p>
          <a:endParaRPr lang="tr-TR"/>
        </a:p>
      </dgm:t>
    </dgm:pt>
    <dgm:pt modelId="{36D055C9-3049-4D33-8030-04F4BE0EEFCD}">
      <dgm:prSet phldrT="[Metin]"/>
      <dgm:spPr/>
      <dgm:t>
        <a:bodyPr/>
        <a:lstStyle/>
        <a:p>
          <a:r>
            <a:rPr lang="tr-TR" dirty="0" smtClean="0"/>
            <a:t>Açık Sorgulama</a:t>
          </a:r>
          <a:endParaRPr lang="tr-TR" dirty="0"/>
        </a:p>
      </dgm:t>
    </dgm:pt>
    <dgm:pt modelId="{ED39218F-D65D-4F86-BB14-A2C2430C3BF3}" type="parTrans" cxnId="{3B2CF1A8-C435-4E3E-9C6F-C4322FCA904C}">
      <dgm:prSet/>
      <dgm:spPr/>
      <dgm:t>
        <a:bodyPr/>
        <a:lstStyle/>
        <a:p>
          <a:endParaRPr lang="tr-TR"/>
        </a:p>
      </dgm:t>
    </dgm:pt>
    <dgm:pt modelId="{9DC091B4-1171-481A-80EE-841C53849686}" type="sibTrans" cxnId="{3B2CF1A8-C435-4E3E-9C6F-C4322FCA904C}">
      <dgm:prSet/>
      <dgm:spPr/>
      <dgm:t>
        <a:bodyPr/>
        <a:lstStyle/>
        <a:p>
          <a:endParaRPr lang="tr-TR"/>
        </a:p>
      </dgm:t>
    </dgm:pt>
    <dgm:pt modelId="{D8D53998-55FC-4C09-BE26-E008049CC29D}">
      <dgm:prSet phldrT="[Metin]"/>
      <dgm:spPr/>
      <dgm:t>
        <a:bodyPr/>
        <a:lstStyle/>
        <a:p>
          <a:r>
            <a:rPr lang="tr-TR" dirty="0" smtClean="0"/>
            <a:t>Öğrenciler yeteneklerini iyi yapılandırılmış bir fen konusu bilgisinde kullanılır, bilimsel bilgiyi çeşitli problemlere uygulama ve düşünme yetenekleri kullanılır.</a:t>
          </a:r>
          <a:endParaRPr lang="tr-TR" dirty="0"/>
        </a:p>
      </dgm:t>
    </dgm:pt>
    <dgm:pt modelId="{4AD371D5-5434-4DB4-95B0-971762F18279}" type="parTrans" cxnId="{9510AE43-1E5A-45BB-8998-CDFA439FE9D7}">
      <dgm:prSet/>
      <dgm:spPr/>
      <dgm:t>
        <a:bodyPr/>
        <a:lstStyle/>
        <a:p>
          <a:endParaRPr lang="tr-TR"/>
        </a:p>
      </dgm:t>
    </dgm:pt>
    <dgm:pt modelId="{689EFC13-985A-42C5-A1F6-02278548CFB3}" type="sibTrans" cxnId="{9510AE43-1E5A-45BB-8998-CDFA439FE9D7}">
      <dgm:prSet/>
      <dgm:spPr/>
      <dgm:t>
        <a:bodyPr/>
        <a:lstStyle/>
        <a:p>
          <a:endParaRPr lang="tr-TR"/>
        </a:p>
      </dgm:t>
    </dgm:pt>
    <dgm:pt modelId="{C602AC6A-6468-4A58-9E77-4D176E57DE4E}" type="pres">
      <dgm:prSet presAssocID="{F0C53F8F-5036-44B9-84E4-EDFAC6A91A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743FFAD-DBBB-416D-8881-4543FB113494}" type="pres">
      <dgm:prSet presAssocID="{EF415DC8-90C6-4785-A328-E48D52E4AA8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520B9A-32A0-4D20-9416-AD491B5D17FA}" type="pres">
      <dgm:prSet presAssocID="{EF415DC8-90C6-4785-A328-E48D52E4AA8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403086-CC56-4749-AF4C-154792D713DA}" type="pres">
      <dgm:prSet presAssocID="{36D055C9-3049-4D33-8030-04F4BE0EEFC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909754-997D-4CD0-A374-D2C6F17E753D}" type="pres">
      <dgm:prSet presAssocID="{36D055C9-3049-4D33-8030-04F4BE0EEFC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EF8F33A-0A23-495F-A468-F8A6B58DB222}" type="presOf" srcId="{D8D53998-55FC-4C09-BE26-E008049CC29D}" destId="{44909754-997D-4CD0-A374-D2C6F17E753D}" srcOrd="0" destOrd="0" presId="urn:microsoft.com/office/officeart/2005/8/layout/vList2"/>
    <dgm:cxn modelId="{6CA6392B-9F1C-44CE-AFE7-CCC4DFAB59DF}" srcId="{EF415DC8-90C6-4785-A328-E48D52E4AA8E}" destId="{11623644-5140-45FA-9179-9D7CF9893F31}" srcOrd="0" destOrd="0" parTransId="{75E43B4A-490B-466B-A510-D73EFB999038}" sibTransId="{698D1755-1D38-4B3D-93FE-9A1946E0C92F}"/>
    <dgm:cxn modelId="{C69A5BFE-362F-4366-AED3-35CB868F729D}" srcId="{F0C53F8F-5036-44B9-84E4-EDFAC6A91A8A}" destId="{EF415DC8-90C6-4785-A328-E48D52E4AA8E}" srcOrd="0" destOrd="0" parTransId="{5FD68F6A-FD1D-40CB-8474-5C3DE9235BE6}" sibTransId="{9A9558FC-05D4-419B-9645-27BD234BDC97}"/>
    <dgm:cxn modelId="{C440E7EB-6D72-4E9E-A8ED-527093EEE613}" type="presOf" srcId="{36D055C9-3049-4D33-8030-04F4BE0EEFCD}" destId="{52403086-CC56-4749-AF4C-154792D713DA}" srcOrd="0" destOrd="0" presId="urn:microsoft.com/office/officeart/2005/8/layout/vList2"/>
    <dgm:cxn modelId="{42B9BE9E-F1DD-4F81-911B-67BBE4B6465E}" type="presOf" srcId="{F0C53F8F-5036-44B9-84E4-EDFAC6A91A8A}" destId="{C602AC6A-6468-4A58-9E77-4D176E57DE4E}" srcOrd="0" destOrd="0" presId="urn:microsoft.com/office/officeart/2005/8/layout/vList2"/>
    <dgm:cxn modelId="{7EBBE180-2934-47F5-84BA-7F6792131485}" type="presOf" srcId="{11623644-5140-45FA-9179-9D7CF9893F31}" destId="{92520B9A-32A0-4D20-9416-AD491B5D17FA}" srcOrd="0" destOrd="0" presId="urn:microsoft.com/office/officeart/2005/8/layout/vList2"/>
    <dgm:cxn modelId="{3B2CF1A8-C435-4E3E-9C6F-C4322FCA904C}" srcId="{F0C53F8F-5036-44B9-84E4-EDFAC6A91A8A}" destId="{36D055C9-3049-4D33-8030-04F4BE0EEFCD}" srcOrd="1" destOrd="0" parTransId="{ED39218F-D65D-4F86-BB14-A2C2430C3BF3}" sibTransId="{9DC091B4-1171-481A-80EE-841C53849686}"/>
    <dgm:cxn modelId="{9510AE43-1E5A-45BB-8998-CDFA439FE9D7}" srcId="{36D055C9-3049-4D33-8030-04F4BE0EEFCD}" destId="{D8D53998-55FC-4C09-BE26-E008049CC29D}" srcOrd="0" destOrd="0" parTransId="{4AD371D5-5434-4DB4-95B0-971762F18279}" sibTransId="{689EFC13-985A-42C5-A1F6-02278548CFB3}"/>
    <dgm:cxn modelId="{F95AF260-2B09-400D-BB97-018871A8A693}" type="presOf" srcId="{EF415DC8-90C6-4785-A328-E48D52E4AA8E}" destId="{E743FFAD-DBBB-416D-8881-4543FB113494}" srcOrd="0" destOrd="0" presId="urn:microsoft.com/office/officeart/2005/8/layout/vList2"/>
    <dgm:cxn modelId="{CA37067C-27F2-46AB-AA41-B32B07087AF2}" type="presParOf" srcId="{C602AC6A-6468-4A58-9E77-4D176E57DE4E}" destId="{E743FFAD-DBBB-416D-8881-4543FB113494}" srcOrd="0" destOrd="0" presId="urn:microsoft.com/office/officeart/2005/8/layout/vList2"/>
    <dgm:cxn modelId="{7089BCB6-5984-468A-AE2E-27D61ED5576B}" type="presParOf" srcId="{C602AC6A-6468-4A58-9E77-4D176E57DE4E}" destId="{92520B9A-32A0-4D20-9416-AD491B5D17FA}" srcOrd="1" destOrd="0" presId="urn:microsoft.com/office/officeart/2005/8/layout/vList2"/>
    <dgm:cxn modelId="{B6727865-BC13-4B43-93EA-200397F1922F}" type="presParOf" srcId="{C602AC6A-6468-4A58-9E77-4D176E57DE4E}" destId="{52403086-CC56-4749-AF4C-154792D713DA}" srcOrd="2" destOrd="0" presId="urn:microsoft.com/office/officeart/2005/8/layout/vList2"/>
    <dgm:cxn modelId="{2019F859-FEC7-431E-8752-0A9661AB3A7A}" type="presParOf" srcId="{C602AC6A-6468-4A58-9E77-4D176E57DE4E}" destId="{44909754-997D-4CD0-A374-D2C6F17E753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14736-8AFB-4541-B33F-783271CC05B7}">
      <dsp:nvSpPr>
        <dsp:cNvPr id="0" name=""/>
        <dsp:cNvSpPr/>
      </dsp:nvSpPr>
      <dsp:spPr>
        <a:xfrm>
          <a:off x="2686" y="1262887"/>
          <a:ext cx="2619297" cy="1041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Öğrenci Merkezli</a:t>
          </a:r>
          <a:endParaRPr lang="tr-TR" sz="3000" kern="1200" dirty="0"/>
        </a:p>
      </dsp:txBody>
      <dsp:txXfrm>
        <a:off x="2686" y="1262887"/>
        <a:ext cx="2619297" cy="1041977"/>
      </dsp:txXfrm>
    </dsp:sp>
    <dsp:sp modelId="{D2246746-81E7-44A0-9D2B-DE8575EE623D}">
      <dsp:nvSpPr>
        <dsp:cNvPr id="0" name=""/>
        <dsp:cNvSpPr/>
      </dsp:nvSpPr>
      <dsp:spPr>
        <a:xfrm>
          <a:off x="33856" y="2346424"/>
          <a:ext cx="2619297" cy="2141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Öğrenciler soru üretip araştırmayı planlar.</a:t>
          </a:r>
          <a:endParaRPr lang="tr-TR" sz="2000" kern="1200" dirty="0"/>
        </a:p>
      </dsp:txBody>
      <dsp:txXfrm>
        <a:off x="33856" y="2346424"/>
        <a:ext cx="2619297" cy="2141100"/>
      </dsp:txXfrm>
    </dsp:sp>
    <dsp:sp modelId="{040FCB44-B457-4D7C-ABBF-9BD100D03D01}">
      <dsp:nvSpPr>
        <dsp:cNvPr id="0" name=""/>
        <dsp:cNvSpPr/>
      </dsp:nvSpPr>
      <dsp:spPr>
        <a:xfrm>
          <a:off x="2988685" y="1262887"/>
          <a:ext cx="2619297" cy="1041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smtClean="0"/>
            <a:t>Öğretmen Güdümlü</a:t>
          </a:r>
          <a:endParaRPr lang="tr-TR" sz="3000" kern="1200"/>
        </a:p>
      </dsp:txBody>
      <dsp:txXfrm>
        <a:off x="2988685" y="1262887"/>
        <a:ext cx="2619297" cy="1041977"/>
      </dsp:txXfrm>
    </dsp:sp>
    <dsp:sp modelId="{FE79763B-C23E-4979-91A6-A98E46A41D7C}">
      <dsp:nvSpPr>
        <dsp:cNvPr id="0" name=""/>
        <dsp:cNvSpPr/>
      </dsp:nvSpPr>
      <dsp:spPr>
        <a:xfrm>
          <a:off x="2988685" y="2304865"/>
          <a:ext cx="2619297" cy="2141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Öğretmen soruyu seçip, hem öğretmen hem öğrenci araştırmayı nasıl yapacağına karar verir.</a:t>
          </a:r>
          <a:endParaRPr lang="tr-TR" sz="2000" kern="1200" dirty="0"/>
        </a:p>
      </dsp:txBody>
      <dsp:txXfrm>
        <a:off x="2988685" y="2304865"/>
        <a:ext cx="2619297" cy="2141100"/>
      </dsp:txXfrm>
    </dsp:sp>
    <dsp:sp modelId="{8EE6C45D-8093-41C0-A1CC-82C52DCD77FC}">
      <dsp:nvSpPr>
        <dsp:cNvPr id="0" name=""/>
        <dsp:cNvSpPr/>
      </dsp:nvSpPr>
      <dsp:spPr>
        <a:xfrm>
          <a:off x="5974684" y="1262887"/>
          <a:ext cx="2619297" cy="1041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smtClean="0"/>
            <a:t>Öğretmen Merkezli</a:t>
          </a:r>
          <a:endParaRPr lang="tr-TR" sz="3000" kern="1200"/>
        </a:p>
      </dsp:txBody>
      <dsp:txXfrm>
        <a:off x="5974684" y="1262887"/>
        <a:ext cx="2619297" cy="1041977"/>
      </dsp:txXfrm>
    </dsp:sp>
    <dsp:sp modelId="{40ACABE8-9699-459D-A907-9C08F22C49EE}">
      <dsp:nvSpPr>
        <dsp:cNvPr id="0" name=""/>
        <dsp:cNvSpPr/>
      </dsp:nvSpPr>
      <dsp:spPr>
        <a:xfrm>
          <a:off x="5974684" y="2304865"/>
          <a:ext cx="2619297" cy="2141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Öğretmen soruyu seçip doğrudan yönerge ve modelleme ile araştırma yapılır.</a:t>
          </a:r>
          <a:endParaRPr lang="tr-TR" sz="2000" kern="1200" dirty="0"/>
        </a:p>
      </dsp:txBody>
      <dsp:txXfrm>
        <a:off x="5974684" y="2304865"/>
        <a:ext cx="2619297" cy="2141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3FFAD-DBBB-416D-8881-4543FB113494}">
      <dsp:nvSpPr>
        <dsp:cNvPr id="0" name=""/>
        <dsp:cNvSpPr/>
      </dsp:nvSpPr>
      <dsp:spPr>
        <a:xfrm>
          <a:off x="0" y="41071"/>
          <a:ext cx="8596668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Basit Sorgulama</a:t>
          </a:r>
          <a:endParaRPr lang="tr-TR" sz="3300" kern="1200" dirty="0"/>
        </a:p>
      </dsp:txBody>
      <dsp:txXfrm>
        <a:off x="37696" y="78767"/>
        <a:ext cx="8521276" cy="696808"/>
      </dsp:txXfrm>
    </dsp:sp>
    <dsp:sp modelId="{92520B9A-32A0-4D20-9416-AD491B5D17FA}">
      <dsp:nvSpPr>
        <dsp:cNvPr id="0" name=""/>
        <dsp:cNvSpPr/>
      </dsp:nvSpPr>
      <dsp:spPr>
        <a:xfrm>
          <a:off x="0" y="813271"/>
          <a:ext cx="8596668" cy="78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44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600" kern="1200" dirty="0" smtClean="0"/>
            <a:t>Öğrenciler gözlem yapma, karşılaştırma, hipotez kurma gibi süreçler ile meşgul olurlar. </a:t>
          </a:r>
          <a:endParaRPr lang="tr-TR" sz="2600" kern="1200" dirty="0"/>
        </a:p>
      </dsp:txBody>
      <dsp:txXfrm>
        <a:off x="0" y="813271"/>
        <a:ext cx="8596668" cy="785565"/>
      </dsp:txXfrm>
    </dsp:sp>
    <dsp:sp modelId="{52403086-CC56-4749-AF4C-154792D713DA}">
      <dsp:nvSpPr>
        <dsp:cNvPr id="0" name=""/>
        <dsp:cNvSpPr/>
      </dsp:nvSpPr>
      <dsp:spPr>
        <a:xfrm>
          <a:off x="0" y="1598836"/>
          <a:ext cx="8596668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Açık Sorgulama</a:t>
          </a:r>
          <a:endParaRPr lang="tr-TR" sz="3300" kern="1200" dirty="0"/>
        </a:p>
      </dsp:txBody>
      <dsp:txXfrm>
        <a:off x="37696" y="1636532"/>
        <a:ext cx="8521276" cy="696808"/>
      </dsp:txXfrm>
    </dsp:sp>
    <dsp:sp modelId="{44909754-997D-4CD0-A374-D2C6F17E753D}">
      <dsp:nvSpPr>
        <dsp:cNvPr id="0" name=""/>
        <dsp:cNvSpPr/>
      </dsp:nvSpPr>
      <dsp:spPr>
        <a:xfrm>
          <a:off x="0" y="2371036"/>
          <a:ext cx="8596668" cy="1468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44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600" kern="1200" dirty="0" smtClean="0"/>
            <a:t>Öğrenciler yeteneklerini iyi yapılandırılmış bir fen konusu bilgisinde kullanılır, bilimsel bilgiyi çeşitli problemlere uygulama ve düşünme yetenekleri kullanılır.</a:t>
          </a:r>
          <a:endParaRPr lang="tr-TR" sz="2600" kern="1200" dirty="0"/>
        </a:p>
      </dsp:txBody>
      <dsp:txXfrm>
        <a:off x="0" y="2371036"/>
        <a:ext cx="8596668" cy="1468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Araştırma-Sorgulamaya Dayalı Öğrenme Yaklaşımı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</a:t>
            </a:r>
            <a:r>
              <a:rPr lang="tr-TR" dirty="0" smtClean="0"/>
              <a:t>. Dr</a:t>
            </a:r>
            <a:r>
              <a:rPr lang="tr-TR" dirty="0" smtClean="0"/>
              <a:t>. Fitnat Kaptan</a:t>
            </a:r>
          </a:p>
          <a:p>
            <a:r>
              <a:rPr lang="tr-TR" dirty="0" smtClean="0"/>
              <a:t>Arş</a:t>
            </a:r>
            <a:r>
              <a:rPr lang="tr-TR" dirty="0" smtClean="0"/>
              <a:t>. Gör</a:t>
            </a:r>
            <a:r>
              <a:rPr lang="tr-TR" dirty="0" smtClean="0"/>
              <a:t>. </a:t>
            </a:r>
            <a:r>
              <a:rPr lang="tr-TR" dirty="0" smtClean="0"/>
              <a:t>Kaan Batı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702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Sorgulamaya Dayalı Öğrenme Yaklaşımı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Sorgulamaya dayalı öğretim yaklaşımını fen eğitimine dahil etmeyi gerektiren beş temel özellik;</a:t>
            </a:r>
          </a:p>
          <a:p>
            <a:pPr lvl="1"/>
            <a:r>
              <a:rPr lang="tr-TR" dirty="0" smtClean="0"/>
              <a:t>Bilimsel Odaklı sorular sormayı,</a:t>
            </a:r>
          </a:p>
          <a:p>
            <a:pPr lvl="1"/>
            <a:r>
              <a:rPr lang="tr-TR" dirty="0" smtClean="0"/>
              <a:t>Kanıta öncelik vermeyi,</a:t>
            </a:r>
          </a:p>
          <a:p>
            <a:pPr lvl="1"/>
            <a:r>
              <a:rPr lang="tr-TR" dirty="0" smtClean="0"/>
              <a:t>Kanıtları açıklamaları formüle etmek için kullanmayı,</a:t>
            </a:r>
          </a:p>
          <a:p>
            <a:pPr lvl="1"/>
            <a:r>
              <a:rPr lang="tr-TR" dirty="0" smtClean="0"/>
              <a:t>Yapılan açıklamaları diğer alternatif açıklamalar ışığında değerlendirmeyi, </a:t>
            </a:r>
          </a:p>
          <a:p>
            <a:pPr lvl="1"/>
            <a:r>
              <a:rPr lang="tr-TR" dirty="0" smtClean="0"/>
              <a:t>Açıklamaları iletmeyi ve doğrulamayı içerir.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49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Fen öğretimi bilimsel araştırma-sorgulamanın doğası ile uyumlu olmalıdır. 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714500"/>
            <a:ext cx="8596668" cy="3880773"/>
          </a:xfrm>
        </p:spPr>
        <p:txBody>
          <a:bodyPr/>
          <a:lstStyle/>
          <a:p>
            <a:r>
              <a:rPr lang="tr-TR" dirty="0" smtClean="0"/>
              <a:t>Doğayla ilgili bir soruyla başlamak,</a:t>
            </a:r>
          </a:p>
          <a:p>
            <a:r>
              <a:rPr lang="tr-TR" dirty="0" smtClean="0"/>
              <a:t>Öğrencilerin aktif bir şekilde sürece katılımı, </a:t>
            </a:r>
          </a:p>
          <a:p>
            <a:r>
              <a:rPr lang="tr-TR" dirty="0" smtClean="0"/>
              <a:t>Kanıtların toplanılması ve kullanılması üzerine yoğunlaşmak.</a:t>
            </a:r>
          </a:p>
          <a:p>
            <a:r>
              <a:rPr lang="tr-TR" dirty="0" smtClean="0"/>
              <a:t>Tarihsel bir bakış açısı sunmak,</a:t>
            </a:r>
          </a:p>
          <a:p>
            <a:r>
              <a:rPr lang="tr-TR" dirty="0" smtClean="0"/>
              <a:t>Açık ve anlaşılır açıklamalarda ısrarcı olmak,</a:t>
            </a:r>
          </a:p>
          <a:p>
            <a:r>
              <a:rPr lang="tr-TR" dirty="0" smtClean="0"/>
              <a:t>Takım çalışmasını kullanmak,</a:t>
            </a:r>
          </a:p>
          <a:p>
            <a:r>
              <a:rPr lang="tr-TR" dirty="0" smtClean="0"/>
              <a:t>Bulunanlardan bilinenleri ayrı tutmak,</a:t>
            </a:r>
          </a:p>
          <a:p>
            <a:r>
              <a:rPr lang="tr-TR" dirty="0" smtClean="0"/>
              <a:t>Teknik kelimelerin hatırda tutulması.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54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Araştırma-Sorgulamaya Dayalı fen öğretiminin beş temel özelliği;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1. Öğrenciler bilimsel içerikli bir </a:t>
            </a:r>
            <a:r>
              <a:rPr lang="tr-TR" b="1" dirty="0" smtClean="0"/>
              <a:t>soru</a:t>
            </a:r>
            <a:r>
              <a:rPr lang="tr-TR" dirty="0" smtClean="0"/>
              <a:t> ile sürece dahil olurlar.</a:t>
            </a:r>
          </a:p>
          <a:p>
            <a:pPr marL="0" indent="0">
              <a:buNone/>
            </a:pPr>
            <a:r>
              <a:rPr lang="tr-TR" dirty="0" smtClean="0"/>
              <a:t>2. Öğrenciler bilimsel içerikli soruya cevap niteliği taşıyan </a:t>
            </a:r>
            <a:r>
              <a:rPr lang="tr-TR" b="1" dirty="0" smtClean="0"/>
              <a:t>açıklamalarda bulunmak</a:t>
            </a:r>
            <a:r>
              <a:rPr lang="tr-TR" dirty="0" smtClean="0"/>
              <a:t> ve bunları değerlendirmek için kanıtlara öncelik verirler.</a:t>
            </a:r>
          </a:p>
          <a:p>
            <a:pPr marL="0" indent="0">
              <a:buNone/>
            </a:pPr>
            <a:r>
              <a:rPr lang="tr-TR" dirty="0" smtClean="0"/>
              <a:t>3. Bilimsel içerikli soruya cevap niteliği taşıyan açıklamalarını </a:t>
            </a:r>
            <a:r>
              <a:rPr lang="tr-TR" b="1" dirty="0" smtClean="0"/>
              <a:t>kanıtlar</a:t>
            </a:r>
            <a:r>
              <a:rPr lang="tr-TR" dirty="0" smtClean="0"/>
              <a:t>ı kullanarak oluştururlar.</a:t>
            </a:r>
          </a:p>
          <a:p>
            <a:pPr marL="0" indent="0">
              <a:buNone/>
            </a:pPr>
            <a:r>
              <a:rPr lang="tr-TR" dirty="0" smtClean="0"/>
              <a:t>4. Öğrenciler özellikle bilimsel anlayışları yansıtacak şekilde alternatif açıklamalar ışığında kendi yaptıkları açıklamalarını </a:t>
            </a:r>
            <a:r>
              <a:rPr lang="tr-TR" b="1" dirty="0" smtClean="0"/>
              <a:t>değerlendirirler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5. Öğrenciler önerdikleri açıklamaları diğer insanlar ile </a:t>
            </a:r>
            <a:r>
              <a:rPr lang="tr-TR" b="1" dirty="0" smtClean="0"/>
              <a:t>paylaşmak için sunarlar </a:t>
            </a:r>
            <a:r>
              <a:rPr lang="tr-TR" dirty="0" smtClean="0"/>
              <a:t>ve bunları savunurlar.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46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01" y="218159"/>
            <a:ext cx="5634361" cy="663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233" y="-37174"/>
            <a:ext cx="5157404" cy="745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865" y="0"/>
            <a:ext cx="5326371" cy="761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7107" y="2448791"/>
            <a:ext cx="8596668" cy="1320800"/>
          </a:xfrm>
        </p:spPr>
        <p:txBody>
          <a:bodyPr/>
          <a:lstStyle/>
          <a:p>
            <a:r>
              <a:rPr lang="tr-TR" dirty="0" smtClean="0"/>
              <a:t>ÖĞRENME HALKASI MODELLERİ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4009" y="3244490"/>
            <a:ext cx="8723283" cy="1070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 smtClean="0"/>
              <a:t>3E – 5E – 6E – 7E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9370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07" y="860864"/>
            <a:ext cx="3267075" cy="5400675"/>
          </a:xfrm>
          <a:prstGeom prst="rect">
            <a:avLst/>
          </a:prstGeom>
        </p:spPr>
      </p:pic>
      <p:cxnSp>
        <p:nvCxnSpPr>
          <p:cNvPr id="9" name="Düz Bağlayıcı 8"/>
          <p:cNvCxnSpPr/>
          <p:nvPr/>
        </p:nvCxnSpPr>
        <p:spPr>
          <a:xfrm>
            <a:off x="3976355" y="451692"/>
            <a:ext cx="22621" cy="59369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1477140" y="276089"/>
            <a:ext cx="132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</a:rPr>
              <a:t>DENEY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40357" y="276089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</a:rPr>
              <a:t>SONUÇ</a:t>
            </a:r>
            <a:endParaRPr lang="tr-TR" sz="3200" b="1" dirty="0">
              <a:solidFill>
                <a:srgbClr val="002060"/>
              </a:solidFill>
            </a:endParaRPr>
          </a:p>
        </p:txBody>
      </p:sp>
      <p:cxnSp>
        <p:nvCxnSpPr>
          <p:cNvPr id="12" name="Düz Bağlayıcı 11"/>
          <p:cNvCxnSpPr/>
          <p:nvPr/>
        </p:nvCxnSpPr>
        <p:spPr>
          <a:xfrm>
            <a:off x="8353136" y="451692"/>
            <a:ext cx="22621" cy="59369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9351914" y="271321"/>
            <a:ext cx="2169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</a:rPr>
              <a:t>YORUMLAR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8570976" y="1267968"/>
            <a:ext cx="34381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r-TR" sz="2800" dirty="0" smtClean="0"/>
              <a:t>Alkol ve nikotin canlı vücudu için zararlıdır.</a:t>
            </a:r>
          </a:p>
          <a:p>
            <a:pPr marL="514350" indent="-514350">
              <a:buAutoNum type="arabicPeriod"/>
            </a:pPr>
            <a:endParaRPr lang="tr-TR" sz="2800" dirty="0"/>
          </a:p>
          <a:p>
            <a:pPr marL="514350" indent="-514350">
              <a:buAutoNum type="arabicPeriod"/>
            </a:pPr>
            <a:r>
              <a:rPr lang="tr-TR" sz="2800" dirty="0" smtClean="0"/>
              <a:t>Bağırsak parazitlerinden kurtulmak için alkol ve sigara tüketilmelidir.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693" y="2018201"/>
            <a:ext cx="42767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1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>
                <a:solidFill>
                  <a:schemeClr val="tx1"/>
                </a:solidFill>
              </a:rPr>
              <a:t>Yapılandırmacı</a:t>
            </a:r>
            <a:r>
              <a:rPr lang="tr-TR" sz="2400" dirty="0">
                <a:solidFill>
                  <a:schemeClr val="tx1"/>
                </a:solidFill>
              </a:rPr>
              <a:t> yaklaşımın eğitim ortamındaki uygulamalarından </a:t>
            </a:r>
            <a:r>
              <a:rPr lang="tr-TR" sz="2400" dirty="0" smtClean="0">
                <a:solidFill>
                  <a:schemeClr val="tx1"/>
                </a:solidFill>
              </a:rPr>
              <a:t>biri de </a:t>
            </a:r>
            <a:r>
              <a:rPr lang="tr-TR" sz="2400" dirty="0">
                <a:solidFill>
                  <a:schemeClr val="tx1"/>
                </a:solidFill>
              </a:rPr>
              <a:t>öğrenme halkası modelidir. Öğrenme halkası ilk olarak 1967 yılında Robert </a:t>
            </a:r>
            <a:r>
              <a:rPr lang="tr-TR" sz="2400" dirty="0" err="1">
                <a:solidFill>
                  <a:schemeClr val="tx1"/>
                </a:solidFill>
              </a:rPr>
              <a:t>Karplus</a:t>
            </a:r>
            <a:r>
              <a:rPr lang="tr-TR" sz="2400" dirty="0">
                <a:solidFill>
                  <a:schemeClr val="tx1"/>
                </a:solidFill>
              </a:rPr>
              <a:t> ve </a:t>
            </a:r>
            <a:r>
              <a:rPr lang="tr-TR" sz="2400" dirty="0" err="1">
                <a:solidFill>
                  <a:schemeClr val="tx1"/>
                </a:solidFill>
              </a:rPr>
              <a:t>Herbert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Thier</a:t>
            </a:r>
            <a:r>
              <a:rPr lang="tr-TR" sz="2400" dirty="0">
                <a:solidFill>
                  <a:schemeClr val="tx1"/>
                </a:solidFill>
              </a:rPr>
              <a:t> tarafından 3 aşamalı şekilde </a:t>
            </a:r>
            <a:r>
              <a:rPr lang="tr-TR" sz="2400" dirty="0" smtClean="0">
                <a:solidFill>
                  <a:schemeClr val="tx1"/>
                </a:solidFill>
              </a:rPr>
              <a:t>oluşturulmuştur (EXPLORE, EXPLAIN, EVALUATE) </a:t>
            </a:r>
          </a:p>
          <a:p>
            <a:r>
              <a:rPr lang="tr-TR" sz="2400" dirty="0" err="1" smtClean="0">
                <a:solidFill>
                  <a:schemeClr val="tx1"/>
                </a:solidFill>
              </a:rPr>
              <a:t>Karplus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sonraki çalışmalarında öğrenme halkasının aşamalarını; Keşfetme (Exploration), Kavram Tanıtımı (</a:t>
            </a:r>
            <a:r>
              <a:rPr lang="tr-TR" sz="2400" dirty="0" err="1">
                <a:solidFill>
                  <a:schemeClr val="tx1"/>
                </a:solidFill>
              </a:rPr>
              <a:t>Concept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Introduction</a:t>
            </a:r>
            <a:r>
              <a:rPr lang="tr-TR" sz="2400" dirty="0">
                <a:solidFill>
                  <a:schemeClr val="tx1"/>
                </a:solidFill>
              </a:rPr>
              <a:t>/</a:t>
            </a:r>
            <a:r>
              <a:rPr lang="tr-TR" sz="2400" dirty="0" err="1">
                <a:solidFill>
                  <a:schemeClr val="tx1"/>
                </a:solidFill>
              </a:rPr>
              <a:t>Explanation</a:t>
            </a:r>
            <a:r>
              <a:rPr lang="tr-TR" sz="2400" dirty="0">
                <a:solidFill>
                  <a:schemeClr val="tx1"/>
                </a:solidFill>
              </a:rPr>
              <a:t>) ve Kavram Uygulaması (</a:t>
            </a:r>
            <a:r>
              <a:rPr lang="tr-TR" sz="2400" dirty="0" err="1">
                <a:solidFill>
                  <a:schemeClr val="tx1"/>
                </a:solidFill>
              </a:rPr>
              <a:t>Concept</a:t>
            </a:r>
            <a:r>
              <a:rPr lang="tr-TR" sz="2400" dirty="0">
                <a:solidFill>
                  <a:schemeClr val="tx1"/>
                </a:solidFill>
              </a:rPr>
              <a:t> Application/Expansion) şeklinde </a:t>
            </a:r>
            <a:r>
              <a:rPr lang="tr-TR" sz="2400" dirty="0" smtClean="0">
                <a:solidFill>
                  <a:schemeClr val="tx1"/>
                </a:solidFill>
              </a:rPr>
              <a:t>tanımlamıştır. 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teamscc.com/wp-content/uploads/2013/11/5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59" y="402432"/>
            <a:ext cx="7928552" cy="59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>
            <a:spLocks noGrp="1"/>
          </p:cNvSpPr>
          <p:nvPr>
            <p:ph type="title"/>
          </p:nvPr>
        </p:nvSpPr>
        <p:spPr>
          <a:xfrm>
            <a:off x="448734" y="402432"/>
            <a:ext cx="2377593" cy="1686791"/>
          </a:xfrm>
        </p:spPr>
        <p:txBody>
          <a:bodyPr>
            <a:noAutofit/>
          </a:bodyPr>
          <a:lstStyle/>
          <a:p>
            <a:r>
              <a:rPr lang="tr-TR" sz="12000" dirty="0"/>
              <a:t>5</a:t>
            </a:r>
            <a:r>
              <a:rPr lang="tr-TR" sz="12000" dirty="0" smtClean="0"/>
              <a:t>E</a:t>
            </a:r>
            <a:endParaRPr lang="tr-TR" sz="12000" dirty="0"/>
          </a:p>
        </p:txBody>
      </p:sp>
    </p:spTree>
    <p:extLst>
      <p:ext uri="{BB962C8B-B14F-4D97-AF65-F5344CB8AC3E}">
        <p14:creationId xmlns:p14="http://schemas.microsoft.com/office/powerpoint/2010/main" val="22625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Sorgulama Nedir?</a:t>
            </a:r>
          </a:p>
          <a:p>
            <a:r>
              <a:rPr lang="tr-TR" dirty="0" smtClean="0"/>
              <a:t>Sorgulama Seviyeleri</a:t>
            </a:r>
          </a:p>
          <a:p>
            <a:r>
              <a:rPr lang="tr-TR" dirty="0" smtClean="0"/>
              <a:t>Kazandırdıkları</a:t>
            </a:r>
          </a:p>
          <a:p>
            <a:r>
              <a:rPr lang="tr-TR" dirty="0" smtClean="0"/>
              <a:t>Sorgulamaya Dayalı öğrenme Yaklaşımı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40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1044402" y="113679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tr-TR" dirty="0" smtClean="0"/>
              <a:t>Giriş (</a:t>
            </a:r>
            <a:r>
              <a:rPr lang="tr-TR" sz="4000" b="1" dirty="0" err="1" smtClean="0">
                <a:solidFill>
                  <a:srgbClr val="FF0000"/>
                </a:solidFill>
              </a:rPr>
              <a:t>E</a:t>
            </a:r>
            <a:r>
              <a:rPr lang="tr-TR" dirty="0" err="1" smtClean="0"/>
              <a:t>ngage</a:t>
            </a:r>
            <a:r>
              <a:rPr lang="tr-TR" dirty="0" smtClean="0"/>
              <a:t>)</a:t>
            </a:r>
          </a:p>
          <a:p>
            <a:pPr eaLnBrk="1" hangingPunct="1"/>
            <a:r>
              <a:rPr lang="tr-TR" dirty="0" smtClean="0"/>
              <a:t>Keşfetme (</a:t>
            </a:r>
            <a:r>
              <a:rPr lang="tr-TR" sz="4000" b="1" dirty="0" err="1" smtClean="0">
                <a:solidFill>
                  <a:srgbClr val="FF0000"/>
                </a:solidFill>
              </a:rPr>
              <a:t>E</a:t>
            </a:r>
            <a:r>
              <a:rPr lang="tr-TR" dirty="0" err="1" smtClean="0"/>
              <a:t>xplore</a:t>
            </a:r>
            <a:r>
              <a:rPr lang="tr-TR" dirty="0" smtClean="0"/>
              <a:t>)</a:t>
            </a:r>
          </a:p>
          <a:p>
            <a:pPr eaLnBrk="1" hangingPunct="1"/>
            <a:r>
              <a:rPr lang="tr-TR" dirty="0" smtClean="0"/>
              <a:t>Açıklama (</a:t>
            </a:r>
            <a:r>
              <a:rPr lang="tr-TR" sz="4000" b="1" dirty="0" err="1" smtClean="0">
                <a:solidFill>
                  <a:srgbClr val="FF0000"/>
                </a:solidFill>
              </a:rPr>
              <a:t>E</a:t>
            </a:r>
            <a:r>
              <a:rPr lang="tr-TR" dirty="0" err="1" smtClean="0"/>
              <a:t>xplain</a:t>
            </a:r>
            <a:r>
              <a:rPr lang="tr-TR" dirty="0" smtClean="0"/>
              <a:t>)</a:t>
            </a:r>
          </a:p>
          <a:p>
            <a:pPr eaLnBrk="1" hangingPunct="1"/>
            <a:r>
              <a:rPr lang="tr-TR" dirty="0" smtClean="0"/>
              <a:t>Derinleştirme (</a:t>
            </a:r>
            <a:r>
              <a:rPr lang="tr-TR" sz="4000" b="1" dirty="0" err="1" smtClean="0">
                <a:solidFill>
                  <a:srgbClr val="FF0000"/>
                </a:solidFill>
              </a:rPr>
              <a:t>E</a:t>
            </a:r>
            <a:r>
              <a:rPr lang="tr-TR" dirty="0" err="1" smtClean="0"/>
              <a:t>laborate</a:t>
            </a:r>
            <a:r>
              <a:rPr lang="tr-TR" dirty="0" smtClean="0"/>
              <a:t>)</a:t>
            </a:r>
          </a:p>
          <a:p>
            <a:pPr eaLnBrk="1" hangingPunct="1"/>
            <a:r>
              <a:rPr lang="tr-TR" dirty="0" smtClean="0"/>
              <a:t>Değerlendirme (</a:t>
            </a:r>
            <a:r>
              <a:rPr lang="tr-TR" sz="4000" b="1" dirty="0" err="1" smtClean="0">
                <a:solidFill>
                  <a:srgbClr val="FF0000"/>
                </a:solidFill>
              </a:rPr>
              <a:t>E</a:t>
            </a:r>
            <a:r>
              <a:rPr lang="tr-TR" dirty="0" err="1" smtClean="0"/>
              <a:t>valuate</a:t>
            </a:r>
            <a:r>
              <a:rPr lang="tr-T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91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90297" y="391389"/>
            <a:ext cx="2377593" cy="1686791"/>
          </a:xfrm>
        </p:spPr>
        <p:txBody>
          <a:bodyPr>
            <a:noAutofit/>
          </a:bodyPr>
          <a:lstStyle/>
          <a:p>
            <a:r>
              <a:rPr lang="tr-TR" sz="12000" dirty="0" smtClean="0"/>
              <a:t>7E</a:t>
            </a:r>
            <a:endParaRPr lang="tr-TR" sz="12000" dirty="0"/>
          </a:p>
        </p:txBody>
      </p:sp>
      <p:pic>
        <p:nvPicPr>
          <p:cNvPr id="2" name="Picture 2" descr="7E model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7" y="1910409"/>
            <a:ext cx="9249494" cy="371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6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teamscc.com/wp-content/uploads/2013/11/5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95" y="485557"/>
            <a:ext cx="7928552" cy="59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90297" y="391389"/>
            <a:ext cx="2377593" cy="1686791"/>
          </a:xfrm>
        </p:spPr>
        <p:txBody>
          <a:bodyPr>
            <a:noAutofit/>
          </a:bodyPr>
          <a:lstStyle/>
          <a:p>
            <a:r>
              <a:rPr lang="tr-TR" sz="12000" dirty="0"/>
              <a:t>6</a:t>
            </a:r>
            <a:r>
              <a:rPr lang="tr-TR" sz="12000" dirty="0" smtClean="0"/>
              <a:t>E</a:t>
            </a:r>
            <a:endParaRPr lang="tr-TR" sz="12000" dirty="0"/>
          </a:p>
        </p:txBody>
      </p:sp>
      <p:sp>
        <p:nvSpPr>
          <p:cNvPr id="2" name="Yuvarlatılmış Dikdörtgen 1"/>
          <p:cNvSpPr/>
          <p:nvPr/>
        </p:nvSpPr>
        <p:spPr>
          <a:xfrm>
            <a:off x="8042564" y="935181"/>
            <a:ext cx="1620982" cy="1039091"/>
          </a:xfrm>
          <a:prstGeom prst="roundRect">
            <a:avLst/>
          </a:prstGeom>
          <a:solidFill>
            <a:srgbClr val="509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E-LEARNING</a:t>
            </a:r>
            <a:endParaRPr lang="tr-TR" b="1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550718" y="4218708"/>
            <a:ext cx="1620982" cy="1039091"/>
          </a:xfrm>
          <a:prstGeom prst="roundRect">
            <a:avLst/>
          </a:prstGeom>
          <a:solidFill>
            <a:srgbClr val="509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ENGINEERING</a:t>
            </a:r>
            <a:endParaRPr lang="tr-TR" sz="1600" b="1" dirty="0"/>
          </a:p>
        </p:txBody>
      </p:sp>
      <p:cxnSp>
        <p:nvCxnSpPr>
          <p:cNvPr id="9" name="Eğri Bağlayıcı 8"/>
          <p:cNvCxnSpPr/>
          <p:nvPr/>
        </p:nvCxnSpPr>
        <p:spPr>
          <a:xfrm rot="10800000" flipV="1">
            <a:off x="7076210" y="1454726"/>
            <a:ext cx="831273" cy="69619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ğri Bağlayıcı 10"/>
          <p:cNvCxnSpPr/>
          <p:nvPr/>
        </p:nvCxnSpPr>
        <p:spPr>
          <a:xfrm flipV="1">
            <a:off x="2254827" y="4405745"/>
            <a:ext cx="737755" cy="33250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3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37" y="0"/>
            <a:ext cx="7483708" cy="676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5750"/>
            <a:ext cx="8116539" cy="63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86" y="135082"/>
            <a:ext cx="10185350" cy="313663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09" y="3380676"/>
            <a:ext cx="9109310" cy="30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39" y="609600"/>
            <a:ext cx="9183805" cy="20224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862269"/>
            <a:ext cx="8933762" cy="2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07" y="363682"/>
            <a:ext cx="8984522" cy="56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67486"/>
            <a:ext cx="9187562" cy="55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19" y="479661"/>
            <a:ext cx="8933762" cy="59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8091"/>
          </a:xfrm>
        </p:spPr>
        <p:txBody>
          <a:bodyPr/>
          <a:lstStyle/>
          <a:p>
            <a:r>
              <a:rPr lang="tr-TR" dirty="0" smtClean="0"/>
              <a:t>Sorgulama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818409"/>
            <a:ext cx="8596668" cy="4222953"/>
          </a:xfrm>
        </p:spPr>
        <p:txBody>
          <a:bodyPr/>
          <a:lstStyle/>
          <a:p>
            <a:r>
              <a:rPr lang="tr-TR" dirty="0" smtClean="0"/>
              <a:t>Sorgulama öğrencileri bilimsel düşünce ve süreçlere dahil eden bir tekniktir.</a:t>
            </a:r>
          </a:p>
          <a:p>
            <a:r>
              <a:rPr lang="tr-TR" dirty="0" smtClean="0"/>
              <a:t>Öğrencilere bilim insanlarının ne yaptığını, soruların nasıl bilimsel-mantıksal anlamda cevaplanabileceğini anlamalarına yardım eder.</a:t>
            </a:r>
          </a:p>
          <a:p>
            <a:r>
              <a:rPr lang="tr-TR" dirty="0" smtClean="0"/>
              <a:t>Sorgulama bireyleri soru sormaya, keşifler yapmaya ve yeni anlamlar bulabilmek için, keşifleri dikkatlice test etmeye teşvik eder.</a:t>
            </a:r>
          </a:p>
          <a:p>
            <a:r>
              <a:rPr lang="tr-TR" dirty="0" smtClean="0"/>
              <a:t>Sorgulama süreci bir gözlemi anlamak veya bir problemi çözmek için kişinin kendi merakı ilgisi ve isteği üzerine ortaya çıkar.</a:t>
            </a:r>
          </a:p>
          <a:p>
            <a:r>
              <a:rPr lang="tr-TR" dirty="0" smtClean="0"/>
              <a:t>Araştırma ise sorgulama yoluyla bilgi ve gerçeği aramamıza imkan verir.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33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01" y="893619"/>
            <a:ext cx="9619057" cy="49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9600"/>
            <a:ext cx="7867801" cy="602928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911927" y="218209"/>
            <a:ext cx="4592782" cy="391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Değerlendirme Zamanı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02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82" y="-99051"/>
            <a:ext cx="9757063" cy="69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4" y="0"/>
            <a:ext cx="9216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28" y="1"/>
            <a:ext cx="9424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8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45" y="609600"/>
            <a:ext cx="10746210" cy="51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23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67590"/>
            <a:ext cx="9127616" cy="60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173"/>
          </a:xfrm>
        </p:spPr>
        <p:txBody>
          <a:bodyPr/>
          <a:lstStyle/>
          <a:p>
            <a:r>
              <a:rPr lang="tr-TR" dirty="0" smtClean="0"/>
              <a:t>Sorgulama Süreci;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0071" y="1402773"/>
            <a:ext cx="8596668" cy="3880773"/>
          </a:xfrm>
        </p:spPr>
        <p:txBody>
          <a:bodyPr/>
          <a:lstStyle/>
          <a:p>
            <a:r>
              <a:rPr lang="tr-TR" dirty="0" smtClean="0"/>
              <a:t>Soru; Öğrencinin ilgisini çeken şaşırtan ve soruya teşvik eden bir süreç ile başlar.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Eylem; Gözlem, soru sorma, tahmin yürütme, varsayımları, test etme, teoriler ve kavramsal modeller yaratma yolu ile olur.</a:t>
            </a:r>
          </a:p>
          <a:p>
            <a:pPr lvl="1"/>
            <a:endParaRPr lang="tr-TR" dirty="0"/>
          </a:p>
          <a:p>
            <a:pPr lvl="1"/>
            <a:r>
              <a:rPr lang="tr-TR" dirty="0" smtClean="0"/>
              <a:t>Öğrenci veri toplar, kayıt eder, açıklamaların ve sonuçların sunumlarını yapar, kitaplar, videolar, konunun uzmanlarından elde ettiği bilgileri düzenler.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6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8645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Bir öğretmenin kullanabileceği farklı sorgulama seviyeleri vardır;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548246"/>
            <a:ext cx="8596668" cy="1735282"/>
          </a:xfrm>
        </p:spPr>
        <p:txBody>
          <a:bodyPr/>
          <a:lstStyle/>
          <a:p>
            <a:r>
              <a:rPr lang="tr-TR" dirty="0" smtClean="0"/>
              <a:t>Öğretmence başlatılan bir sorgulamada öğretmen bir soru ortaya atar, öğrenciler soruyu cevaplamak ve sonuçları formüle edebilmek için birçok yöntem tasarlarlar.</a:t>
            </a:r>
          </a:p>
          <a:p>
            <a:pPr lvl="1"/>
            <a:r>
              <a:rPr lang="tr-TR" dirty="0" smtClean="0"/>
              <a:t>Sorgulama daha yapılandırılmıştır ve öğretmen tarafından yönlendirilen sorular ile süreç tasarlanır.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77334" y="3477491"/>
            <a:ext cx="8596668" cy="1735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Öğrenci tarafından başlatılan sorgulamada ise öğrenciler bir soru ortaya atar, yöntemi planlar ve sonuçları formüle eder. </a:t>
            </a:r>
          </a:p>
          <a:p>
            <a:pPr lvl="1"/>
            <a:r>
              <a:rPr lang="tr-TR" dirty="0" smtClean="0"/>
              <a:t>Daha kısıtlamasızdır ve sıkça olarak açık sorgulama olarak adlandırılır. </a:t>
            </a:r>
          </a:p>
        </p:txBody>
      </p:sp>
    </p:spTree>
    <p:extLst>
      <p:ext uri="{BB962C8B-B14F-4D97-AF65-F5344CB8AC3E}">
        <p14:creationId xmlns:p14="http://schemas.microsoft.com/office/powerpoint/2010/main" val="32165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892289"/>
              </p:ext>
            </p:extLst>
          </p:nvPr>
        </p:nvGraphicFramePr>
        <p:xfrm>
          <a:off x="677334" y="332509"/>
          <a:ext cx="8596668" cy="570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8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643666"/>
              </p:ext>
            </p:extLst>
          </p:nvPr>
        </p:nvGraphicFramePr>
        <p:xfrm>
          <a:off x="687725" y="1308535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6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Sorgulama Yoluyla Öğretimde </a:t>
            </a:r>
            <a:r>
              <a:rPr lang="tr-TR" dirty="0" smtClean="0"/>
              <a:t>Öğrenciler</a:t>
            </a:r>
            <a:r>
              <a:rPr lang="tr-TR" dirty="0" smtClean="0"/>
              <a:t> </a:t>
            </a:r>
            <a:r>
              <a:rPr lang="tr-TR" dirty="0" smtClean="0"/>
              <a:t>Ne Kazanır?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Merak esaslı bir insan özelliğidir ve bu doğal dürtüyü öğrenme isteği ile birleştirdiğimizde sorgulama başlar. </a:t>
            </a:r>
          </a:p>
          <a:p>
            <a:r>
              <a:rPr lang="tr-TR" dirty="0" smtClean="0"/>
              <a:t>Kuvvetli bir bilme ve ortaya çıkarma isteği doğurur. Birisi bu sorulara nasıl cevap bulur?, doğrudan araştırarak mı? Yoksa onları bilenlerden cevaplarını elde ederek mi?.</a:t>
            </a:r>
          </a:p>
          <a:p>
            <a:r>
              <a:rPr lang="tr-TR" dirty="0" smtClean="0"/>
              <a:t>Öğrenciler sorgulama sürecinde, yaşamda olup bitenleri bilimsel yollardan inceleme fırsatı bulurlar.</a:t>
            </a:r>
          </a:p>
          <a:p>
            <a:pPr lvl="1"/>
            <a:r>
              <a:rPr lang="tr-TR" dirty="0" smtClean="0"/>
              <a:t>Bulutlar nasıl oluşur?</a:t>
            </a:r>
          </a:p>
          <a:p>
            <a:pPr lvl="1"/>
            <a:r>
              <a:rPr lang="tr-TR" dirty="0" smtClean="0"/>
              <a:t>Kelebekler nereden gelir?</a:t>
            </a:r>
          </a:p>
          <a:p>
            <a:pPr lvl="1"/>
            <a:r>
              <a:rPr lang="tr-TR" dirty="0" smtClean="0"/>
              <a:t>Güneş geceleri nereye gider*</a:t>
            </a:r>
          </a:p>
          <a:p>
            <a:pPr lvl="1"/>
            <a:r>
              <a:rPr lang="tr-TR" dirty="0" smtClean="0"/>
              <a:t>Neden kışın hava çabuk kararır?</a:t>
            </a:r>
          </a:p>
          <a:p>
            <a:pPr lvl="1"/>
            <a:r>
              <a:rPr lang="tr-TR" dirty="0" smtClean="0"/>
              <a:t>Bir fenerin ışığını nasıl yakarsın?</a:t>
            </a:r>
          </a:p>
          <a:p>
            <a:r>
              <a:rPr lang="tr-TR" dirty="0" smtClean="0"/>
              <a:t>Sorgulama çocukların toplumsal ve zihinsel gelişimlerine katkı sağlar. </a:t>
            </a:r>
          </a:p>
          <a:p>
            <a:r>
              <a:rPr lang="tr-TR" dirty="0" smtClean="0"/>
              <a:t>Çocuklar bilimsel bilgiyi, bilimsel sorgulamayı ve bilim yapmanın doğasını öğrenirler.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78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Bu sayede öğrencilerin üst düzey düşünme becerilerinin gelişimine katkı sağlar;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787956"/>
          </a:xfrm>
        </p:spPr>
        <p:txBody>
          <a:bodyPr/>
          <a:lstStyle/>
          <a:p>
            <a:r>
              <a:rPr lang="tr-TR" dirty="0" smtClean="0"/>
              <a:t>Eleştirel düşünme</a:t>
            </a:r>
          </a:p>
          <a:p>
            <a:r>
              <a:rPr lang="tr-TR" dirty="0" smtClean="0"/>
              <a:t>Yansıtıcı Düşünme</a:t>
            </a:r>
          </a:p>
          <a:p>
            <a:r>
              <a:rPr lang="tr-TR" dirty="0" smtClean="0"/>
              <a:t>Problem Çözme</a:t>
            </a:r>
          </a:p>
          <a:p>
            <a:r>
              <a:rPr lang="tr-TR" dirty="0" smtClean="0"/>
              <a:t>Yaratıcı Düşünme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84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istal">
  <a:themeElements>
    <a:clrScheme name="Doğ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390</TotalTime>
  <Words>751</Words>
  <Application>Microsoft Office PowerPoint</Application>
  <PresentationFormat>Özel</PresentationFormat>
  <Paragraphs>95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Kristal</vt:lpstr>
      <vt:lpstr>Araştırma-Sorgulamaya Dayalı Öğrenme Yaklaşımı</vt:lpstr>
      <vt:lpstr>PowerPoint Sunusu</vt:lpstr>
      <vt:lpstr>Sorgulama Nedir?</vt:lpstr>
      <vt:lpstr>Sorgulama Süreci;</vt:lpstr>
      <vt:lpstr>Bir öğretmenin kullanabileceği farklı sorgulama seviyeleri vardır;</vt:lpstr>
      <vt:lpstr>PowerPoint Sunusu</vt:lpstr>
      <vt:lpstr>PowerPoint Sunusu</vt:lpstr>
      <vt:lpstr>Sorgulama Yoluyla Öğretimde Öğrenciler Ne Kazanır?</vt:lpstr>
      <vt:lpstr>Bu sayede öğrencilerin üst düzey düşünme becerilerinin gelişimine katkı sağlar; </vt:lpstr>
      <vt:lpstr>Sorgulamaya Dayalı Öğrenme Yaklaşımı</vt:lpstr>
      <vt:lpstr>Fen öğretimi bilimsel araştırma-sorgulamanın doğası ile uyumlu olmalıdır. </vt:lpstr>
      <vt:lpstr>Araştırma-Sorgulamaya Dayalı fen öğretiminin beş temel özelliği;</vt:lpstr>
      <vt:lpstr>PowerPoint Sunusu</vt:lpstr>
      <vt:lpstr>PowerPoint Sunusu</vt:lpstr>
      <vt:lpstr>PowerPoint Sunusu</vt:lpstr>
      <vt:lpstr>ÖĞRENME HALKASI MODELLERİ</vt:lpstr>
      <vt:lpstr>PowerPoint Sunusu</vt:lpstr>
      <vt:lpstr>PowerPoint Sunusu</vt:lpstr>
      <vt:lpstr>5E</vt:lpstr>
      <vt:lpstr>PowerPoint Sunusu</vt:lpstr>
      <vt:lpstr>7E</vt:lpstr>
      <vt:lpstr>6E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Araştırma-Sorgulamaya Dayalı Öğrenme Yaklaşımı</dc:title>
  <dc:creator>meral</dc:creator>
  <cp:lastModifiedBy>Windows User</cp:lastModifiedBy>
  <cp:revision>37</cp:revision>
  <dcterms:created xsi:type="dcterms:W3CDTF">2014-04-22T09:08:54Z</dcterms:created>
  <dcterms:modified xsi:type="dcterms:W3CDTF">2017-04-17T12:05:15Z</dcterms:modified>
</cp:coreProperties>
</file>