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1"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02" y="4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F1C55C-8443-4104-A8DD-5991B1E81BD6}" type="datetimeFigureOut">
              <a:rPr lang="tr-TR" smtClean="0"/>
              <a:t>22.01.2018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186599-42D5-4670-8735-913F94D8909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23528" y="260648"/>
            <a:ext cx="8496944" cy="5770811"/>
          </a:xfrm>
          <a:prstGeom prst="rect">
            <a:avLst/>
          </a:prstGeom>
          <a:noFill/>
        </p:spPr>
        <p:txBody>
          <a:bodyPr wrap="square" rtlCol="0">
            <a:spAutoFit/>
          </a:bodyPr>
          <a:lstStyle/>
          <a:p>
            <a:pPr algn="ctr">
              <a:lnSpc>
                <a:spcPct val="150000"/>
              </a:lnSpc>
            </a:pPr>
            <a:r>
              <a:rPr lang="tr-TR" b="1" dirty="0" smtClean="0"/>
              <a:t>SIVILAR</a:t>
            </a:r>
          </a:p>
          <a:p>
            <a:pPr algn="just">
              <a:lnSpc>
                <a:spcPct val="150000"/>
              </a:lnSpc>
            </a:pPr>
            <a:r>
              <a:rPr lang="tr-TR" dirty="0" smtClean="0"/>
              <a:t>        Sıvıların genel özellikleri şu şekilde sıralanabilir.</a:t>
            </a:r>
          </a:p>
          <a:p>
            <a:pPr marL="342900" indent="-342900" algn="just">
              <a:lnSpc>
                <a:spcPct val="150000"/>
              </a:lnSpc>
              <a:buFont typeface="+mj-lt"/>
              <a:buAutoNum type="arabicParenR"/>
            </a:pPr>
            <a:r>
              <a:rPr lang="tr-TR" dirty="0" smtClean="0"/>
              <a:t> Sıvı molekülleri arasındaki mesafe gaz moleküllerine göre daha azaldığı için pratik olarak sıkıştırılamazlar.</a:t>
            </a:r>
          </a:p>
          <a:p>
            <a:pPr marL="342900" indent="-342900" algn="just">
              <a:lnSpc>
                <a:spcPct val="150000"/>
              </a:lnSpc>
              <a:buFont typeface="+mj-lt"/>
              <a:buAutoNum type="arabicParenR"/>
            </a:pPr>
            <a:r>
              <a:rPr lang="tr-TR" dirty="0" smtClean="0"/>
              <a:t>Sıvılar hangi kaba konulurlarsa konulsunlar hacimleri değişmez. Sıvı molekülleri arasındaki çekim kuvvetinin gaz moleküllerine göre daha büyük olması bir arada tutulmalarına sebep olur.  Aynı zamanda moleküller arası çekim kuvvetinin büyük olması akışa karşı direnç gelişmesine sebep olur. Bu direncin ölçüsü viskozitedir.</a:t>
            </a:r>
          </a:p>
          <a:p>
            <a:pPr marL="342900" indent="-342900" algn="just">
              <a:lnSpc>
                <a:spcPct val="150000"/>
              </a:lnSpc>
              <a:buFont typeface="+mj-lt"/>
              <a:buAutoNum type="arabicParenR"/>
            </a:pPr>
            <a:r>
              <a:rPr lang="tr-TR" dirty="0" smtClean="0"/>
              <a:t>Sıvılar konuldukları kabın şekli ne ise o şekli alırlar.</a:t>
            </a:r>
          </a:p>
          <a:p>
            <a:pPr marL="342900" indent="-342900" algn="just">
              <a:lnSpc>
                <a:spcPct val="150000"/>
              </a:lnSpc>
              <a:buFont typeface="+mj-lt"/>
              <a:buAutoNum type="arabicParenR"/>
            </a:pPr>
            <a:r>
              <a:rPr lang="tr-TR" dirty="0" smtClean="0"/>
              <a:t>Sıvılar sahip oldukları kinetik enerji sebebiyle yavaş olarak </a:t>
            </a:r>
            <a:r>
              <a:rPr lang="tr-TR" dirty="0" err="1" smtClean="0"/>
              <a:t>difüzlenirler</a:t>
            </a:r>
            <a:r>
              <a:rPr lang="tr-TR" dirty="0" smtClean="0"/>
              <a:t>.  Moleküller arasındaki çekim gücü fazla olduğu için mesafede azdır.  Moleküllerin birbirleri ile çarpışma olasılıkları çok fazla olduğu için bu çarpışmalar sırasında kinetik enerjilerini kaybederler dolayısıyla difüzyon hızları azalır. Bu hız, gazlara göre daha yavaştır.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9512" y="404664"/>
            <a:ext cx="8784976" cy="369332"/>
          </a:xfrm>
          <a:prstGeom prst="rect">
            <a:avLst/>
          </a:prstGeom>
          <a:noFill/>
        </p:spPr>
        <p:txBody>
          <a:bodyPr wrap="square" rtlCol="0">
            <a:spAutoFit/>
          </a:bodyPr>
          <a:lstStyle/>
          <a:p>
            <a:endParaRPr lang="tr-TR" dirty="0"/>
          </a:p>
        </p:txBody>
      </p:sp>
      <p:sp>
        <p:nvSpPr>
          <p:cNvPr id="5" name="4 Metin kutusu"/>
          <p:cNvSpPr txBox="1"/>
          <p:nvPr/>
        </p:nvSpPr>
        <p:spPr>
          <a:xfrm>
            <a:off x="179512" y="404664"/>
            <a:ext cx="8712968" cy="2585323"/>
          </a:xfrm>
          <a:prstGeom prst="rect">
            <a:avLst/>
          </a:prstGeom>
          <a:noFill/>
        </p:spPr>
        <p:txBody>
          <a:bodyPr wrap="square" rtlCol="0">
            <a:spAutoFit/>
          </a:bodyPr>
          <a:lstStyle/>
          <a:p>
            <a:pPr marL="266700" indent="-266700" algn="just">
              <a:lnSpc>
                <a:spcPct val="150000"/>
              </a:lnSpc>
            </a:pPr>
            <a:r>
              <a:rPr lang="tr-TR" dirty="0" smtClean="0"/>
              <a:t>5) Bir sıvı numunenin ortasındaki bir molekül diğer moleküller tarafından her yöne çekilir. Fakat sıvı yüzeyindeki moleküller sadece sıvının içerisine çekilirler. Bu durumda da bir yüzey gerilimi oluşur. Bunun sebebi yüzey alanının minimum olmaya eğilimli olmasıdır. Sıcaklık arttıkça yüzey gerilimi azalır. Çünkü bu durumda artan kinetik enerji moleküller arası çekim gücünün azalmasına sebep olur. Bu durumda yüzey gerilimini azaltır.</a:t>
            </a:r>
          </a:p>
          <a:p>
            <a:pPr marL="266700" indent="-266700" algn="just">
              <a:lnSpc>
                <a:spcPct val="150000"/>
              </a:lnSpc>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692696"/>
            <a:ext cx="8712968" cy="4525963"/>
          </a:xfrm>
        </p:spPr>
        <p:txBody>
          <a:bodyPr>
            <a:noAutofit/>
          </a:bodyPr>
          <a:lstStyle/>
          <a:p>
            <a:pPr marL="0" indent="0">
              <a:buNone/>
            </a:pPr>
            <a:r>
              <a:rPr lang="tr-TR" sz="2400" dirty="0" smtClean="0"/>
              <a:t>6) </a:t>
            </a:r>
            <a:r>
              <a:rPr lang="tr-TR" sz="2400" dirty="0"/>
              <a:t>Herhangi bir açık kaba yerleştirilen bir sıvı buharlaşır. Buharlaşma, kinetik enerjileri büyük olan sıvı moleküllerinin çekim gücünü yenip gaz fazına geçmeleriyle meydana gelir. Buharlaşma sırasında sıvı molekülleri etraflarından ısı enerjisi alır.  </a:t>
            </a:r>
            <a:endParaRPr lang="tr-TR" sz="2400" dirty="0" smtClean="0"/>
          </a:p>
          <a:p>
            <a:pPr marL="0" indent="0">
              <a:buNone/>
            </a:pPr>
            <a:r>
              <a:rPr lang="tr-TR" sz="2400" dirty="0" smtClean="0"/>
              <a:t>Bu </a:t>
            </a:r>
            <a:r>
              <a:rPr lang="tr-TR" sz="2400" dirty="0"/>
              <a:t>nedenden dolayı da sıcaklık düşer.  Sıvının sıcaklığı arttıkça artan kinetik enerji çekim gücünün yenilmesine sebep olur. Böylece buharlaşma hızı artar. Tam tersi olarak sıcaklık düşürülürse kinetik enerji azalır,  moleküller arası çekim güçleri etkin hale gelir. Dolayısıyla buharlaşma hızı da azalır. </a:t>
            </a:r>
            <a:endParaRPr lang="tr-TR" sz="2400" dirty="0" smtClean="0"/>
          </a:p>
          <a:p>
            <a:pPr marL="0" indent="0">
              <a:buNone/>
            </a:pPr>
            <a:r>
              <a:rPr lang="tr-TR" sz="2400" dirty="0" smtClean="0"/>
              <a:t>Bu </a:t>
            </a:r>
            <a:r>
              <a:rPr lang="tr-TR" sz="2400" dirty="0"/>
              <a:t>açık kabın üzeri bir fanus ile kapatılacak olursa buharlaşma yine devam eder. Fakat bir süre sonra fanus içerisindeki gaz molekülleri yoğunlaşmaya ve sıvı fazına geçmeye başlarlar. Bir noktada gaz fazından sıvı fazına  ve sıvı fazından gaz fazına geçen moleküllerin sayısı birbirine eşit olur. Bu bir denge halidir. </a:t>
            </a:r>
          </a:p>
          <a:p>
            <a:endParaRPr lang="tr-TR" sz="2400" dirty="0"/>
          </a:p>
        </p:txBody>
      </p:sp>
    </p:spTree>
    <p:extLst>
      <p:ext uri="{BB962C8B-B14F-4D97-AF65-F5344CB8AC3E}">
        <p14:creationId xmlns:p14="http://schemas.microsoft.com/office/powerpoint/2010/main" val="3221571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116632"/>
            <a:ext cx="8640960" cy="4662815"/>
          </a:xfrm>
          <a:prstGeom prst="rect">
            <a:avLst/>
          </a:prstGeom>
          <a:noFill/>
        </p:spPr>
        <p:txBody>
          <a:bodyPr wrap="square" rtlCol="0">
            <a:spAutoFit/>
          </a:bodyPr>
          <a:lstStyle/>
          <a:p>
            <a:pPr algn="just">
              <a:lnSpc>
                <a:spcPct val="150000"/>
              </a:lnSpc>
            </a:pPr>
            <a:r>
              <a:rPr lang="tr-TR" dirty="0" smtClean="0"/>
              <a:t> Denge halindeki sıvı buharının sıvı üzerine yaptığı basınca denge buhar basıncı denir. Denge buhar basıncı sıcaklığa ve sıvının cinsine bağlı olmak üzere iki faktörden etkilenir. Sıcaklık arttıkça moleküllerin kinetik enerjileri de artar. Buna bağlı olarak etraflarındaki moleküler çekim kuvvetlerini yenerek daha çok sayıda molekül gaz fazına geçer ve sonuç olarak ta buhar basıncı artar.</a:t>
            </a:r>
          </a:p>
          <a:p>
            <a:pPr algn="just">
              <a:lnSpc>
                <a:spcPct val="150000"/>
              </a:lnSpc>
            </a:pPr>
            <a:endParaRPr lang="tr-TR" dirty="0" smtClean="0"/>
          </a:p>
          <a:p>
            <a:pPr algn="just">
              <a:lnSpc>
                <a:spcPct val="150000"/>
              </a:lnSpc>
            </a:pPr>
            <a:r>
              <a:rPr lang="tr-TR" dirty="0" smtClean="0"/>
              <a:t>Bir sıvının buhar basıncı dış ortamdaki gaz basıncından yüksek olamaz.  Sadece kaynama noktasında atmosfer basıncına eşit olur. Buharlaşma her sıcaklıkta meydana gelirken kaynama olayı ise tek bir sıcaklıkta olur. Bununla birlikte buhar basıncı madde miktarına bağlı değildir. </a:t>
            </a:r>
          </a:p>
          <a:p>
            <a:pPr algn="just">
              <a:lnSpc>
                <a:spcPct val="150000"/>
              </a:lnSpc>
            </a:pPr>
            <a:endParaRPr lang="tr-T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470" y="548680"/>
            <a:ext cx="8881010" cy="4525963"/>
          </a:xfrm>
        </p:spPr>
        <p:txBody>
          <a:bodyPr>
            <a:normAutofit/>
          </a:bodyPr>
          <a:lstStyle/>
          <a:p>
            <a:r>
              <a:rPr lang="tr-TR" sz="2800" dirty="0"/>
              <a:t>Çeşitli sıvılar için sıcaklığa karşı buhar basınçlarının grafiğe geçirildiği eğriler görülmektedir. Bu eğriler yardımıyla belli sıcaklıkta bir sıvının buhar basıncı ya da kaynama noktası hesaplanabilir. </a:t>
            </a:r>
            <a:endParaRPr lang="tr-TR" sz="2800" dirty="0" smtClean="0"/>
          </a:p>
          <a:p>
            <a:r>
              <a:rPr lang="tr-TR" sz="2800" dirty="0" smtClean="0"/>
              <a:t>Fakat </a:t>
            </a:r>
            <a:r>
              <a:rPr lang="tr-TR" sz="2800" dirty="0"/>
              <a:t>bu eğriler hesaplama yapmak için kullanışlı değildir. Bunun için bilim insanları bu eğrileri doğru haline getirmek için sıcaklığın tersine (1/T)’e karşılık basıncın logaritmasını (</a:t>
            </a:r>
            <a:r>
              <a:rPr lang="tr-TR" sz="2800" dirty="0" err="1"/>
              <a:t>logP</a:t>
            </a:r>
            <a:r>
              <a:rPr lang="tr-TR" sz="2800" dirty="0"/>
              <a:t>) grafiğe geçirmişlerdir. </a:t>
            </a:r>
          </a:p>
          <a:p>
            <a:endParaRPr lang="tr-TR" sz="2800" dirty="0"/>
          </a:p>
        </p:txBody>
      </p:sp>
    </p:spTree>
    <p:extLst>
      <p:ext uri="{BB962C8B-B14F-4D97-AF65-F5344CB8AC3E}">
        <p14:creationId xmlns:p14="http://schemas.microsoft.com/office/powerpoint/2010/main" val="2166904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188640"/>
            <a:ext cx="8568952" cy="7432804"/>
          </a:xfrm>
          <a:prstGeom prst="rect">
            <a:avLst/>
          </a:prstGeom>
          <a:noFill/>
        </p:spPr>
        <p:txBody>
          <a:bodyPr wrap="square" rtlCol="0">
            <a:spAutoFit/>
          </a:bodyPr>
          <a:lstStyle/>
          <a:p>
            <a:r>
              <a:rPr lang="tr-TR" dirty="0" smtClean="0"/>
              <a:t>Bu doğrunun denklemi aşağıdaki şekilde elde edilmiştir.</a:t>
            </a:r>
          </a:p>
          <a:p>
            <a:endParaRPr lang="tr-TR" dirty="0"/>
          </a:p>
          <a:p>
            <a:endParaRPr lang="tr-TR" dirty="0" smtClean="0"/>
          </a:p>
          <a:p>
            <a:endParaRPr lang="tr-TR" dirty="0"/>
          </a:p>
          <a:p>
            <a:pPr algn="just">
              <a:lnSpc>
                <a:spcPct val="150000"/>
              </a:lnSpc>
            </a:pPr>
            <a:r>
              <a:rPr lang="tr-TR" dirty="0" smtClean="0"/>
              <a:t>Bu denklemde ΔH‘ </a:t>
            </a:r>
            <a:r>
              <a:rPr lang="tr-TR" dirty="0" err="1" smtClean="0"/>
              <a:t>molar</a:t>
            </a:r>
            <a:r>
              <a:rPr lang="tr-TR" dirty="0" smtClean="0"/>
              <a:t> buharlaşma ısısıdır ve bir </a:t>
            </a:r>
            <a:r>
              <a:rPr lang="tr-TR" dirty="0" err="1" smtClean="0"/>
              <a:t>mol</a:t>
            </a:r>
            <a:r>
              <a:rPr lang="tr-TR" dirty="0" smtClean="0"/>
              <a:t> sıvıyı ideal gaz haline geçirebilmek için gerekli olan enerji olarak ta tanımlanabilir. 2.303 </a:t>
            </a:r>
            <a:r>
              <a:rPr lang="tr-TR" dirty="0" err="1" smtClean="0"/>
              <a:t>ln</a:t>
            </a:r>
            <a:r>
              <a:rPr lang="tr-TR" dirty="0" smtClean="0"/>
              <a:t> i logaritmaya çevirmek için gerekli olan sabittir. R ise ΔH‘  kal cinsinden ise 1.987 kal/</a:t>
            </a:r>
            <a:r>
              <a:rPr lang="tr-TR" dirty="0" err="1" smtClean="0"/>
              <a:t>mol</a:t>
            </a:r>
            <a:r>
              <a:rPr lang="tr-TR" dirty="0" smtClean="0"/>
              <a:t>, ΔH‘  </a:t>
            </a:r>
            <a:r>
              <a:rPr lang="tr-TR" dirty="0" err="1" smtClean="0"/>
              <a:t>joule</a:t>
            </a:r>
            <a:r>
              <a:rPr lang="tr-TR" dirty="0" smtClean="0"/>
              <a:t> cinsinden ise 8.31 </a:t>
            </a:r>
            <a:r>
              <a:rPr lang="tr-TR" dirty="0" err="1" smtClean="0"/>
              <a:t>joule</a:t>
            </a:r>
            <a:r>
              <a:rPr lang="tr-TR" dirty="0" smtClean="0"/>
              <a:t>/</a:t>
            </a:r>
            <a:r>
              <a:rPr lang="tr-TR" dirty="0" err="1" smtClean="0"/>
              <a:t>mol’dür</a:t>
            </a:r>
            <a:r>
              <a:rPr lang="tr-TR" dirty="0" smtClean="0"/>
              <a:t>. C sıvının cinsi ve basıncına bağlı bir sabittir.  C sabiti her zaman bulunamayacağı için bu denklem bir sıvı için iki farklı sıcaklık ve basın değerine göre düzenlenir. Böylece C sabiti yok edilir.</a:t>
            </a:r>
          </a:p>
          <a:p>
            <a:pPr algn="just">
              <a:lnSpc>
                <a:spcPct val="150000"/>
              </a:lnSpc>
            </a:pPr>
            <a:endParaRPr lang="tr-TR" dirty="0"/>
          </a:p>
          <a:p>
            <a:pPr algn="just">
              <a:lnSpc>
                <a:spcPct val="150000"/>
              </a:lnSpc>
            </a:pPr>
            <a:endParaRPr lang="tr-TR" dirty="0" smtClean="0"/>
          </a:p>
          <a:p>
            <a:pPr algn="just">
              <a:lnSpc>
                <a:spcPct val="150000"/>
              </a:lnSpc>
            </a:pPr>
            <a:endParaRPr lang="tr-TR" dirty="0" smtClean="0"/>
          </a:p>
          <a:p>
            <a:pPr algn="just">
              <a:lnSpc>
                <a:spcPct val="150000"/>
              </a:lnSpc>
            </a:pPr>
            <a:r>
              <a:rPr lang="tr-TR" dirty="0" smtClean="0"/>
              <a:t>Hesaplamalarda sıcaklık </a:t>
            </a:r>
            <a:r>
              <a:rPr lang="tr-TR" dirty="0" err="1" smtClean="0"/>
              <a:t>kelvin</a:t>
            </a:r>
            <a:r>
              <a:rPr lang="tr-TR" dirty="0" smtClean="0"/>
              <a:t> cinsinden ΔH‘ ise kalori ya da </a:t>
            </a:r>
            <a:r>
              <a:rPr lang="tr-TR" dirty="0" err="1" smtClean="0"/>
              <a:t>joule</a:t>
            </a:r>
            <a:r>
              <a:rPr lang="tr-TR" dirty="0" smtClean="0"/>
              <a:t> cinsinden alınır. </a:t>
            </a:r>
          </a:p>
          <a:p>
            <a:pPr algn="just">
              <a:lnSpc>
                <a:spcPct val="150000"/>
              </a:lnSpc>
            </a:pPr>
            <a:endParaRPr lang="tr-TR" dirty="0" smtClean="0"/>
          </a:p>
          <a:p>
            <a:pPr algn="just">
              <a:lnSpc>
                <a:spcPct val="150000"/>
              </a:lnSpc>
            </a:pPr>
            <a:endParaRPr lang="tr-TR" dirty="0"/>
          </a:p>
          <a:p>
            <a:pPr algn="just">
              <a:lnSpc>
                <a:spcPct val="150000"/>
              </a:lnSpc>
            </a:pPr>
            <a:endParaRPr lang="tr-TR" dirty="0" smtClean="0"/>
          </a:p>
          <a:p>
            <a:pPr algn="just">
              <a:lnSpc>
                <a:spcPct val="150000"/>
              </a:lnSpc>
            </a:pPr>
            <a:endParaRPr lang="tr-TR" dirty="0" smtClean="0"/>
          </a:p>
          <a:p>
            <a:pPr algn="just">
              <a:lnSpc>
                <a:spcPct val="150000"/>
              </a:lnSpc>
            </a:pPr>
            <a:endParaRPr lang="tr-TR" dirty="0"/>
          </a:p>
        </p:txBody>
      </p:sp>
      <p:pic>
        <p:nvPicPr>
          <p:cNvPr id="5"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23528" y="692696"/>
            <a:ext cx="2226410" cy="576064"/>
          </a:xfrm>
          <a:prstGeom prst="rect">
            <a:avLst/>
          </a:prstGeom>
          <a:noFill/>
        </p:spPr>
      </p:pic>
      <p:pic>
        <p:nvPicPr>
          <p:cNvPr id="6" name="Picture 5"/>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95536" y="4077072"/>
            <a:ext cx="2738104" cy="648072"/>
          </a:xfrm>
          <a:prstGeom prst="rect">
            <a:avLst/>
          </a:prstGeom>
          <a:noFill/>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599</Words>
  <Application>Microsoft Office PowerPoint</Application>
  <PresentationFormat>Ekran Gösterisi (4:3)</PresentationFormat>
  <Paragraphs>27</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Arial</vt:lpstr>
      <vt:lpstr>Calibri</vt:lpstr>
      <vt:lpstr>Ofis Teması</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mpalabiyik</dc:creator>
  <cp:lastModifiedBy>Burcu Doğan Topal</cp:lastModifiedBy>
  <cp:revision>4</cp:revision>
  <dcterms:created xsi:type="dcterms:W3CDTF">2017-12-18T13:01:43Z</dcterms:created>
  <dcterms:modified xsi:type="dcterms:W3CDTF">2018-01-22T08:35:21Z</dcterms:modified>
</cp:coreProperties>
</file>