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3" r:id="rId25"/>
    <p:sldId id="279" r:id="rId26"/>
    <p:sldId id="280" r:id="rId27"/>
    <p:sldId id="281" r:id="rId28"/>
    <p:sldId id="282"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1" d="100"/>
          <a:sy n="81" d="100"/>
        </p:scale>
        <p:origin x="-78" y="-6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344099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847874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804856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3944319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119683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3652797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84674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2861482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419981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270091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2072480-10DA-4FB4-BEAE-2A1DEA90F248}" type="datetimeFigureOut">
              <a:rPr lang="tr-TR" smtClean="0"/>
              <a:pPr/>
              <a:t>21.06.2019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81817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72480-10DA-4FB4-BEAE-2A1DEA90F248}" type="datetimeFigureOut">
              <a:rPr lang="tr-TR" smtClean="0"/>
              <a:pPr/>
              <a:t>21.06.2019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A84BC-3F9E-4B08-9743-FC4E27FA5126}" type="slidenum">
              <a:rPr lang="tr-TR" smtClean="0"/>
              <a:pPr/>
              <a:t>‹#›</a:t>
            </a:fld>
            <a:endParaRPr lang="tr-TR"/>
          </a:p>
        </p:txBody>
      </p:sp>
    </p:spTree>
    <p:extLst>
      <p:ext uri="{BB962C8B-B14F-4D97-AF65-F5344CB8AC3E}">
        <p14:creationId xmlns:p14="http://schemas.microsoft.com/office/powerpoint/2010/main" xmlns="" val="3712468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762001" y="803325"/>
            <a:ext cx="5314536" cy="1325563"/>
          </a:xfrm>
        </p:spPr>
        <p:txBody>
          <a:bodyPr vert="horz" lIns="91440" tIns="45720" rIns="91440" bIns="45720" rtlCol="0" anchor="ctr">
            <a:normAutofit/>
          </a:bodyPr>
          <a:lstStyle/>
          <a:p>
            <a:pPr algn="l"/>
            <a:r>
              <a:rPr lang="en-US" sz="4100"/>
              <a:t>ANKARA ÜNİVERSİTESİ </a:t>
            </a:r>
            <a:br>
              <a:rPr lang="en-US" sz="4100"/>
            </a:br>
            <a:r>
              <a:rPr lang="en-US" sz="4100"/>
              <a:t>DERS DIŞI ETKİNLİK</a:t>
            </a:r>
          </a:p>
        </p:txBody>
      </p:sp>
      <p:sp>
        <p:nvSpPr>
          <p:cNvPr id="3" name="Alt Başlık 2"/>
          <p:cNvSpPr>
            <a:spLocks noGrp="1"/>
          </p:cNvSpPr>
          <p:nvPr>
            <p:ph type="subTitle" idx="1"/>
          </p:nvPr>
        </p:nvSpPr>
        <p:spPr>
          <a:xfrm>
            <a:off x="762000" y="2279018"/>
            <a:ext cx="5314543" cy="3375920"/>
          </a:xfrm>
        </p:spPr>
        <p:txBody>
          <a:bodyPr vert="horz" lIns="91440" tIns="45720" rIns="91440" bIns="45720" rtlCol="0" anchor="t">
            <a:normAutofit/>
          </a:bodyPr>
          <a:lstStyle/>
          <a:p>
            <a:pPr indent="-228600" algn="l">
              <a:buFont typeface="Arial" panose="020B0604020202020204" pitchFamily="34" charset="0"/>
              <a:buChar char="•"/>
            </a:pPr>
            <a:r>
              <a:rPr lang="en-US" dirty="0"/>
              <a:t>MODERN PENTATLON BRANŞININ 10.SINIF HAFTALIK  DERS PROGRAMINA UYGULANMASI                                                          </a:t>
            </a:r>
            <a:endParaRPr lang="en-US" dirty="0">
              <a:cs typeface="Calibri"/>
            </a:endParaRPr>
          </a:p>
          <a:p>
            <a:pPr indent="-228600" algn="l">
              <a:buFont typeface="Arial" panose="020B0604020202020204" pitchFamily="34" charset="0"/>
              <a:buChar char="•"/>
            </a:pPr>
            <a:endParaRPr lang="en-US" dirty="0">
              <a:cs typeface="Calibri"/>
            </a:endParaRPr>
          </a:p>
          <a:p>
            <a:pPr indent="-228600" algn="l">
              <a:buFont typeface="Arial" panose="020B0604020202020204" pitchFamily="34" charset="0"/>
              <a:buChar char="•"/>
            </a:pPr>
            <a:r>
              <a:rPr lang="en-US" dirty="0"/>
              <a:t>ÖĞRETMEN: METE BERK DEMİRYOL                                                    </a:t>
            </a:r>
            <a:endParaRPr lang="en-US">
              <a:cs typeface="Calibri"/>
            </a:endParaRPr>
          </a:p>
          <a:p>
            <a:pPr indent="-228600" algn="l">
              <a:buFont typeface="Arial" panose="020B0604020202020204" pitchFamily="34" charset="0"/>
              <a:buChar char="•"/>
            </a:pPr>
            <a:r>
              <a:rPr lang="en-US" dirty="0"/>
              <a:t> OKUL : AKMERCAN ANADOLU LİSESİ</a:t>
            </a:r>
            <a:endParaRPr lang="en-US" dirty="0">
              <a:cs typeface="Calibri"/>
            </a:endParaRPr>
          </a:p>
        </p:txBody>
      </p:sp>
      <p:sp>
        <p:nvSpPr>
          <p:cNvPr id="16" name="Freeform: Shape 15">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4">
            <a:extLst>
              <a:ext uri="{FF2B5EF4-FFF2-40B4-BE49-F238E27FC236}">
                <a16:creationId xmlns:a16="http://schemas.microsoft.com/office/drawing/2014/main" xmlns="" id="{6686FDA4-C182-49A1-A686-0F2F00C8CA33}"/>
              </a:ext>
            </a:extLst>
          </p:cNvPr>
          <p:cNvPicPr>
            <a:picLocks noChangeAspect="1"/>
          </p:cNvPicPr>
          <p:nvPr/>
        </p:nvPicPr>
        <p:blipFill rotWithShape="1">
          <a:blip r:embed="rId2" cstate="print"/>
          <a:srcRect l="12593" r="12685" b="-1"/>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
        <p:nvSpPr>
          <p:cNvPr id="6" name="TextBox 5">
            <a:extLst>
              <a:ext uri="{FF2B5EF4-FFF2-40B4-BE49-F238E27FC236}">
                <a16:creationId xmlns:a16="http://schemas.microsoft.com/office/drawing/2014/main" xmlns="" id="{F57742A0-6328-4F4A-8014-3D23E661C70C}"/>
              </a:ext>
            </a:extLst>
          </p:cNvPr>
          <p:cNvSpPr txBox="1"/>
          <p:nvPr/>
        </p:nvSpPr>
        <p:spPr>
          <a:xfrm>
            <a:off x="7858665" y="5975231"/>
            <a:ext cx="367772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2400" dirty="0">
                <a:cs typeface="Calibri"/>
              </a:rPr>
              <a:t>DOÇ.DR.NEVİN GÜNDÜZ</a:t>
            </a:r>
            <a:endParaRPr lang="tr-TR" sz="2400">
              <a:cs typeface="Calibri"/>
            </a:endParaRPr>
          </a:p>
        </p:txBody>
      </p:sp>
      <p:pic>
        <p:nvPicPr>
          <p:cNvPr id="7" name="Picture 7">
            <a:extLst>
              <a:ext uri="{FF2B5EF4-FFF2-40B4-BE49-F238E27FC236}">
                <a16:creationId xmlns:a16="http://schemas.microsoft.com/office/drawing/2014/main" xmlns="" id="{6A9E4534-94FF-43A3-A8A5-0021D7935305}"/>
              </a:ext>
            </a:extLst>
          </p:cNvPr>
          <p:cNvPicPr>
            <a:picLocks noChangeAspect="1"/>
          </p:cNvPicPr>
          <p:nvPr/>
        </p:nvPicPr>
        <p:blipFill>
          <a:blip r:embed="rId3" cstate="print"/>
          <a:stretch>
            <a:fillRect/>
          </a:stretch>
        </p:blipFill>
        <p:spPr>
          <a:xfrm>
            <a:off x="-5751" y="5551098"/>
            <a:ext cx="1319842" cy="1305465"/>
          </a:xfrm>
          <a:prstGeom prst="rect">
            <a:avLst/>
          </a:prstGeom>
        </p:spPr>
      </p:pic>
    </p:spTree>
    <p:extLst>
      <p:ext uri="{BB962C8B-B14F-4D97-AF65-F5344CB8AC3E}">
        <p14:creationId xmlns:p14="http://schemas.microsoft.com/office/powerpoint/2010/main" xmlns="" val="167442580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6D7E31-5D2B-41C6-B72F-15C1C3694CCC}"/>
              </a:ext>
            </a:extLst>
          </p:cNvPr>
          <p:cNvSpPr>
            <a:spLocks noGrp="1"/>
          </p:cNvSpPr>
          <p:nvPr>
            <p:ph type="title"/>
          </p:nvPr>
        </p:nvSpPr>
        <p:spPr/>
        <p:txBody>
          <a:bodyPr/>
          <a:lstStyle/>
          <a:p>
            <a:r>
              <a:rPr lang="tr-TR" dirty="0">
                <a:cs typeface="Calibri Light"/>
              </a:rPr>
              <a:t>                                4. HAFTA</a:t>
            </a:r>
            <a:endParaRPr lang="tr-TR" dirty="0"/>
          </a:p>
        </p:txBody>
      </p:sp>
      <p:graphicFrame>
        <p:nvGraphicFramePr>
          <p:cNvPr id="6" name="Table 6">
            <a:extLst>
              <a:ext uri="{FF2B5EF4-FFF2-40B4-BE49-F238E27FC236}">
                <a16:creationId xmlns:a16="http://schemas.microsoft.com/office/drawing/2014/main" xmlns="" id="{145A897F-DF35-46D2-A764-759C6349DBB8}"/>
              </a:ext>
            </a:extLst>
          </p:cNvPr>
          <p:cNvGraphicFramePr>
            <a:graphicFrameLocks noGrp="1"/>
          </p:cNvGraphicFramePr>
          <p:nvPr>
            <p:ph idx="1"/>
            <p:extLst>
              <p:ext uri="{D42A27DB-BD31-4B8C-83A1-F6EECF244321}">
                <p14:modId xmlns:p14="http://schemas.microsoft.com/office/powerpoint/2010/main" xmlns="" val="2415646147"/>
              </p:ext>
            </p:extLst>
          </p:nvPr>
        </p:nvGraphicFramePr>
        <p:xfrm>
          <a:off x="833886" y="1394603"/>
          <a:ext cx="10515600" cy="1581509"/>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xmlns="" val="866054767"/>
                    </a:ext>
                  </a:extLst>
                </a:gridCol>
                <a:gridCol w="5257800">
                  <a:extLst>
                    <a:ext uri="{9D8B030D-6E8A-4147-A177-3AD203B41FA5}">
                      <a16:colId xmlns:a16="http://schemas.microsoft.com/office/drawing/2014/main" xmlns="" val="3226127692"/>
                    </a:ext>
                  </a:extLst>
                </a:gridCol>
              </a:tblGrid>
              <a:tr h="378186">
                <a:tc>
                  <a:txBody>
                    <a:bodyPr/>
                    <a:lstStyle/>
                    <a:p>
                      <a:r>
                        <a:rPr lang="tr-TR" b="1" dirty="0"/>
                        <a:t>Öğrenme kazanımları</a:t>
                      </a:r>
                    </a:p>
                  </a:txBody>
                  <a:tcPr/>
                </a:tc>
                <a:tc>
                  <a:txBody>
                    <a:bodyPr/>
                    <a:lstStyle/>
                    <a:p>
                      <a:pPr lvl="0">
                        <a:buNone/>
                      </a:pPr>
                      <a:r>
                        <a:rPr lang="tr-TR" sz="1800" b="1" i="0" u="none" strike="noStrike" noProof="0" dirty="0"/>
                        <a:t>Kazanım için yapılan etkinlikler</a:t>
                      </a:r>
                      <a:endParaRPr lang="tr-TR" dirty="0"/>
                    </a:p>
                  </a:txBody>
                  <a:tcPr/>
                </a:tc>
                <a:extLst>
                  <a:ext uri="{0D108BD9-81ED-4DB2-BD59-A6C34878D82A}">
                    <a16:rowId xmlns:a16="http://schemas.microsoft.com/office/drawing/2014/main" xmlns="" val="496081768"/>
                  </a:ext>
                </a:extLst>
              </a:tr>
              <a:tr h="1203323">
                <a:tc>
                  <a:txBody>
                    <a:bodyPr/>
                    <a:lstStyle/>
                    <a:p>
                      <a:pPr lvl="0">
                        <a:buNone/>
                      </a:pPr>
                      <a:r>
                        <a:rPr lang="tr-TR" sz="1800" b="0" i="0" u="none" strike="noStrike" noProof="0" dirty="0"/>
                        <a:t>BE10.1.2.1.6. Seçili spor dalına özgü birleşik hareketleri uygular.</a:t>
                      </a:r>
                      <a:endParaRPr lang="tr-TR" dirty="0"/>
                    </a:p>
                  </a:txBody>
                  <a:tcPr/>
                </a:tc>
                <a:tc>
                  <a:txBody>
                    <a:bodyPr/>
                    <a:lstStyle/>
                    <a:p>
                      <a:r>
                        <a:rPr lang="tr-TR" dirty="0"/>
                        <a:t>Eskrim branşı için yürüyerek hamlenin öğretilmesi ve temel hareketlerin hızlandırılması </a:t>
                      </a:r>
                    </a:p>
                    <a:p>
                      <a:pPr lvl="0">
                        <a:buNone/>
                      </a:pPr>
                      <a:r>
                        <a:rPr lang="tr-TR" dirty="0"/>
                        <a:t>Atış ve koşu branşlarının birlikte yapılması için uygulanan </a:t>
                      </a:r>
                      <a:r>
                        <a:rPr lang="tr-TR" dirty="0" err="1"/>
                        <a:t>drillerin</a:t>
                      </a:r>
                      <a:r>
                        <a:rPr lang="tr-TR" dirty="0"/>
                        <a:t> yapılması</a:t>
                      </a:r>
                    </a:p>
                  </a:txBody>
                  <a:tcPr/>
                </a:tc>
                <a:extLst>
                  <a:ext uri="{0D108BD9-81ED-4DB2-BD59-A6C34878D82A}">
                    <a16:rowId xmlns:a16="http://schemas.microsoft.com/office/drawing/2014/main" xmlns="" val="3578008159"/>
                  </a:ext>
                </a:extLst>
              </a:tr>
            </a:tbl>
          </a:graphicData>
        </a:graphic>
      </p:graphicFrame>
      <p:sp>
        <p:nvSpPr>
          <p:cNvPr id="8" name="TextBox 7">
            <a:extLst>
              <a:ext uri="{FF2B5EF4-FFF2-40B4-BE49-F238E27FC236}">
                <a16:creationId xmlns:a16="http://schemas.microsoft.com/office/drawing/2014/main" xmlns="" id="{7F273AAD-B3F9-4A80-ADC5-B10BF276084B}"/>
              </a:ext>
            </a:extLst>
          </p:cNvPr>
          <p:cNvSpPr txBox="1"/>
          <p:nvPr/>
        </p:nvSpPr>
        <p:spPr>
          <a:xfrm rot="-10800000" flipV="1">
            <a:off x="842514" y="3004248"/>
            <a:ext cx="10535727"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cs typeface="Calibri"/>
              </a:rPr>
              <a:t>Isınma: Öğrencilere Eğitsel oyun oynatılarak ısındırma yapıldı. Oyun:</a:t>
            </a:r>
            <a:r>
              <a:rPr lang="tr-TR" dirty="0">
                <a:ea typeface="+mn-lt"/>
                <a:cs typeface="+mn-lt"/>
              </a:rPr>
              <a:t> </a:t>
            </a:r>
            <a:r>
              <a:rPr lang="tr-TR" b="1" dirty="0">
                <a:ea typeface="+mn-lt"/>
                <a:cs typeface="+mn-lt"/>
              </a:rPr>
              <a:t>Tek Ayak Grupla Koşu</a:t>
            </a:r>
            <a:endParaRPr lang="tr-TR" dirty="0">
              <a:cs typeface="Calibri"/>
            </a:endParaRPr>
          </a:p>
          <a:p>
            <a:r>
              <a:rPr lang="tr-TR" dirty="0">
                <a:ea typeface="+mn-lt"/>
                <a:cs typeface="+mn-lt"/>
              </a:rPr>
              <a:t>Gruplar derin kolda arka arkaya yerleşirler.</a:t>
            </a:r>
            <a:endParaRPr lang="tr-TR" dirty="0"/>
          </a:p>
          <a:p>
            <a:r>
              <a:rPr lang="tr-TR" dirty="0">
                <a:ea typeface="+mn-lt"/>
                <a:cs typeface="+mn-lt"/>
              </a:rPr>
              <a:t>Bu defa tüm grup aynı zamanda çıkış yapar. Her oyuncu öndekinin kaldı­rılmış tek ayağını tutar, diğer elini aynı oyuncunun omuzuna koyar. Hedefe ka­dar bu durum muhafaza edilir. Geriye geliş ya aynı tutuş şekliyle veya serbest bırakılıp düz koşu ile olur. Önce gelen ve ilk pozisyona geçen grup yarışı kaza­nır.</a:t>
            </a:r>
            <a:endParaRPr lang="tr-TR" dirty="0"/>
          </a:p>
          <a:p>
            <a:r>
              <a:rPr lang="tr-TR" dirty="0">
                <a:cs typeface="Calibri"/>
              </a:rPr>
              <a:t>Ana bölüm: geçtiğimiz hafta böldüğümüz gruplar tekrardan sahayı bölüştü önceki dersleri tekrar ederek pekiştirme yapıldı. Ek olarak eskrim temel hareketinin daha hızlı hale getirilmesi için  öğrenciler istasyon çalışmalarını eskrim temel hareketiyle tamamladılar. Kombinasyon da herhangi bir değişiklik olmadı. Öğretmen daha detaylı öğrencilerle ilgilendi . Geri bildirimler yaptı, Öğrencilerin temel hareketleri oturtması için istasyon çalışması tekrar sayısı arttırıldı.</a:t>
            </a:r>
          </a:p>
          <a:p>
            <a:endParaRPr lang="tr-TR" dirty="0">
              <a:cs typeface="Calibri"/>
            </a:endParaRPr>
          </a:p>
        </p:txBody>
      </p:sp>
    </p:spTree>
    <p:extLst>
      <p:ext uri="{BB962C8B-B14F-4D97-AF65-F5344CB8AC3E}">
        <p14:creationId xmlns:p14="http://schemas.microsoft.com/office/powerpoint/2010/main" xmlns="" val="921498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E5A9D8BD-C19D-4010-B30C-6AEF09DA5437}"/>
              </a:ext>
            </a:extLst>
          </p:cNvPr>
          <p:cNvSpPr>
            <a:spLocks noGrp="1"/>
          </p:cNvSpPr>
          <p:nvPr>
            <p:ph type="title"/>
          </p:nvPr>
        </p:nvSpPr>
        <p:spPr>
          <a:xfrm>
            <a:off x="838200" y="963877"/>
            <a:ext cx="3494362" cy="5836019"/>
          </a:xfrm>
        </p:spPr>
        <p:txBody>
          <a:bodyPr>
            <a:normAutofit/>
          </a:bodyPr>
          <a:lstStyle/>
          <a:p>
            <a:pPr algn="r"/>
            <a:r>
              <a:rPr lang="tr-TR" sz="2400" dirty="0">
                <a:solidFill>
                  <a:schemeClr val="accent1"/>
                </a:solidFill>
                <a:cs typeface="Calibri Light"/>
              </a:rPr>
              <a:t>                             </a:t>
            </a:r>
            <a:r>
              <a:rPr lang="tr-TR" sz="2800" dirty="0">
                <a:solidFill>
                  <a:schemeClr val="accent1"/>
                </a:solidFill>
                <a:cs typeface="Calibri Light"/>
              </a:rPr>
              <a:t>4.HAFTA</a:t>
            </a:r>
            <a:endParaRPr lang="tr-TR" sz="28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55CCD616-BCB8-4F6E-A692-E1EB7D4BAAA9}"/>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200">
                <a:cs typeface="Calibri"/>
              </a:rPr>
              <a:t>Ders sonu (OYUN): Öğrenciler 4 'erli gruplara ayrıldı, her bir gruba bir elastik sopa verildi, slalomlar arka arkaya dizilerek öğrencilerin eskrim temel hareketiyle  arasından geçilmesi istendi, slalomların arkasına 10 metre boşluk bırakıldı ve en sona bir slalom daha eklendi ve bu slalomun tepesine bir tenis topu koyuldu öğrenciden yürüyerek hamle yaparak sadece topu vurması  istendi . Topu vuran öğrenci tekrardan eskrim temel hareketiyle grubuna ilerledi o sıra da öğretmen tenis toplarını tekrardan slalomların üstüne koydu bunu yapması için de o gün rahatsız olan öğrencilerden yardım istendi. Grubun başına tekrar gelen kadar devam etti, ilk grup başına gelen grup oyunu kazandı.</a:t>
            </a:r>
          </a:p>
        </p:txBody>
      </p:sp>
      <p:pic>
        <p:nvPicPr>
          <p:cNvPr id="4" name="Picture 4" descr="kişi içeren bir resim&#10;&#10;Yüksek güvenilirlikle oluşturulmuş açıklama">
            <a:extLst>
              <a:ext uri="{FF2B5EF4-FFF2-40B4-BE49-F238E27FC236}">
                <a16:creationId xmlns:a16="http://schemas.microsoft.com/office/drawing/2014/main" xmlns="" id="{C3C4678A-331B-4FB7-855C-86761B14C369}"/>
              </a:ext>
            </a:extLst>
          </p:cNvPr>
          <p:cNvPicPr>
            <a:picLocks noChangeAspect="1"/>
          </p:cNvPicPr>
          <p:nvPr/>
        </p:nvPicPr>
        <p:blipFill>
          <a:blip r:embed="rId2" cstate="print"/>
          <a:stretch>
            <a:fillRect/>
          </a:stretch>
        </p:blipFill>
        <p:spPr>
          <a:xfrm>
            <a:off x="367342" y="420269"/>
            <a:ext cx="4182373" cy="2998218"/>
          </a:xfrm>
          <a:prstGeom prst="rect">
            <a:avLst/>
          </a:prstGeom>
        </p:spPr>
      </p:pic>
      <p:pic>
        <p:nvPicPr>
          <p:cNvPr id="6" name="Picture 6">
            <a:extLst>
              <a:ext uri="{FF2B5EF4-FFF2-40B4-BE49-F238E27FC236}">
                <a16:creationId xmlns:a16="http://schemas.microsoft.com/office/drawing/2014/main" xmlns="" id="{08BF3FB3-62F1-4F69-8A4A-D9399FFF1242}"/>
              </a:ext>
            </a:extLst>
          </p:cNvPr>
          <p:cNvPicPr>
            <a:picLocks noChangeAspect="1"/>
          </p:cNvPicPr>
          <p:nvPr/>
        </p:nvPicPr>
        <p:blipFill>
          <a:blip r:embed="rId3" cstate="print"/>
          <a:stretch>
            <a:fillRect/>
          </a:stretch>
        </p:blipFill>
        <p:spPr>
          <a:xfrm>
            <a:off x="266430" y="4657006"/>
            <a:ext cx="2428875" cy="1885950"/>
          </a:xfrm>
          <a:prstGeom prst="rect">
            <a:avLst/>
          </a:prstGeom>
        </p:spPr>
      </p:pic>
    </p:spTree>
    <p:extLst>
      <p:ext uri="{BB962C8B-B14F-4D97-AF65-F5344CB8AC3E}">
        <p14:creationId xmlns:p14="http://schemas.microsoft.com/office/powerpoint/2010/main" xmlns="" val="1358066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EC3A5694-1D99-4FEF-BABE-8FC5521D0333}"/>
              </a:ext>
            </a:extLst>
          </p:cNvPr>
          <p:cNvSpPr>
            <a:spLocks noGrp="1"/>
          </p:cNvSpPr>
          <p:nvPr>
            <p:ph type="title"/>
          </p:nvPr>
        </p:nvSpPr>
        <p:spPr>
          <a:xfrm>
            <a:off x="838200" y="1438330"/>
            <a:ext cx="3494362" cy="4930246"/>
          </a:xfrm>
        </p:spPr>
        <p:txBody>
          <a:bodyPr>
            <a:normAutofit/>
          </a:bodyPr>
          <a:lstStyle/>
          <a:p>
            <a:pPr algn="r"/>
            <a:r>
              <a:rPr lang="tr-TR" sz="2400" dirty="0">
                <a:solidFill>
                  <a:schemeClr val="accent1"/>
                </a:solidFill>
                <a:cs typeface="Calibri Light"/>
              </a:rPr>
              <a:t>                             </a:t>
            </a:r>
            <a:r>
              <a:rPr lang="tr-TR" sz="2800" dirty="0">
                <a:solidFill>
                  <a:schemeClr val="accent1"/>
                </a:solidFill>
                <a:cs typeface="Calibri Light"/>
              </a:rPr>
              <a:t> 4.HAFTA</a:t>
            </a:r>
            <a:endParaRPr lang="tr-TR" sz="28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90925165-A0D2-45C0-AC78-7A4E03F4721D}"/>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200">
                <a:cs typeface="Calibri"/>
              </a:rPr>
              <a:t>4.HAFTA SONU ÖĞRETMEN GÖRÜŞÜ:</a:t>
            </a:r>
          </a:p>
          <a:p>
            <a:r>
              <a:rPr lang="tr-TR" sz="2200">
                <a:cs typeface="Calibri"/>
              </a:rPr>
              <a:t>Öğrencilere hareketleri pekiştirmesi için istasyonlar kuruldu.zorlanan öğrencilere geri bildirim yoluyla yardım edildi. </a:t>
            </a:r>
          </a:p>
          <a:p>
            <a:r>
              <a:rPr lang="tr-TR" sz="2200">
                <a:cs typeface="Calibri"/>
              </a:rPr>
              <a:t>Yeni hareket olarak eskrimde yürüyerek hamle öğretildi ve pekişmesi için bir oyun oynatıldı</a:t>
            </a:r>
          </a:p>
          <a:p>
            <a:r>
              <a:rPr lang="tr-TR" sz="2200">
                <a:cs typeface="Calibri"/>
              </a:rPr>
              <a:t>Öğrenciler yürüyerek hamlede zorlandığı için öğretmen eşliğinde yavaş ve birbirlerini izleyerek yaptı</a:t>
            </a:r>
          </a:p>
          <a:p>
            <a:r>
              <a:rPr lang="tr-TR" sz="2200">
                <a:cs typeface="Calibri"/>
              </a:rPr>
              <a:t>SONUÇ: 3. hafta sonucunda öğrencilerin modern pentatlon branşına olan ilgisi git gide artarken eskrim temel duruşunun ve hareketinin tüm öğrencilerde neredeyse oturduğu ve koşu atış kombinasyonuna alıştığı gözlemlendi.</a:t>
            </a:r>
          </a:p>
        </p:txBody>
      </p:sp>
      <p:pic>
        <p:nvPicPr>
          <p:cNvPr id="4" name="Picture 4" descr="kişi içeren bir resim&#10;&#10;Yüksek güvenilirlikle oluşturulmuş açıklama">
            <a:extLst>
              <a:ext uri="{FF2B5EF4-FFF2-40B4-BE49-F238E27FC236}">
                <a16:creationId xmlns:a16="http://schemas.microsoft.com/office/drawing/2014/main" xmlns="" id="{ACA41E76-5CC2-43E0-A5A2-A1E18210ECCD}"/>
              </a:ext>
            </a:extLst>
          </p:cNvPr>
          <p:cNvPicPr>
            <a:picLocks noChangeAspect="1"/>
          </p:cNvPicPr>
          <p:nvPr/>
        </p:nvPicPr>
        <p:blipFill>
          <a:blip r:embed="rId2" cstate="print"/>
          <a:stretch>
            <a:fillRect/>
          </a:stretch>
        </p:blipFill>
        <p:spPr>
          <a:xfrm>
            <a:off x="410474" y="420269"/>
            <a:ext cx="4182374" cy="3012595"/>
          </a:xfrm>
          <a:prstGeom prst="rect">
            <a:avLst/>
          </a:prstGeom>
        </p:spPr>
      </p:pic>
      <p:pic>
        <p:nvPicPr>
          <p:cNvPr id="6" name="Picture 6">
            <a:extLst>
              <a:ext uri="{FF2B5EF4-FFF2-40B4-BE49-F238E27FC236}">
                <a16:creationId xmlns:a16="http://schemas.microsoft.com/office/drawing/2014/main" xmlns="" id="{3535D9F5-2D5B-4A4F-8CE0-C9CBB764D8DA}"/>
              </a:ext>
            </a:extLst>
          </p:cNvPr>
          <p:cNvPicPr>
            <a:picLocks noChangeAspect="1"/>
          </p:cNvPicPr>
          <p:nvPr/>
        </p:nvPicPr>
        <p:blipFill>
          <a:blip r:embed="rId3" cstate="print"/>
          <a:stretch>
            <a:fillRect/>
          </a:stretch>
        </p:blipFill>
        <p:spPr>
          <a:xfrm>
            <a:off x="252053" y="4743270"/>
            <a:ext cx="2428875" cy="1885950"/>
          </a:xfrm>
          <a:prstGeom prst="rect">
            <a:avLst/>
          </a:prstGeom>
        </p:spPr>
      </p:pic>
    </p:spTree>
    <p:extLst>
      <p:ext uri="{BB962C8B-B14F-4D97-AF65-F5344CB8AC3E}">
        <p14:creationId xmlns:p14="http://schemas.microsoft.com/office/powerpoint/2010/main" xmlns="" val="1413005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9026476-D415-4E27-9AFA-45FEAB816782}"/>
              </a:ext>
            </a:extLst>
          </p:cNvPr>
          <p:cNvSpPr>
            <a:spLocks noGrp="1"/>
          </p:cNvSpPr>
          <p:nvPr>
            <p:ph type="title"/>
          </p:nvPr>
        </p:nvSpPr>
        <p:spPr>
          <a:xfrm>
            <a:off x="838200" y="963877"/>
            <a:ext cx="3494362" cy="5735378"/>
          </a:xfrm>
        </p:spPr>
        <p:txBody>
          <a:bodyPr>
            <a:normAutofit/>
          </a:bodyPr>
          <a:lstStyle/>
          <a:p>
            <a:pPr algn="r"/>
            <a:r>
              <a:rPr lang="tr-TR" sz="3100" dirty="0">
                <a:solidFill>
                  <a:schemeClr val="accent1"/>
                </a:solidFill>
                <a:cs typeface="Calibri Light"/>
              </a:rPr>
              <a:t>                 5.HAFTA</a:t>
            </a:r>
            <a:endParaRPr lang="tr-TR" sz="31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DAB6E961-2FC6-4613-98D1-F5B2EA664887}"/>
              </a:ext>
            </a:extLst>
          </p:cNvPr>
          <p:cNvSpPr>
            <a:spLocks noGrp="1"/>
          </p:cNvSpPr>
          <p:nvPr>
            <p:ph idx="1"/>
          </p:nvPr>
        </p:nvSpPr>
        <p:spPr>
          <a:xfrm>
            <a:off x="4976031" y="963877"/>
            <a:ext cx="6377769" cy="4930246"/>
          </a:xfrm>
        </p:spPr>
        <p:txBody>
          <a:bodyPr vert="horz" lIns="91440" tIns="45720" rIns="91440" bIns="45720" rtlCol="0" anchor="ctr">
            <a:normAutofit/>
          </a:bodyPr>
          <a:lstStyle/>
          <a:p>
            <a:pPr marL="285750" indent="-285750"/>
            <a:r>
              <a:rPr lang="tr-TR" sz="1700">
                <a:cs typeface="Calibri"/>
              </a:rPr>
              <a:t>Öğretmen: Mete Berk DEMİRYOL           Ders: Modern Pentatlon    Tarih:25.3.2019-29.3.2019             Ders saati: 1gün(2 saat)</a:t>
            </a:r>
            <a:endParaRPr lang="en-US" sz="1700">
              <a:ea typeface="+mn-lt"/>
              <a:cs typeface="+mn-lt"/>
            </a:endParaRPr>
          </a:p>
          <a:p>
            <a:pPr marL="285750" indent="-285750"/>
            <a:r>
              <a:rPr lang="tr-TR" sz="1700">
                <a:cs typeface="Calibri"/>
              </a:rPr>
              <a:t>Öğrenci sınıf düzeyi ve sayısı: 10.sınıf/30 kişilik(17 erkek 13 kız)</a:t>
            </a:r>
            <a:endParaRPr lang="en-US" sz="1700">
              <a:ea typeface="+mn-lt"/>
              <a:cs typeface="+mn-lt"/>
            </a:endParaRPr>
          </a:p>
          <a:p>
            <a:r>
              <a:rPr lang="tr-TR" sz="1700">
                <a:cs typeface="Calibri"/>
              </a:rPr>
              <a:t>Öğretmen notu: Geçtiğimiz hafta öğrencilere modern pentatlon branşlarının pekiştirilmesi adına driller verilmişti . Ve öğretmen öğrencilerle birebir ilgilenerek ve grup şeklinde göstererek öğrencilerin birbiriyle uyumu arttırıldı. Bu hafta temel beceriden çok branşa özgü bileşik hareketler eklenecektir. Eskrim branşında paratlara geçiş,atış branşı için küçük toplarla hedef vurma v.b</a:t>
            </a:r>
          </a:p>
          <a:p>
            <a:r>
              <a:rPr lang="tr-TR" sz="1700">
                <a:cs typeface="Calibri"/>
              </a:rPr>
              <a:t>Kullanılan Malzeme: küçük toplar(masa tenisi topları),1.10 metre boyunda elastik çubuk,500 ml'lik su şişeleri,15 adet tenis topu</a:t>
            </a:r>
          </a:p>
          <a:p>
            <a:r>
              <a:rPr lang="tr-TR" sz="1700">
                <a:cs typeface="Calibri"/>
              </a:rPr>
              <a:t>Derse giriş: Öğrenciler sıraya geçti, sayım yapılıp yoklama alındıktan sonra ders de neler yapılacağımız konuşuldu. Ve bu hafta boyunca neler yapılacak öğrencilere ön bilgi verildi.</a:t>
            </a:r>
            <a:endParaRPr lang="tr-TR" sz="1700">
              <a:ea typeface="+mn-lt"/>
              <a:cs typeface="+mn-lt"/>
            </a:endParaRPr>
          </a:p>
          <a:p>
            <a:endParaRPr lang="tr-TR" sz="1700">
              <a:cs typeface="Calibri"/>
            </a:endParaRPr>
          </a:p>
        </p:txBody>
      </p:sp>
      <p:pic>
        <p:nvPicPr>
          <p:cNvPr id="4" name="Picture 4" descr="kişi içeren bir resim&#10;&#10;Yüksek güvenilirlikle oluşturulmuş açıklama">
            <a:extLst>
              <a:ext uri="{FF2B5EF4-FFF2-40B4-BE49-F238E27FC236}">
                <a16:creationId xmlns:a16="http://schemas.microsoft.com/office/drawing/2014/main" xmlns="" id="{CF2BA49D-1C53-401F-9557-30DFBD1E6A04}"/>
              </a:ext>
            </a:extLst>
          </p:cNvPr>
          <p:cNvPicPr>
            <a:picLocks noChangeAspect="1"/>
          </p:cNvPicPr>
          <p:nvPr/>
        </p:nvPicPr>
        <p:blipFill>
          <a:blip r:embed="rId2" cstate="print"/>
          <a:stretch>
            <a:fillRect/>
          </a:stretch>
        </p:blipFill>
        <p:spPr>
          <a:xfrm>
            <a:off x="381719" y="391514"/>
            <a:ext cx="4211128" cy="3041350"/>
          </a:xfrm>
          <a:prstGeom prst="rect">
            <a:avLst/>
          </a:prstGeom>
        </p:spPr>
      </p:pic>
      <p:pic>
        <p:nvPicPr>
          <p:cNvPr id="6" name="Picture 6">
            <a:extLst>
              <a:ext uri="{FF2B5EF4-FFF2-40B4-BE49-F238E27FC236}">
                <a16:creationId xmlns:a16="http://schemas.microsoft.com/office/drawing/2014/main" xmlns="" id="{64BA2CD4-9B0D-4A17-B1B1-298CBEE7E711}"/>
              </a:ext>
            </a:extLst>
          </p:cNvPr>
          <p:cNvPicPr>
            <a:picLocks noChangeAspect="1"/>
          </p:cNvPicPr>
          <p:nvPr/>
        </p:nvPicPr>
        <p:blipFill>
          <a:blip r:embed="rId3" cstate="print"/>
          <a:stretch>
            <a:fillRect/>
          </a:stretch>
        </p:blipFill>
        <p:spPr>
          <a:xfrm>
            <a:off x="223298" y="4743270"/>
            <a:ext cx="2428875" cy="1885950"/>
          </a:xfrm>
          <a:prstGeom prst="rect">
            <a:avLst/>
          </a:prstGeom>
        </p:spPr>
      </p:pic>
    </p:spTree>
    <p:extLst>
      <p:ext uri="{BB962C8B-B14F-4D97-AF65-F5344CB8AC3E}">
        <p14:creationId xmlns:p14="http://schemas.microsoft.com/office/powerpoint/2010/main" xmlns="" val="1718625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DC11DE-CCB8-4D74-B2BE-D0A1DE4880C4}"/>
              </a:ext>
            </a:extLst>
          </p:cNvPr>
          <p:cNvSpPr>
            <a:spLocks noGrp="1"/>
          </p:cNvSpPr>
          <p:nvPr>
            <p:ph type="title"/>
          </p:nvPr>
        </p:nvSpPr>
        <p:spPr>
          <a:xfrm>
            <a:off x="838200" y="5692"/>
            <a:ext cx="10486846" cy="1253676"/>
          </a:xfrm>
        </p:spPr>
        <p:txBody>
          <a:bodyPr/>
          <a:lstStyle/>
          <a:p>
            <a:r>
              <a:rPr lang="tr-TR" dirty="0">
                <a:cs typeface="Calibri Light"/>
              </a:rPr>
              <a:t>                                5.HAFTA</a:t>
            </a:r>
            <a:endParaRPr lang="tr-TR" dirty="0"/>
          </a:p>
        </p:txBody>
      </p:sp>
      <p:graphicFrame>
        <p:nvGraphicFramePr>
          <p:cNvPr id="4" name="Table 4">
            <a:extLst>
              <a:ext uri="{FF2B5EF4-FFF2-40B4-BE49-F238E27FC236}">
                <a16:creationId xmlns:a16="http://schemas.microsoft.com/office/drawing/2014/main" xmlns="" id="{3E5501A6-29A1-494D-9256-19A089460B4B}"/>
              </a:ext>
            </a:extLst>
          </p:cNvPr>
          <p:cNvGraphicFramePr>
            <a:graphicFrameLocks noGrp="1"/>
          </p:cNvGraphicFramePr>
          <p:nvPr>
            <p:ph idx="1"/>
            <p:extLst>
              <p:ext uri="{D42A27DB-BD31-4B8C-83A1-F6EECF244321}">
                <p14:modId xmlns:p14="http://schemas.microsoft.com/office/powerpoint/2010/main" xmlns="" val="614274149"/>
              </p:ext>
            </p:extLst>
          </p:nvPr>
        </p:nvGraphicFramePr>
        <p:xfrm>
          <a:off x="833886" y="848264"/>
          <a:ext cx="10515600" cy="212842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xmlns="" val="836609519"/>
                    </a:ext>
                  </a:extLst>
                </a:gridCol>
                <a:gridCol w="5257800">
                  <a:extLst>
                    <a:ext uri="{9D8B030D-6E8A-4147-A177-3AD203B41FA5}">
                      <a16:colId xmlns:a16="http://schemas.microsoft.com/office/drawing/2014/main" xmlns="" val="3940619734"/>
                    </a:ext>
                  </a:extLst>
                </a:gridCol>
              </a:tblGrid>
              <a:tr h="391064">
                <a:tc>
                  <a:txBody>
                    <a:bodyPr/>
                    <a:lstStyle/>
                    <a:p>
                      <a:pPr lvl="0">
                        <a:buNone/>
                      </a:pPr>
                      <a:r>
                        <a:rPr lang="tr-TR" sz="1800" b="1" i="0" u="none" strike="noStrike" noProof="0" dirty="0">
                          <a:latin typeface="Calibri"/>
                        </a:rPr>
                        <a:t>Öğrenme kazanımları</a:t>
                      </a:r>
                      <a:endParaRPr lang="tr-TR" dirty="0"/>
                    </a:p>
                  </a:txBody>
                  <a:tcPr/>
                </a:tc>
                <a:tc>
                  <a:txBody>
                    <a:bodyPr/>
                    <a:lstStyle/>
                    <a:p>
                      <a:pPr lvl="0">
                        <a:buNone/>
                      </a:pPr>
                      <a:r>
                        <a:rPr lang="tr-TR" sz="1800" b="1" i="0" u="none" strike="noStrike" noProof="0" dirty="0">
                          <a:latin typeface="Calibri"/>
                        </a:rPr>
                        <a:t>Kazanım için yapılan etkinlikler</a:t>
                      </a:r>
                      <a:endParaRPr lang="tr-TR" dirty="0"/>
                    </a:p>
                  </a:txBody>
                  <a:tcPr/>
                </a:tc>
                <a:extLst>
                  <a:ext uri="{0D108BD9-81ED-4DB2-BD59-A6C34878D82A}">
                    <a16:rowId xmlns:a16="http://schemas.microsoft.com/office/drawing/2014/main" xmlns="" val="3011797114"/>
                  </a:ext>
                </a:extLst>
              </a:tr>
              <a:tr h="1564256">
                <a:tc>
                  <a:txBody>
                    <a:bodyPr/>
                    <a:lstStyle/>
                    <a:p>
                      <a:pPr lvl="0">
                        <a:buNone/>
                      </a:pPr>
                      <a:r>
                        <a:rPr lang="tr-TR" sz="1800" b="0" i="0" u="none" strike="noStrike" noProof="0" dirty="0">
                          <a:latin typeface="Calibri"/>
                        </a:rPr>
                        <a:t>BE10.1.1.2.2. Fiziksel etkinlikleri ritmik bir şekilde uygular</a:t>
                      </a:r>
                    </a:p>
                    <a:p>
                      <a:pPr lvl="0">
                        <a:buNone/>
                      </a:pPr>
                      <a:r>
                        <a:rPr lang="tr-TR" sz="1800" b="0" i="0" u="none" strike="noStrike" noProof="0" dirty="0"/>
                        <a:t>BE10.1.2.1.11. Seçili spor etkinliklerinde araçları amacına uygun ve doğru kullanır.</a:t>
                      </a:r>
                      <a:endParaRPr lang="tr-TR" dirty="0"/>
                    </a:p>
                  </a:txBody>
                  <a:tcPr/>
                </a:tc>
                <a:tc>
                  <a:txBody>
                    <a:bodyPr/>
                    <a:lstStyle/>
                    <a:p>
                      <a:r>
                        <a:rPr lang="tr-TR" dirty="0"/>
                        <a:t>Eskrimde temel hareketlerin tamamlanması ve üstüne savunma ve hücum ataklarının uygulanması için </a:t>
                      </a:r>
                      <a:r>
                        <a:rPr lang="tr-TR" dirty="0" err="1"/>
                        <a:t>paratların</a:t>
                      </a:r>
                      <a:r>
                        <a:rPr lang="tr-TR" dirty="0"/>
                        <a:t> öğretilmesi ,bileşik hareketleri daha dengeli yapması, atış branşı için hedeflere atılan toplarla denge ve yüksek nabız da atış branşının dengesinin sağlanması </a:t>
                      </a:r>
                    </a:p>
                  </a:txBody>
                  <a:tcPr/>
                </a:tc>
                <a:extLst>
                  <a:ext uri="{0D108BD9-81ED-4DB2-BD59-A6C34878D82A}">
                    <a16:rowId xmlns:a16="http://schemas.microsoft.com/office/drawing/2014/main" xmlns="" val="3277888332"/>
                  </a:ext>
                </a:extLst>
              </a:tr>
            </a:tbl>
          </a:graphicData>
        </a:graphic>
      </p:graphicFrame>
      <p:sp>
        <p:nvSpPr>
          <p:cNvPr id="6" name="TextBox 5">
            <a:extLst>
              <a:ext uri="{FF2B5EF4-FFF2-40B4-BE49-F238E27FC236}">
                <a16:creationId xmlns:a16="http://schemas.microsoft.com/office/drawing/2014/main" xmlns="" id="{FFEA2EE2-7D0A-4E7F-982B-D30916482A70}"/>
              </a:ext>
            </a:extLst>
          </p:cNvPr>
          <p:cNvSpPr txBox="1"/>
          <p:nvPr/>
        </p:nvSpPr>
        <p:spPr>
          <a:xfrm rot="-10800000" flipV="1">
            <a:off x="1029420" y="3370871"/>
            <a:ext cx="10291313"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t>DERSİN BÖLÜMLERİ</a:t>
            </a:r>
          </a:p>
          <a:p>
            <a:r>
              <a:rPr lang="tr-TR" dirty="0" err="1">
                <a:cs typeface="Calibri"/>
              </a:rPr>
              <a:t>ISINMA:Öğrenciler</a:t>
            </a:r>
            <a:r>
              <a:rPr lang="tr-TR" dirty="0">
                <a:cs typeface="Calibri"/>
              </a:rPr>
              <a:t> salonda 10 tur attı, esnetme hareketleri sonrasında küçük bir oyun oynatılarak </a:t>
            </a:r>
            <a:r>
              <a:rPr lang="tr-TR">
                <a:cs typeface="Calibri"/>
              </a:rPr>
              <a:t>ısındırıldı.</a:t>
            </a:r>
            <a:endParaRPr lang="tr-TR">
              <a:ea typeface="+mn-lt"/>
              <a:cs typeface="+mn-lt"/>
            </a:endParaRPr>
          </a:p>
          <a:p>
            <a:r>
              <a:rPr lang="tr-TR" b="1">
                <a:ea typeface="+mn-lt"/>
                <a:cs typeface="+mn-lt"/>
              </a:rPr>
              <a:t>Tilki</a:t>
            </a:r>
            <a:r>
              <a:rPr lang="tr-TR" b="1" dirty="0">
                <a:ea typeface="+mn-lt"/>
                <a:cs typeface="+mn-lt"/>
              </a:rPr>
              <a:t> Avı Oyunu:</a:t>
            </a:r>
            <a:endParaRPr lang="tr-TR"/>
          </a:p>
          <a:p>
            <a:r>
              <a:rPr lang="tr-TR" dirty="0">
                <a:ea typeface="+mn-lt"/>
                <a:cs typeface="+mn-lt"/>
              </a:rPr>
              <a:t>Oyuncular sayılarına göre dört-beş oyuncudan oluşan küçük daireler mey­dana getirirler. Bu daireler salonda veya bahçede dağılır. Her daire oyuncuları </a:t>
            </a:r>
            <a:r>
              <a:rPr lang="tr-TR" dirty="0" err="1">
                <a:ea typeface="+mn-lt"/>
                <a:cs typeface="+mn-lt"/>
              </a:rPr>
              <a:t>elele</a:t>
            </a:r>
            <a:r>
              <a:rPr lang="tr-TR" dirty="0">
                <a:ea typeface="+mn-lt"/>
                <a:cs typeface="+mn-lt"/>
              </a:rPr>
              <a:t> tutuşarak içinde bir tilki barındıracak tarzda oluştururlar. Bütün tilkiler yu­valarında gizlenir. Ancak bir tanesinin yuvası yoktur ve aralarda koşuşur. Bunu ise bir avcı kovalar.</a:t>
            </a:r>
            <a:endParaRPr lang="tr-TR" dirty="0"/>
          </a:p>
          <a:p>
            <a:r>
              <a:rPr lang="tr-TR" dirty="0">
                <a:ea typeface="+mn-lt"/>
                <a:cs typeface="+mn-lt"/>
              </a:rPr>
              <a:t>Kovalanan tilki herhangi bir yuvaya sığındığında, diğer tilkinin derhal yu­vayı </a:t>
            </a:r>
            <a:r>
              <a:rPr lang="tr-TR" dirty="0" err="1">
                <a:ea typeface="+mn-lt"/>
                <a:cs typeface="+mn-lt"/>
              </a:rPr>
              <a:t>terketmesi</a:t>
            </a:r>
            <a:r>
              <a:rPr lang="tr-TR" dirty="0">
                <a:ea typeface="+mn-lt"/>
                <a:cs typeface="+mn-lt"/>
              </a:rPr>
              <a:t> ve avcıdan kaçması gerekir. Tilkinin yakalanması ile görevler değişildiği gibi ayrıca yönetici tarafından da sık sık yuva oluşturan oyuncularla tilki ve avcı olan oyuncular değiştirilir</a:t>
            </a:r>
            <a:endParaRPr lang="tr-TR" dirty="0"/>
          </a:p>
          <a:p>
            <a:endParaRPr lang="tr-TR" dirty="0">
              <a:cs typeface="Calibri"/>
            </a:endParaRPr>
          </a:p>
        </p:txBody>
      </p:sp>
    </p:spTree>
    <p:extLst>
      <p:ext uri="{BB962C8B-B14F-4D97-AF65-F5344CB8AC3E}">
        <p14:creationId xmlns:p14="http://schemas.microsoft.com/office/powerpoint/2010/main" xmlns="" val="638856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892E9E9D-6CC9-4022-A90E-5B6C1C20D85E}"/>
              </a:ext>
            </a:extLst>
          </p:cNvPr>
          <p:cNvSpPr>
            <a:spLocks noGrp="1"/>
          </p:cNvSpPr>
          <p:nvPr>
            <p:ph type="title"/>
          </p:nvPr>
        </p:nvSpPr>
        <p:spPr>
          <a:xfrm>
            <a:off x="838200" y="963877"/>
            <a:ext cx="3494362" cy="4930246"/>
          </a:xfrm>
        </p:spPr>
        <p:txBody>
          <a:bodyPr>
            <a:normAutofit/>
          </a:bodyPr>
          <a:lstStyle/>
          <a:p>
            <a:pPr algn="r"/>
            <a:r>
              <a:rPr lang="tr-TR" sz="2400" dirty="0">
                <a:solidFill>
                  <a:schemeClr val="accent1"/>
                </a:solidFill>
                <a:cs typeface="Calibri Light"/>
              </a:rPr>
              <a:t>                            </a:t>
            </a:r>
            <a:r>
              <a:rPr lang="tr-TR" sz="2800" dirty="0">
                <a:solidFill>
                  <a:schemeClr val="accent1"/>
                </a:solidFill>
                <a:cs typeface="Calibri Light"/>
              </a:rPr>
              <a:t>5.HAFTA</a:t>
            </a:r>
            <a:endParaRPr lang="tr-TR" sz="28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35F43C17-0088-427A-B7F6-61D20A5CB8DC}"/>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400">
                <a:cs typeface="Calibri"/>
              </a:rPr>
              <a:t>Ana bölüm: Öğrenciler 2 ye bölündü. Kombinasyon grubu için tekrardan hunilerle parkur oluşturuldu. Ve huni sonunda 5 adet masa tenisi topları koyuldu, bu topları atmak için büyük bir sepet koyuldu ve Öğrencilere atılması istendi. Öğrencilerden yorulan olduğunda kenara geçip 500 ml'lik su şişesiyle atış temel hareketi yapılması istendi. Eskrim grubundaki öğrenciler 2 şerli oldu herkes kendine bir eş seçti . İlk önce hamle mesafesi çalışıldı sonrasında savunma ve ataklar için paratlar(6,8,4) öğretildi . Ve öğrencilerden yapılması istendi 20 dakika sonunda gruplar yer değişti.</a:t>
            </a:r>
          </a:p>
          <a:p>
            <a:endParaRPr lang="tr-TR" sz="2400">
              <a:cs typeface="Calibri"/>
            </a:endParaRPr>
          </a:p>
        </p:txBody>
      </p:sp>
      <p:pic>
        <p:nvPicPr>
          <p:cNvPr id="4" name="Picture 4" descr="kişi içeren bir resim&#10;&#10;Yüksek güvenilirlikle oluşturulmuş açıklama">
            <a:extLst>
              <a:ext uri="{FF2B5EF4-FFF2-40B4-BE49-F238E27FC236}">
                <a16:creationId xmlns:a16="http://schemas.microsoft.com/office/drawing/2014/main" xmlns="" id="{D8B39756-E8BA-4E0B-A677-8F995F25F52D}"/>
              </a:ext>
            </a:extLst>
          </p:cNvPr>
          <p:cNvPicPr>
            <a:picLocks noChangeAspect="1"/>
          </p:cNvPicPr>
          <p:nvPr/>
        </p:nvPicPr>
        <p:blipFill>
          <a:blip r:embed="rId2" cstate="print"/>
          <a:stretch>
            <a:fillRect/>
          </a:stretch>
        </p:blipFill>
        <p:spPr>
          <a:xfrm>
            <a:off x="410474" y="362759"/>
            <a:ext cx="4182373" cy="2840067"/>
          </a:xfrm>
          <a:prstGeom prst="rect">
            <a:avLst/>
          </a:prstGeom>
        </p:spPr>
      </p:pic>
      <p:pic>
        <p:nvPicPr>
          <p:cNvPr id="6" name="Picture 6">
            <a:extLst>
              <a:ext uri="{FF2B5EF4-FFF2-40B4-BE49-F238E27FC236}">
                <a16:creationId xmlns:a16="http://schemas.microsoft.com/office/drawing/2014/main" xmlns="" id="{0A5488D4-C619-480A-A409-A93B3296D0F5}"/>
              </a:ext>
            </a:extLst>
          </p:cNvPr>
          <p:cNvPicPr>
            <a:picLocks noChangeAspect="1"/>
          </p:cNvPicPr>
          <p:nvPr/>
        </p:nvPicPr>
        <p:blipFill>
          <a:blip r:embed="rId3" cstate="print"/>
          <a:stretch>
            <a:fillRect/>
          </a:stretch>
        </p:blipFill>
        <p:spPr>
          <a:xfrm>
            <a:off x="266430" y="4657006"/>
            <a:ext cx="2428875" cy="1885950"/>
          </a:xfrm>
          <a:prstGeom prst="rect">
            <a:avLst/>
          </a:prstGeom>
        </p:spPr>
      </p:pic>
    </p:spTree>
    <p:extLst>
      <p:ext uri="{BB962C8B-B14F-4D97-AF65-F5344CB8AC3E}">
        <p14:creationId xmlns:p14="http://schemas.microsoft.com/office/powerpoint/2010/main" xmlns="" val="389900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2304C5A3-44BF-4C5B-814C-CB917C9BC179}"/>
              </a:ext>
            </a:extLst>
          </p:cNvPr>
          <p:cNvSpPr>
            <a:spLocks noGrp="1"/>
          </p:cNvSpPr>
          <p:nvPr>
            <p:ph type="title"/>
          </p:nvPr>
        </p:nvSpPr>
        <p:spPr>
          <a:xfrm>
            <a:off x="838200" y="963877"/>
            <a:ext cx="3494362" cy="5246547"/>
          </a:xfrm>
        </p:spPr>
        <p:txBody>
          <a:bodyPr>
            <a:normAutofit/>
          </a:bodyPr>
          <a:lstStyle/>
          <a:p>
            <a:pPr algn="r"/>
            <a:r>
              <a:rPr lang="tr-TR" sz="2400" dirty="0">
                <a:solidFill>
                  <a:schemeClr val="accent1"/>
                </a:solidFill>
                <a:cs typeface="Calibri Light"/>
              </a:rPr>
              <a:t>                             </a:t>
            </a:r>
            <a:r>
              <a:rPr lang="tr-TR" sz="2800" dirty="0">
                <a:solidFill>
                  <a:schemeClr val="accent1"/>
                </a:solidFill>
                <a:cs typeface="Calibri Light"/>
              </a:rPr>
              <a:t>5.HAFTA</a:t>
            </a: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9A41088A-55A4-4FFA-9E0B-80926B090837}"/>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400">
                <a:cs typeface="Calibri"/>
              </a:rPr>
              <a:t>Ders sonu (OYUN): 1 er  metre mesafelerde çapraz şekilde slalomlar dizildi . Slalom sonuna koyulan 5 metre uzaklıkta ki 2 farklı tenis topu koyuldu tenis topun dan sonra 10 metre ara ile 2 adet huni koyuldu ve 1. huninin yanına tenis topu koyuldu.  GRUPLAR 2 ' ye ayrıldı. Slalomları eskrim temel hareketiyle geçmesini ve sondaki 2 hedefi parat alarak hamleyle devrilmesi sonrasında elindeki çubuğu bırakıp 2 kez tenis topunu huniler arasında gidip getirilmesi istendi yaptıktan sonra eskrim temel hareketiyle grubuna dönüp diğer oyuncunun çıkması istendi. Grup başına ilk gelen grup oyunu kazandı.</a:t>
            </a:r>
            <a:endParaRPr lang="tr-TR" sz="2400"/>
          </a:p>
        </p:txBody>
      </p:sp>
      <p:pic>
        <p:nvPicPr>
          <p:cNvPr id="4" name="Picture 4" descr="kişi içeren bir resim&#10;&#10;Yüksek güvenilirlikle oluşturulmuş açıklama">
            <a:extLst>
              <a:ext uri="{FF2B5EF4-FFF2-40B4-BE49-F238E27FC236}">
                <a16:creationId xmlns:a16="http://schemas.microsoft.com/office/drawing/2014/main" xmlns="" id="{2C090B5A-4736-412F-9566-89F53A21469F}"/>
              </a:ext>
            </a:extLst>
          </p:cNvPr>
          <p:cNvPicPr>
            <a:picLocks noChangeAspect="1"/>
          </p:cNvPicPr>
          <p:nvPr/>
        </p:nvPicPr>
        <p:blipFill>
          <a:blip r:embed="rId2" cstate="print"/>
          <a:stretch>
            <a:fillRect/>
          </a:stretch>
        </p:blipFill>
        <p:spPr>
          <a:xfrm>
            <a:off x="381720" y="434646"/>
            <a:ext cx="4110485" cy="2811312"/>
          </a:xfrm>
          <a:prstGeom prst="rect">
            <a:avLst/>
          </a:prstGeom>
        </p:spPr>
      </p:pic>
      <p:pic>
        <p:nvPicPr>
          <p:cNvPr id="6" name="Picture 6">
            <a:extLst>
              <a:ext uri="{FF2B5EF4-FFF2-40B4-BE49-F238E27FC236}">
                <a16:creationId xmlns:a16="http://schemas.microsoft.com/office/drawing/2014/main" xmlns="" id="{F3332EF7-29AD-429C-B9AD-0B91235FCCB5}"/>
              </a:ext>
            </a:extLst>
          </p:cNvPr>
          <p:cNvPicPr>
            <a:picLocks noChangeAspect="1"/>
          </p:cNvPicPr>
          <p:nvPr/>
        </p:nvPicPr>
        <p:blipFill>
          <a:blip r:embed="rId3" cstate="print"/>
          <a:stretch>
            <a:fillRect/>
          </a:stretch>
        </p:blipFill>
        <p:spPr>
          <a:xfrm>
            <a:off x="323940" y="4657006"/>
            <a:ext cx="2428875" cy="1885950"/>
          </a:xfrm>
          <a:prstGeom prst="rect">
            <a:avLst/>
          </a:prstGeom>
        </p:spPr>
      </p:pic>
    </p:spTree>
    <p:extLst>
      <p:ext uri="{BB962C8B-B14F-4D97-AF65-F5344CB8AC3E}">
        <p14:creationId xmlns:p14="http://schemas.microsoft.com/office/powerpoint/2010/main" xmlns="" val="2126883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56F14DF2-3D78-4513-A4A2-60CF3385CF35}"/>
              </a:ext>
            </a:extLst>
          </p:cNvPr>
          <p:cNvSpPr>
            <a:spLocks noGrp="1"/>
          </p:cNvSpPr>
          <p:nvPr>
            <p:ph type="title"/>
          </p:nvPr>
        </p:nvSpPr>
        <p:spPr>
          <a:xfrm>
            <a:off x="838200" y="963877"/>
            <a:ext cx="3494362" cy="5246547"/>
          </a:xfrm>
        </p:spPr>
        <p:txBody>
          <a:bodyPr>
            <a:normAutofit/>
          </a:bodyPr>
          <a:lstStyle/>
          <a:p>
            <a:pPr algn="r"/>
            <a:r>
              <a:rPr lang="tr-TR" sz="2400" dirty="0">
                <a:solidFill>
                  <a:schemeClr val="accent1"/>
                </a:solidFill>
                <a:cs typeface="Calibri Light"/>
              </a:rPr>
              <a:t>                              </a:t>
            </a:r>
            <a:r>
              <a:rPr lang="tr-TR" sz="2800" dirty="0">
                <a:solidFill>
                  <a:schemeClr val="accent1"/>
                </a:solidFill>
                <a:cs typeface="Calibri Light"/>
              </a:rPr>
              <a:t>5.HAFTA</a:t>
            </a: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D5E57E1E-A9FF-494B-9104-C539F4DE9A66}"/>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400">
                <a:cs typeface="Calibri"/>
              </a:rPr>
              <a:t>5. Hafta sonu Öğretmen Görüşü:</a:t>
            </a:r>
          </a:p>
          <a:p>
            <a:r>
              <a:rPr lang="tr-TR" sz="2400">
                <a:cs typeface="Calibri"/>
              </a:rPr>
              <a:t>Öğrencilere bu hafta yeni hareketler öğretildi, ilk başta zorlanan öğrencilere özel ilgi gösterildi,yorulanlar oldu ,sıkılanlar oldu dersten kopmamaları için her bir öğrenciye görevler verildi ve ders başarılı şekilde bitirildi.</a:t>
            </a:r>
          </a:p>
          <a:p>
            <a:r>
              <a:rPr lang="tr-TR" sz="2400">
                <a:cs typeface="Calibri"/>
              </a:rPr>
              <a:t>SONUÇ: Öğrenciler eskrimdeki savunma ve hücum için en önemli olan parat bölümünü öğrendi, öğrenciler ders sonunda pekiştirmek için oyun oynatıldı diğer hafta öğrencilerin daha bilgili gelmesi için ödev verildi.</a:t>
            </a:r>
          </a:p>
        </p:txBody>
      </p:sp>
      <p:pic>
        <p:nvPicPr>
          <p:cNvPr id="4" name="Picture 4" descr="kişi içeren bir resim&#10;&#10;Yüksek güvenilirlikle oluşturulmuş açıklama">
            <a:extLst>
              <a:ext uri="{FF2B5EF4-FFF2-40B4-BE49-F238E27FC236}">
                <a16:creationId xmlns:a16="http://schemas.microsoft.com/office/drawing/2014/main" xmlns="" id="{C67BE8F9-4EC2-4890-8DE1-5ED0E82B6FC9}"/>
              </a:ext>
            </a:extLst>
          </p:cNvPr>
          <p:cNvPicPr>
            <a:picLocks noChangeAspect="1"/>
          </p:cNvPicPr>
          <p:nvPr/>
        </p:nvPicPr>
        <p:blipFill>
          <a:blip r:embed="rId2" cstate="print"/>
          <a:stretch>
            <a:fillRect/>
          </a:stretch>
        </p:blipFill>
        <p:spPr>
          <a:xfrm>
            <a:off x="396096" y="434646"/>
            <a:ext cx="4139241" cy="2768180"/>
          </a:xfrm>
          <a:prstGeom prst="rect">
            <a:avLst/>
          </a:prstGeom>
        </p:spPr>
      </p:pic>
      <p:pic>
        <p:nvPicPr>
          <p:cNvPr id="6" name="Picture 6">
            <a:extLst>
              <a:ext uri="{FF2B5EF4-FFF2-40B4-BE49-F238E27FC236}">
                <a16:creationId xmlns:a16="http://schemas.microsoft.com/office/drawing/2014/main" xmlns="" id="{C41AFBE0-DD03-4FFB-86DC-3117AB8F7B92}"/>
              </a:ext>
            </a:extLst>
          </p:cNvPr>
          <p:cNvPicPr>
            <a:picLocks noChangeAspect="1"/>
          </p:cNvPicPr>
          <p:nvPr/>
        </p:nvPicPr>
        <p:blipFill>
          <a:blip r:embed="rId3" cstate="print"/>
          <a:stretch>
            <a:fillRect/>
          </a:stretch>
        </p:blipFill>
        <p:spPr>
          <a:xfrm>
            <a:off x="323940" y="4743270"/>
            <a:ext cx="2428875" cy="1885950"/>
          </a:xfrm>
          <a:prstGeom prst="rect">
            <a:avLst/>
          </a:prstGeom>
        </p:spPr>
      </p:pic>
    </p:spTree>
    <p:extLst>
      <p:ext uri="{BB962C8B-B14F-4D97-AF65-F5344CB8AC3E}">
        <p14:creationId xmlns:p14="http://schemas.microsoft.com/office/powerpoint/2010/main" xmlns="" val="2397460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4DCCBF0-352A-4752-A66F-94833DEA72AC}"/>
              </a:ext>
            </a:extLst>
          </p:cNvPr>
          <p:cNvSpPr>
            <a:spLocks noGrp="1"/>
          </p:cNvSpPr>
          <p:nvPr>
            <p:ph type="title"/>
          </p:nvPr>
        </p:nvSpPr>
        <p:spPr>
          <a:xfrm>
            <a:off x="838200" y="963877"/>
            <a:ext cx="3494362" cy="5433453"/>
          </a:xfrm>
        </p:spPr>
        <p:txBody>
          <a:bodyPr>
            <a:normAutofit/>
          </a:bodyPr>
          <a:lstStyle/>
          <a:p>
            <a:pPr algn="r"/>
            <a:r>
              <a:rPr lang="tr-TR" sz="2100" dirty="0">
                <a:solidFill>
                  <a:schemeClr val="accent1"/>
                </a:solidFill>
                <a:cs typeface="Calibri Light"/>
              </a:rPr>
              <a:t>                                  </a:t>
            </a:r>
            <a:r>
              <a:rPr lang="tr-TR" sz="2800" dirty="0">
                <a:solidFill>
                  <a:schemeClr val="accent1"/>
                </a:solidFill>
                <a:cs typeface="Calibri Light"/>
              </a:rPr>
              <a:t>6.HAFTA</a:t>
            </a:r>
            <a:endParaRPr lang="tr-TR" sz="2100">
              <a:solidFill>
                <a:schemeClr val="accent1"/>
              </a:solidFill>
              <a:cs typeface="Calibri Light" panose="020F0302020204030204"/>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B0224EC3-F049-4F2D-B2C0-6E028C2672E7}"/>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1700">
                <a:ea typeface="+mn-lt"/>
                <a:cs typeface="+mn-lt"/>
              </a:rPr>
              <a:t>Öğretmen: Mete Berk DEMİRYOL           Ders: Modern Pentatlon    Tarih:1.4.2019-5.4.2019             Ders saati: 1gün(2 saat)</a:t>
            </a:r>
          </a:p>
          <a:p>
            <a:r>
              <a:rPr lang="tr-TR" sz="1700">
                <a:ea typeface="+mn-lt"/>
                <a:cs typeface="+mn-lt"/>
              </a:rPr>
              <a:t>Öğrenci sınıf düzeyi ve sayısı: 10.sınıf/30 kişilik(17 erkek 13 kız)</a:t>
            </a:r>
          </a:p>
          <a:p>
            <a:r>
              <a:rPr lang="tr-TR" sz="1700">
                <a:cs typeface="Calibri"/>
              </a:rPr>
              <a:t>Öğretmen görüşü: geçtiğimiz hafta öğrencilerle eskrim branşının temeli olan savunma ve hücum için paratlar gösterildi. Öğrencilerle geri bildirim yoluyla işlenen ders zor da geçse öğrencilerin anlayacağı şekilde anlatıldı. İlk başta zorlanmalar olsa da driller ve oyunlarla pekiştirildi. Kombinasyon grubu ise parkuru tamamlayarak pinpon toplarını sepete attı, ve kombinasyon temel prensiblerini gerçekleştirdi.Bu hafta ise savunmadaki paratların hucümdaki kontra ataklarının yapılması öğrencilere patlayıcı güce dayalı sıçrama çalışmaları yapılacaktır</a:t>
            </a:r>
          </a:p>
          <a:p>
            <a:r>
              <a:rPr lang="tr-TR" sz="1700">
                <a:cs typeface="Calibri"/>
              </a:rPr>
              <a:t>Kullanılan Malzemeler: huniler, tüm sınıfa 1 metrelik elastik çubuklar </a:t>
            </a:r>
          </a:p>
          <a:p>
            <a:r>
              <a:rPr lang="tr-TR" sz="1700">
                <a:ea typeface="+mn-lt"/>
                <a:cs typeface="+mn-lt"/>
              </a:rPr>
              <a:t>Derse giriş: Öğrenciler sıraya geçti, sayım yapılıp yoklama alındıktan sonra ders de neler yapılacağımız konuşuldu. Ve bu hafta boyunca neler yapılacak öğrencilere ön bilgi verildi.</a:t>
            </a:r>
          </a:p>
          <a:p>
            <a:endParaRPr lang="tr-TR" sz="1700">
              <a:cs typeface="Calibri"/>
            </a:endParaRPr>
          </a:p>
        </p:txBody>
      </p:sp>
      <p:pic>
        <p:nvPicPr>
          <p:cNvPr id="4" name="Picture 4" descr="kişi içeren bir resim&#10;&#10;Yüksek güvenilirlikle oluşturulmuş açıklama">
            <a:extLst>
              <a:ext uri="{FF2B5EF4-FFF2-40B4-BE49-F238E27FC236}">
                <a16:creationId xmlns:a16="http://schemas.microsoft.com/office/drawing/2014/main" xmlns="" id="{8EBF941B-516C-405C-9E05-F7F4EAB02FE9}"/>
              </a:ext>
            </a:extLst>
          </p:cNvPr>
          <p:cNvPicPr>
            <a:picLocks noChangeAspect="1"/>
          </p:cNvPicPr>
          <p:nvPr/>
        </p:nvPicPr>
        <p:blipFill>
          <a:blip r:embed="rId2" cstate="print"/>
          <a:stretch>
            <a:fillRect/>
          </a:stretch>
        </p:blipFill>
        <p:spPr>
          <a:xfrm>
            <a:off x="410474" y="391514"/>
            <a:ext cx="4326146" cy="2768180"/>
          </a:xfrm>
          <a:prstGeom prst="rect">
            <a:avLst/>
          </a:prstGeom>
        </p:spPr>
      </p:pic>
      <p:pic>
        <p:nvPicPr>
          <p:cNvPr id="6" name="Picture 6">
            <a:extLst>
              <a:ext uri="{FF2B5EF4-FFF2-40B4-BE49-F238E27FC236}">
                <a16:creationId xmlns:a16="http://schemas.microsoft.com/office/drawing/2014/main" xmlns="" id="{5C163E27-B4FE-463D-87D0-7A33A45F8A49}"/>
              </a:ext>
            </a:extLst>
          </p:cNvPr>
          <p:cNvPicPr>
            <a:picLocks noChangeAspect="1"/>
          </p:cNvPicPr>
          <p:nvPr/>
        </p:nvPicPr>
        <p:blipFill>
          <a:blip r:embed="rId3" cstate="print"/>
          <a:stretch>
            <a:fillRect/>
          </a:stretch>
        </p:blipFill>
        <p:spPr>
          <a:xfrm>
            <a:off x="237676" y="4743270"/>
            <a:ext cx="2428875" cy="1885950"/>
          </a:xfrm>
          <a:prstGeom prst="rect">
            <a:avLst/>
          </a:prstGeom>
        </p:spPr>
      </p:pic>
    </p:spTree>
    <p:extLst>
      <p:ext uri="{BB962C8B-B14F-4D97-AF65-F5344CB8AC3E}">
        <p14:creationId xmlns:p14="http://schemas.microsoft.com/office/powerpoint/2010/main" xmlns="" val="2024751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156945-73C4-4E2A-B68B-ABCD49971B9D}"/>
              </a:ext>
            </a:extLst>
          </p:cNvPr>
          <p:cNvSpPr>
            <a:spLocks noGrp="1"/>
          </p:cNvSpPr>
          <p:nvPr>
            <p:ph type="title"/>
          </p:nvPr>
        </p:nvSpPr>
        <p:spPr>
          <a:xfrm>
            <a:off x="1197633" y="63201"/>
            <a:ext cx="10127413" cy="1081148"/>
          </a:xfrm>
        </p:spPr>
        <p:txBody>
          <a:bodyPr/>
          <a:lstStyle/>
          <a:p>
            <a:r>
              <a:rPr lang="tr-TR" dirty="0">
                <a:cs typeface="Calibri Light"/>
              </a:rPr>
              <a:t>                              6.HAFTA</a:t>
            </a:r>
            <a:endParaRPr lang="tr-TR" dirty="0"/>
          </a:p>
        </p:txBody>
      </p:sp>
      <p:graphicFrame>
        <p:nvGraphicFramePr>
          <p:cNvPr id="4" name="Table 4">
            <a:extLst>
              <a:ext uri="{FF2B5EF4-FFF2-40B4-BE49-F238E27FC236}">
                <a16:creationId xmlns:a16="http://schemas.microsoft.com/office/drawing/2014/main" xmlns="" id="{FA2025A8-2124-47C5-BF99-78BE10E67175}"/>
              </a:ext>
            </a:extLst>
          </p:cNvPr>
          <p:cNvGraphicFramePr>
            <a:graphicFrameLocks noGrp="1"/>
          </p:cNvGraphicFramePr>
          <p:nvPr>
            <p:ph idx="1"/>
            <p:extLst>
              <p:ext uri="{D42A27DB-BD31-4B8C-83A1-F6EECF244321}">
                <p14:modId xmlns:p14="http://schemas.microsoft.com/office/powerpoint/2010/main" xmlns="" val="3806601301"/>
              </p:ext>
            </p:extLst>
          </p:nvPr>
        </p:nvGraphicFramePr>
        <p:xfrm>
          <a:off x="833886" y="1279584"/>
          <a:ext cx="10515600" cy="12801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xmlns="" val="4012517960"/>
                    </a:ext>
                  </a:extLst>
                </a:gridCol>
                <a:gridCol w="5257800">
                  <a:extLst>
                    <a:ext uri="{9D8B030D-6E8A-4147-A177-3AD203B41FA5}">
                      <a16:colId xmlns:a16="http://schemas.microsoft.com/office/drawing/2014/main" xmlns="" val="3098617545"/>
                    </a:ext>
                  </a:extLst>
                </a:gridCol>
              </a:tblGrid>
              <a:tr h="335094">
                <a:tc>
                  <a:txBody>
                    <a:bodyPr/>
                    <a:lstStyle/>
                    <a:p>
                      <a:r>
                        <a:rPr lang="tr-TR" dirty="0"/>
                        <a:t>Öğrenme kazanımları</a:t>
                      </a:r>
                    </a:p>
                  </a:txBody>
                  <a:tcPr/>
                </a:tc>
                <a:tc>
                  <a:txBody>
                    <a:bodyPr/>
                    <a:lstStyle/>
                    <a:p>
                      <a:r>
                        <a:rPr lang="tr-TR" dirty="0"/>
                        <a:t>Kazanım için yapılan etkinlikler</a:t>
                      </a:r>
                    </a:p>
                  </a:txBody>
                  <a:tcPr/>
                </a:tc>
                <a:extLst>
                  <a:ext uri="{0D108BD9-81ED-4DB2-BD59-A6C34878D82A}">
                    <a16:rowId xmlns:a16="http://schemas.microsoft.com/office/drawing/2014/main" xmlns="" val="1397206812"/>
                  </a:ext>
                </a:extLst>
              </a:tr>
              <a:tr h="815094">
                <a:tc>
                  <a:txBody>
                    <a:bodyPr/>
                    <a:lstStyle/>
                    <a:p>
                      <a:pPr lvl="0">
                        <a:buNone/>
                      </a:pPr>
                      <a:r>
                        <a:rPr lang="tr-TR" sz="1800" b="0" i="0" u="none" strike="noStrike" noProof="0" dirty="0">
                          <a:latin typeface="Calibri"/>
                        </a:rPr>
                        <a:t>BE10.1.1.1.4. Serbest hareketleri eşli olarak uygular</a:t>
                      </a:r>
                    </a:p>
                    <a:p>
                      <a:pPr lvl="0">
                        <a:buNone/>
                      </a:pPr>
                      <a:r>
                        <a:rPr lang="tr-TR" sz="1800" b="0" i="0" u="none" strike="noStrike" noProof="0" dirty="0"/>
                        <a:t>10.1.1.2.3. Zamana, dirence ve mesafeye karşı bireysel hareketleri uygular</a:t>
                      </a:r>
                      <a:endParaRPr lang="tr-TR" dirty="0"/>
                    </a:p>
                  </a:txBody>
                  <a:tcPr/>
                </a:tc>
                <a:tc>
                  <a:txBody>
                    <a:bodyPr/>
                    <a:lstStyle/>
                    <a:p>
                      <a:r>
                        <a:rPr lang="tr-TR" dirty="0"/>
                        <a:t>Eskrim branşı için grupların birbiriyle eşleşmesi ve kontra atak çalışması </a:t>
                      </a:r>
                    </a:p>
                  </a:txBody>
                  <a:tcPr/>
                </a:tc>
                <a:extLst>
                  <a:ext uri="{0D108BD9-81ED-4DB2-BD59-A6C34878D82A}">
                    <a16:rowId xmlns:a16="http://schemas.microsoft.com/office/drawing/2014/main" xmlns="" val="1135441035"/>
                  </a:ext>
                </a:extLst>
              </a:tr>
            </a:tbl>
          </a:graphicData>
        </a:graphic>
      </p:graphicFrame>
      <p:sp>
        <p:nvSpPr>
          <p:cNvPr id="3" name="TextBox 2">
            <a:extLst>
              <a:ext uri="{FF2B5EF4-FFF2-40B4-BE49-F238E27FC236}">
                <a16:creationId xmlns:a16="http://schemas.microsoft.com/office/drawing/2014/main" xmlns="" id="{FF011DAD-1EAE-4E84-BA85-433DB0AB2F40}"/>
              </a:ext>
            </a:extLst>
          </p:cNvPr>
          <p:cNvSpPr txBox="1"/>
          <p:nvPr/>
        </p:nvSpPr>
        <p:spPr>
          <a:xfrm>
            <a:off x="770627" y="2539042"/>
            <a:ext cx="10578859"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tr-TR"/>
              <a:t>ISINMA: </a:t>
            </a:r>
            <a:r>
              <a:rPr lang="tr-TR">
                <a:ea typeface="+mn-lt"/>
                <a:cs typeface="+mn-lt"/>
              </a:rPr>
              <a:t>Öğrenciler salonda 10 tur attı, esnetme hareketleri sonrasında küçük bir oyun oynatılarak ısındırıldı.</a:t>
            </a:r>
          </a:p>
          <a:p>
            <a:pPr algn="just"/>
            <a:r>
              <a:rPr lang="tr-TR"/>
              <a:t>Sırt Sırta Top Taşıma Oyunu: </a:t>
            </a:r>
            <a:r>
              <a:rPr lang="tr-TR" b="1">
                <a:ea typeface="+mn-lt"/>
                <a:cs typeface="+mn-lt"/>
              </a:rPr>
              <a:t>Oyun Anlatımı : </a:t>
            </a:r>
            <a:endParaRPr lang="tr-TR">
              <a:ea typeface="+mn-lt"/>
              <a:cs typeface="+mn-lt"/>
            </a:endParaRPr>
          </a:p>
          <a:p>
            <a:pPr algn="just"/>
            <a:r>
              <a:rPr lang="tr-TR">
                <a:ea typeface="+mn-lt"/>
                <a:cs typeface="+mn-lt"/>
              </a:rPr>
              <a:t>Öğrencilerden 2 şerli olarak eşleşmelerini isteyiniz. Veya boyları uygun olacak şekilde siz eşleştirin. Yarışın yapılacağı mesafeyi de belirleyin ve bunu öğrencilere açıklayın.</a:t>
            </a:r>
            <a:endParaRPr lang="tr-TR"/>
          </a:p>
          <a:p>
            <a:pPr algn="just"/>
            <a:r>
              <a:rPr lang="tr-TR">
                <a:ea typeface="+mn-lt"/>
                <a:cs typeface="+mn-lt"/>
              </a:rPr>
              <a:t>Öğrenciler topu yere düşürmeden yarışacaklardır. Topu düşüren ekip diskalifiye olur</a:t>
            </a:r>
            <a:endParaRPr lang="tr-TR"/>
          </a:p>
          <a:p>
            <a:pPr algn="just"/>
            <a:r>
              <a:rPr lang="tr-TR" dirty="0">
                <a:ea typeface="+mn-lt"/>
                <a:cs typeface="+mn-lt"/>
              </a:rPr>
              <a:t>ANA BÖLÜM: Bütün sınıf 2 Şerli sıraya dizildi, her bir öğrenciye elastik çubuk verilir. Ilk önce öğretmen bir öğrenci alarak kontra atak hareketlerınden ilki olan kontra 6 ,daha sonra kontra 8 ve en son kontra 4 gösterildi. Kontra atağın engellemesi içinde diğer öğrencilerden parat alıp ripost verilmesi istendi ve gösterildi. Daha sonra </a:t>
            </a:r>
            <a:r>
              <a:rPr lang="tr-TR">
                <a:ea typeface="+mn-lt"/>
                <a:cs typeface="+mn-lt"/>
              </a:rPr>
              <a:t>öğretmen her bir kontra atağı  10 dakika boyunca 20 kez tekrarlattı ve branş için önemli bir konuya geçmiş oldu. </a:t>
            </a:r>
            <a:endParaRPr lang="tr-TR" dirty="0">
              <a:ea typeface="+mn-lt"/>
              <a:cs typeface="+mn-lt"/>
            </a:endParaRPr>
          </a:p>
          <a:p>
            <a:pPr algn="just"/>
            <a:endParaRPr lang="tr-TR" dirty="0">
              <a:cs typeface="Calibri" panose="020F0502020204030204"/>
            </a:endParaRPr>
          </a:p>
          <a:p>
            <a:endParaRPr lang="tr-TR" dirty="0">
              <a:cs typeface="Calibri" panose="020F0502020204030204"/>
            </a:endParaRPr>
          </a:p>
          <a:p>
            <a:endParaRPr lang="tr-TR" dirty="0">
              <a:cs typeface="Calibri" panose="020F0502020204030204"/>
            </a:endParaRPr>
          </a:p>
        </p:txBody>
      </p:sp>
    </p:spTree>
    <p:extLst>
      <p:ext uri="{BB962C8B-B14F-4D97-AF65-F5344CB8AC3E}">
        <p14:creationId xmlns:p14="http://schemas.microsoft.com/office/powerpoint/2010/main" xmlns="" val="1022763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D4CBDE9-34CB-456C-B66A-05B5DF481966}"/>
              </a:ext>
            </a:extLst>
          </p:cNvPr>
          <p:cNvSpPr>
            <a:spLocks noGrp="1"/>
          </p:cNvSpPr>
          <p:nvPr>
            <p:ph type="title"/>
          </p:nvPr>
        </p:nvSpPr>
        <p:spPr>
          <a:xfrm>
            <a:off x="838200" y="2013424"/>
            <a:ext cx="3494362" cy="3880699"/>
          </a:xfrm>
        </p:spPr>
        <p:txBody>
          <a:bodyPr>
            <a:normAutofit/>
          </a:bodyPr>
          <a:lstStyle/>
          <a:p>
            <a:pPr algn="r"/>
            <a:r>
              <a:rPr lang="tr-TR" sz="3600" dirty="0">
                <a:solidFill>
                  <a:schemeClr val="accent1"/>
                </a:solidFill>
                <a:cs typeface="Calibri Light"/>
              </a:rPr>
              <a:t>HAFTALIK DERS PROGRAMI </a:t>
            </a:r>
            <a:r>
              <a:rPr lang="tr-TR" sz="3600" dirty="0">
                <a:cs typeface="Calibri Light"/>
              </a:rPr>
              <a:t/>
            </a:r>
            <a:br>
              <a:rPr lang="tr-TR" sz="3600" dirty="0">
                <a:cs typeface="Calibri Light"/>
              </a:rPr>
            </a:br>
            <a:r>
              <a:rPr lang="tr-TR" sz="3600" dirty="0">
                <a:solidFill>
                  <a:schemeClr val="accent1"/>
                </a:solidFill>
                <a:cs typeface="Calibri Light"/>
              </a:rPr>
              <a:t>          (2.HAFTA)</a:t>
            </a:r>
          </a:p>
        </p:txBody>
      </p:sp>
      <p:cxnSp>
        <p:nvCxnSpPr>
          <p:cNvPr id="13"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179A916D-25E1-4E08-8F80-A4C39CBD7494}"/>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000">
                <a:cs typeface="Calibri"/>
              </a:rPr>
              <a:t>Öğretmen: Mete Berk DEMİRYOL           Ders: Modern Pentatlon    Tarih:04.3.2019-08.3.2019             Ders saati: 1gün(2 saat)</a:t>
            </a:r>
          </a:p>
          <a:p>
            <a:r>
              <a:rPr lang="tr-TR" sz="2000">
                <a:cs typeface="Calibri"/>
              </a:rPr>
              <a:t>Öğrenci sınıf düzeyi ve sayısı: 10.sınıf/30 kişilik(17 erkek 13 kız)</a:t>
            </a:r>
          </a:p>
          <a:p>
            <a:r>
              <a:rPr lang="tr-TR" sz="2000">
                <a:cs typeface="Calibri"/>
              </a:rPr>
              <a:t>Öğretmen notu: Geçtiğimiz hafta sınıfta slayt şeklinde modern pentatlon branşını öğrencilere anlattık, teori kısmından sonra bu hafta ilk uygulama kısmına geçiliyor.</a:t>
            </a:r>
          </a:p>
          <a:p>
            <a:r>
              <a:rPr lang="tr-TR" sz="2000">
                <a:cs typeface="Calibri"/>
              </a:rPr>
              <a:t>Bu hafta ki branşlar:  eskrim ve atletizm(koşu teknikleri)</a:t>
            </a:r>
          </a:p>
          <a:p>
            <a:r>
              <a:rPr lang="tr-TR" sz="2000">
                <a:cs typeface="Calibri"/>
              </a:rPr>
              <a:t>Kullanılan Malzeme: huniler, zararsız elastik çubuklar,</a:t>
            </a:r>
          </a:p>
          <a:p>
            <a:r>
              <a:rPr lang="tr-TR" sz="2000">
                <a:cs typeface="Calibri"/>
              </a:rPr>
              <a:t>Derse giriş: Öğrenciler sıraya geçti, sayım yapılıp yoklama alındıktan sonra ders de neler yapılacağımız konuşuldu. Ve bu hafta boyunca neler yapılacak öğrencilere ön bilgi verildi.</a:t>
            </a:r>
          </a:p>
          <a:p>
            <a:endParaRPr lang="tr-TR" sz="2000">
              <a:cs typeface="Calibri"/>
            </a:endParaRPr>
          </a:p>
        </p:txBody>
      </p:sp>
      <p:pic>
        <p:nvPicPr>
          <p:cNvPr id="4" name="Picture 38" descr="kişi içeren bir resim&#10;&#10;Yüksek güvenilirlikle oluşturulmuş açıklama">
            <a:extLst>
              <a:ext uri="{FF2B5EF4-FFF2-40B4-BE49-F238E27FC236}">
                <a16:creationId xmlns:a16="http://schemas.microsoft.com/office/drawing/2014/main" xmlns="" id="{524C1D00-7A97-40BA-9E25-2D1BFABF08E6}"/>
              </a:ext>
            </a:extLst>
          </p:cNvPr>
          <p:cNvPicPr>
            <a:picLocks noChangeAspect="1"/>
          </p:cNvPicPr>
          <p:nvPr/>
        </p:nvPicPr>
        <p:blipFill>
          <a:blip r:embed="rId2" cstate="print"/>
          <a:stretch>
            <a:fillRect/>
          </a:stretch>
        </p:blipFill>
        <p:spPr>
          <a:xfrm>
            <a:off x="496739" y="578419"/>
            <a:ext cx="3851693" cy="2408745"/>
          </a:xfrm>
          <a:prstGeom prst="rect">
            <a:avLst/>
          </a:prstGeom>
        </p:spPr>
      </p:pic>
      <p:pic>
        <p:nvPicPr>
          <p:cNvPr id="40" name="Picture 40">
            <a:extLst>
              <a:ext uri="{FF2B5EF4-FFF2-40B4-BE49-F238E27FC236}">
                <a16:creationId xmlns:a16="http://schemas.microsoft.com/office/drawing/2014/main" xmlns="" id="{E35A4473-FB59-43A2-BDB5-5770E05B89B6}"/>
              </a:ext>
            </a:extLst>
          </p:cNvPr>
          <p:cNvPicPr>
            <a:picLocks noChangeAspect="1"/>
          </p:cNvPicPr>
          <p:nvPr/>
        </p:nvPicPr>
        <p:blipFill>
          <a:blip r:embed="rId3" cstate="print"/>
          <a:stretch>
            <a:fillRect/>
          </a:stretch>
        </p:blipFill>
        <p:spPr>
          <a:xfrm>
            <a:off x="323940" y="4657006"/>
            <a:ext cx="2428875" cy="1885950"/>
          </a:xfrm>
          <a:prstGeom prst="rect">
            <a:avLst/>
          </a:prstGeom>
        </p:spPr>
      </p:pic>
    </p:spTree>
    <p:extLst>
      <p:ext uri="{BB962C8B-B14F-4D97-AF65-F5344CB8AC3E}">
        <p14:creationId xmlns:p14="http://schemas.microsoft.com/office/powerpoint/2010/main" xmlns="" val="88750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53E2D76B-2E73-470F-9D5C-E520CB3CF9B1}"/>
              </a:ext>
            </a:extLst>
          </p:cNvPr>
          <p:cNvSpPr>
            <a:spLocks noGrp="1"/>
          </p:cNvSpPr>
          <p:nvPr>
            <p:ph type="title"/>
          </p:nvPr>
        </p:nvSpPr>
        <p:spPr>
          <a:xfrm>
            <a:off x="838200" y="963877"/>
            <a:ext cx="3494362" cy="4930246"/>
          </a:xfrm>
        </p:spPr>
        <p:txBody>
          <a:bodyPr>
            <a:normAutofit/>
          </a:bodyPr>
          <a:lstStyle/>
          <a:p>
            <a:pPr algn="r"/>
            <a:r>
              <a:rPr lang="tr-TR" sz="2400">
                <a:solidFill>
                  <a:schemeClr val="accent1"/>
                </a:solidFill>
                <a:cs typeface="Calibri Light"/>
              </a:rPr>
              <a:t>                               6.HAFTA</a:t>
            </a:r>
            <a:endParaRPr lang="tr-TR" sz="240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7C000BF2-CB3B-4F2E-9647-573C16699B03}"/>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400">
                <a:cs typeface="Calibri"/>
              </a:rPr>
              <a:t>Ders sonu (OYUN) : 2 şer metre arayla huniler koyuldu, 4 huni sonuna öğretmen ve yardımcısı hunilerin sonuna geçti ve ellerine aldığı bezle bekledi , öğrenciler 2  gruba ayrıldı.hunilerin arasından sıçrayarak geçen öğrenciler hamle yaparak  huni sonundaki kişinin elinden  düşen bezi almaya çalıştı alamayan kişi tekrar başa dönerek aynı şeyleri yaptı bezi alan öğrenci önündeki 10 slalomu geçerek 20 metre ötedeki yerdeki elastik çubuğu aldı eskrim temel hareketiyle grubun arkasına geçti grup başına gelen grup oyunu kazandı.</a:t>
            </a:r>
            <a:endParaRPr lang="tr-TR" sz="2400"/>
          </a:p>
        </p:txBody>
      </p:sp>
      <p:pic>
        <p:nvPicPr>
          <p:cNvPr id="4" name="Picture 4" descr="kişi içeren bir resim&#10;&#10;Yüksek güvenilirlikle oluşturulmuş açıklama">
            <a:extLst>
              <a:ext uri="{FF2B5EF4-FFF2-40B4-BE49-F238E27FC236}">
                <a16:creationId xmlns:a16="http://schemas.microsoft.com/office/drawing/2014/main" xmlns="" id="{056566F6-589F-4BF8-B367-5EB521808D73}"/>
              </a:ext>
            </a:extLst>
          </p:cNvPr>
          <p:cNvPicPr>
            <a:picLocks noChangeAspect="1"/>
          </p:cNvPicPr>
          <p:nvPr/>
        </p:nvPicPr>
        <p:blipFill>
          <a:blip r:embed="rId2" cstate="print"/>
          <a:stretch>
            <a:fillRect/>
          </a:stretch>
        </p:blipFill>
        <p:spPr>
          <a:xfrm>
            <a:off x="381720" y="506533"/>
            <a:ext cx="4211127" cy="2638784"/>
          </a:xfrm>
          <a:prstGeom prst="rect">
            <a:avLst/>
          </a:prstGeom>
        </p:spPr>
      </p:pic>
      <p:pic>
        <p:nvPicPr>
          <p:cNvPr id="6" name="Picture 6">
            <a:extLst>
              <a:ext uri="{FF2B5EF4-FFF2-40B4-BE49-F238E27FC236}">
                <a16:creationId xmlns:a16="http://schemas.microsoft.com/office/drawing/2014/main" xmlns="" id="{A6170538-F3E5-45A5-94E9-350D66E06C0E}"/>
              </a:ext>
            </a:extLst>
          </p:cNvPr>
          <p:cNvPicPr>
            <a:picLocks noChangeAspect="1"/>
          </p:cNvPicPr>
          <p:nvPr/>
        </p:nvPicPr>
        <p:blipFill>
          <a:blip r:embed="rId3" cstate="print"/>
          <a:stretch>
            <a:fillRect/>
          </a:stretch>
        </p:blipFill>
        <p:spPr>
          <a:xfrm>
            <a:off x="323940" y="4657006"/>
            <a:ext cx="2428875" cy="1885950"/>
          </a:xfrm>
          <a:prstGeom prst="rect">
            <a:avLst/>
          </a:prstGeom>
        </p:spPr>
      </p:pic>
    </p:spTree>
    <p:extLst>
      <p:ext uri="{BB962C8B-B14F-4D97-AF65-F5344CB8AC3E}">
        <p14:creationId xmlns:p14="http://schemas.microsoft.com/office/powerpoint/2010/main" xmlns="" val="763243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F51BCDB-CF29-4E9C-902D-49C10F9BFC00}"/>
              </a:ext>
            </a:extLst>
          </p:cNvPr>
          <p:cNvSpPr>
            <a:spLocks noGrp="1"/>
          </p:cNvSpPr>
          <p:nvPr>
            <p:ph type="title"/>
          </p:nvPr>
        </p:nvSpPr>
        <p:spPr>
          <a:xfrm>
            <a:off x="838200" y="963877"/>
            <a:ext cx="3494362" cy="4930246"/>
          </a:xfrm>
        </p:spPr>
        <p:txBody>
          <a:bodyPr>
            <a:normAutofit/>
          </a:bodyPr>
          <a:lstStyle/>
          <a:p>
            <a:pPr algn="r"/>
            <a:r>
              <a:rPr lang="tr-TR" sz="2400">
                <a:solidFill>
                  <a:schemeClr val="accent1"/>
                </a:solidFill>
                <a:cs typeface="Calibri Light"/>
              </a:rPr>
              <a:t>                           6.HAFTA</a:t>
            </a:r>
            <a:endParaRPr lang="tr-TR" sz="240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F8A0F6C4-7FA4-42EC-9E4C-263045289993}"/>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200">
                <a:cs typeface="Calibri"/>
              </a:rPr>
              <a:t>6.Hafta sonu Öğretmen görüşleri: Öğrencilere bu hafta sadece eskrim branşı üzerinde yoğunlaşıldı. Temel hareketleri başarılı bir şekilde yapan öğrenciler artık eskrim bileşik hareketlerinde de gelişmeye başladı. Bu hafta gördüğümüz parat , kontra atak, ripost hareketlerinin temel becerileri öğretilmiş ve öğrenciler de gözle görür bir değişim olmuştur çocukları bu branştan sıkmamak için ders sonları oyunlar arttırılacaktır.</a:t>
            </a:r>
          </a:p>
          <a:p>
            <a:r>
              <a:rPr lang="tr-TR" sz="2200">
                <a:cs typeface="Calibri"/>
              </a:rPr>
              <a:t>SONUÇ: eskrim deki temel savunma ve hücum tekniklerinin öğrenilmesi ve bunu temel pozisyon ve temel hareketle birlikte yapılması öğrencilerin branşa özgü bileşik hareketleri yaptığı gözlemlenmiştir.</a:t>
            </a:r>
          </a:p>
        </p:txBody>
      </p:sp>
      <p:pic>
        <p:nvPicPr>
          <p:cNvPr id="4" name="Picture 4" descr="kişi içeren bir resim&#10;&#10;Yüksek güvenilirlikle oluşturulmuş açıklama">
            <a:extLst>
              <a:ext uri="{FF2B5EF4-FFF2-40B4-BE49-F238E27FC236}">
                <a16:creationId xmlns:a16="http://schemas.microsoft.com/office/drawing/2014/main" xmlns="" id="{3CAEBC52-478B-4AD0-B542-FA173B73AA2C}"/>
              </a:ext>
            </a:extLst>
          </p:cNvPr>
          <p:cNvPicPr>
            <a:picLocks noChangeAspect="1"/>
          </p:cNvPicPr>
          <p:nvPr/>
        </p:nvPicPr>
        <p:blipFill>
          <a:blip r:embed="rId2" cstate="print"/>
          <a:stretch>
            <a:fillRect/>
          </a:stretch>
        </p:blipFill>
        <p:spPr>
          <a:xfrm>
            <a:off x="410474" y="463402"/>
            <a:ext cx="4110486" cy="2710670"/>
          </a:xfrm>
          <a:prstGeom prst="rect">
            <a:avLst/>
          </a:prstGeom>
        </p:spPr>
      </p:pic>
      <p:pic>
        <p:nvPicPr>
          <p:cNvPr id="6" name="Picture 6">
            <a:extLst>
              <a:ext uri="{FF2B5EF4-FFF2-40B4-BE49-F238E27FC236}">
                <a16:creationId xmlns:a16="http://schemas.microsoft.com/office/drawing/2014/main" xmlns="" id="{46B4F106-AD2E-42E4-AFF3-4C6755164F2B}"/>
              </a:ext>
            </a:extLst>
          </p:cNvPr>
          <p:cNvPicPr>
            <a:picLocks noChangeAspect="1"/>
          </p:cNvPicPr>
          <p:nvPr/>
        </p:nvPicPr>
        <p:blipFill>
          <a:blip r:embed="rId3" cstate="print"/>
          <a:stretch>
            <a:fillRect/>
          </a:stretch>
        </p:blipFill>
        <p:spPr>
          <a:xfrm>
            <a:off x="252053" y="4728893"/>
            <a:ext cx="2428875" cy="1885950"/>
          </a:xfrm>
          <a:prstGeom prst="rect">
            <a:avLst/>
          </a:prstGeom>
        </p:spPr>
      </p:pic>
    </p:spTree>
    <p:extLst>
      <p:ext uri="{BB962C8B-B14F-4D97-AF65-F5344CB8AC3E}">
        <p14:creationId xmlns:p14="http://schemas.microsoft.com/office/powerpoint/2010/main" xmlns="" val="1889427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6915195-32BD-40C8-B595-0862354C99AB}"/>
              </a:ext>
            </a:extLst>
          </p:cNvPr>
          <p:cNvSpPr>
            <a:spLocks noGrp="1"/>
          </p:cNvSpPr>
          <p:nvPr>
            <p:ph type="title"/>
          </p:nvPr>
        </p:nvSpPr>
        <p:spPr>
          <a:xfrm>
            <a:off x="838200" y="963877"/>
            <a:ext cx="3494362" cy="4930246"/>
          </a:xfrm>
        </p:spPr>
        <p:txBody>
          <a:bodyPr>
            <a:normAutofit/>
          </a:bodyPr>
          <a:lstStyle/>
          <a:p>
            <a:pPr algn="r"/>
            <a:r>
              <a:rPr lang="tr-TR" sz="3100" dirty="0">
                <a:solidFill>
                  <a:schemeClr val="accent1"/>
                </a:solidFill>
                <a:cs typeface="Calibri Light"/>
              </a:rPr>
              <a:t>                    7.HAFTA</a:t>
            </a:r>
            <a:endParaRPr lang="tr-TR" sz="31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E71BB152-8BA0-4528-A2E0-05174E5942A7}"/>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1700">
                <a:cs typeface="Calibri"/>
              </a:rPr>
              <a:t>Öğretmen: Mete Berk DEMİRYOL           Ders: Modern Pentatlon    Tarih:8.4.2019-12.4.2019             Ders saati: 1gün(2 saat)</a:t>
            </a:r>
            <a:endParaRPr lang="en-US" sz="1700">
              <a:ea typeface="+mn-lt"/>
              <a:cs typeface="+mn-lt"/>
            </a:endParaRPr>
          </a:p>
          <a:p>
            <a:r>
              <a:rPr lang="tr-TR" sz="1700">
                <a:cs typeface="Calibri"/>
              </a:rPr>
              <a:t>Öğrenci sınıf düzeyi ve sayısı: 10.sınıf/30 kişilik(17 erkek 13 kız)</a:t>
            </a:r>
            <a:endParaRPr lang="en-US" sz="1700">
              <a:ea typeface="+mn-lt"/>
              <a:cs typeface="+mn-lt"/>
            </a:endParaRPr>
          </a:p>
          <a:p>
            <a:r>
              <a:rPr lang="tr-TR" sz="1700">
                <a:cs typeface="Calibri"/>
              </a:rPr>
              <a:t>Öğretmen görüşü: geçtiğimiz hafta eskrim branşında kontra atakları işledik.Derste öğrencilerin de yardımıyla güzel birşekilde dersi bitirdik. Zorlananlar için de ders aralarında öğretmen gösterimiyle öğrencilerin zorlukları atlatıldı. Bu hafta eskrim branşında flash çalışmalarını  işleyeceğiz ve en önemlisi mesafe kavramının ne olduğunu anlatacağız koşu branşının da gelişmesi için öğrencilere set tempolar yapılacaktır. Bunun için gerekli olan patlayıcı kuvvet ve çabukluk için istasyon ve sıçrama çalışmaları yapacağız.</a:t>
            </a:r>
          </a:p>
          <a:p>
            <a:r>
              <a:rPr lang="tr-TR" sz="1700">
                <a:cs typeface="Calibri"/>
              </a:rPr>
              <a:t>Derse giriş: Öğrenciler sıraya geçti, sayım yapılıp yoklama alındıktan sonra ders de neler yapılacağımız konuşuldu. Ve bu hafta boyunca neler yapılacak öğrencilere ön bilgi verildi.</a:t>
            </a:r>
            <a:endParaRPr lang="tr-TR" sz="1700">
              <a:ea typeface="+mn-lt"/>
              <a:cs typeface="+mn-lt"/>
            </a:endParaRPr>
          </a:p>
          <a:p>
            <a:r>
              <a:rPr lang="tr-TR" sz="1700">
                <a:cs typeface="Calibri"/>
              </a:rPr>
              <a:t>Kullanılan Malzeme: huniler , elastik çubuklar , step tahtaları, 1 litrelik boş su şişeleri</a:t>
            </a:r>
          </a:p>
          <a:p>
            <a:endParaRPr lang="tr-TR" sz="1700">
              <a:cs typeface="Calibri"/>
            </a:endParaRPr>
          </a:p>
        </p:txBody>
      </p:sp>
      <p:pic>
        <p:nvPicPr>
          <p:cNvPr id="4" name="Picture 4" descr="kişi içeren bir resim&#10;&#10;Yüksek güvenilirlikle oluşturulmuş açıklama">
            <a:extLst>
              <a:ext uri="{FF2B5EF4-FFF2-40B4-BE49-F238E27FC236}">
                <a16:creationId xmlns:a16="http://schemas.microsoft.com/office/drawing/2014/main" xmlns="" id="{1192910A-DF5E-4679-9C0A-2D3E6EC9805A}"/>
              </a:ext>
            </a:extLst>
          </p:cNvPr>
          <p:cNvPicPr>
            <a:picLocks noChangeAspect="1"/>
          </p:cNvPicPr>
          <p:nvPr/>
        </p:nvPicPr>
        <p:blipFill>
          <a:blip r:embed="rId2" cstate="print"/>
          <a:stretch>
            <a:fillRect/>
          </a:stretch>
        </p:blipFill>
        <p:spPr>
          <a:xfrm>
            <a:off x="410475" y="477778"/>
            <a:ext cx="4182372" cy="2696293"/>
          </a:xfrm>
          <a:prstGeom prst="rect">
            <a:avLst/>
          </a:prstGeom>
        </p:spPr>
      </p:pic>
      <p:pic>
        <p:nvPicPr>
          <p:cNvPr id="6" name="Picture 6">
            <a:extLst>
              <a:ext uri="{FF2B5EF4-FFF2-40B4-BE49-F238E27FC236}">
                <a16:creationId xmlns:a16="http://schemas.microsoft.com/office/drawing/2014/main" xmlns="" id="{FEC1DDF9-1641-4DE3-8268-BCF45E382C37}"/>
              </a:ext>
            </a:extLst>
          </p:cNvPr>
          <p:cNvPicPr>
            <a:picLocks noChangeAspect="1"/>
          </p:cNvPicPr>
          <p:nvPr/>
        </p:nvPicPr>
        <p:blipFill>
          <a:blip r:embed="rId3" cstate="print"/>
          <a:stretch>
            <a:fillRect/>
          </a:stretch>
        </p:blipFill>
        <p:spPr>
          <a:xfrm>
            <a:off x="237676" y="4728893"/>
            <a:ext cx="2428875" cy="1885950"/>
          </a:xfrm>
          <a:prstGeom prst="rect">
            <a:avLst/>
          </a:prstGeom>
        </p:spPr>
      </p:pic>
    </p:spTree>
    <p:extLst>
      <p:ext uri="{BB962C8B-B14F-4D97-AF65-F5344CB8AC3E}">
        <p14:creationId xmlns:p14="http://schemas.microsoft.com/office/powerpoint/2010/main" xmlns="" val="1496876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704A81-E18E-4807-A444-AB3508A1E5E3}"/>
              </a:ext>
            </a:extLst>
          </p:cNvPr>
          <p:cNvSpPr>
            <a:spLocks noGrp="1"/>
          </p:cNvSpPr>
          <p:nvPr>
            <p:ph type="title"/>
          </p:nvPr>
        </p:nvSpPr>
        <p:spPr/>
        <p:txBody>
          <a:bodyPr/>
          <a:lstStyle/>
          <a:p>
            <a:r>
              <a:rPr lang="tr-TR">
                <a:cs typeface="Calibri Light"/>
              </a:rPr>
              <a:t>                       7.HAFTA</a:t>
            </a:r>
            <a:endParaRPr lang="tr-TR" dirty="0">
              <a:cs typeface="Calibri Light"/>
            </a:endParaRPr>
          </a:p>
        </p:txBody>
      </p:sp>
      <p:graphicFrame>
        <p:nvGraphicFramePr>
          <p:cNvPr id="4" name="Table 4">
            <a:extLst>
              <a:ext uri="{FF2B5EF4-FFF2-40B4-BE49-F238E27FC236}">
                <a16:creationId xmlns:a16="http://schemas.microsoft.com/office/drawing/2014/main" xmlns="" id="{A2C69872-176C-4CD1-8810-3D37F461D5ED}"/>
              </a:ext>
            </a:extLst>
          </p:cNvPr>
          <p:cNvGraphicFramePr>
            <a:graphicFrameLocks noGrp="1"/>
          </p:cNvGraphicFramePr>
          <p:nvPr>
            <p:ph idx="1"/>
            <p:extLst>
              <p:ext uri="{D42A27DB-BD31-4B8C-83A1-F6EECF244321}">
                <p14:modId xmlns:p14="http://schemas.microsoft.com/office/powerpoint/2010/main" xmlns="" val="2824873483"/>
              </p:ext>
            </p:extLst>
          </p:nvPr>
        </p:nvGraphicFramePr>
        <p:xfrm>
          <a:off x="838200" y="1825625"/>
          <a:ext cx="10515600" cy="12852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xmlns="" val="3026926756"/>
                    </a:ext>
                  </a:extLst>
                </a:gridCol>
                <a:gridCol w="5257800">
                  <a:extLst>
                    <a:ext uri="{9D8B030D-6E8A-4147-A177-3AD203B41FA5}">
                      <a16:colId xmlns:a16="http://schemas.microsoft.com/office/drawing/2014/main" xmlns="" val="1815980162"/>
                    </a:ext>
                  </a:extLst>
                </a:gridCol>
              </a:tblGrid>
              <a:tr h="370840">
                <a:tc>
                  <a:txBody>
                    <a:bodyPr/>
                    <a:lstStyle/>
                    <a:p>
                      <a:r>
                        <a:rPr lang="tr-TR"/>
                        <a:t>Öğrenme Kazanımları</a:t>
                      </a:r>
                    </a:p>
                  </a:txBody>
                  <a:tcPr/>
                </a:tc>
                <a:tc>
                  <a:txBody>
                    <a:bodyPr/>
                    <a:lstStyle/>
                    <a:p>
                      <a:r>
                        <a:rPr lang="tr-TR"/>
                        <a:t>Kazanım için yapılan etkinlikler</a:t>
                      </a:r>
                      <a:endParaRPr lang="tr-TR" dirty="0"/>
                    </a:p>
                  </a:txBody>
                  <a:tcPr/>
                </a:tc>
                <a:extLst>
                  <a:ext uri="{0D108BD9-81ED-4DB2-BD59-A6C34878D82A}">
                    <a16:rowId xmlns:a16="http://schemas.microsoft.com/office/drawing/2014/main" xmlns="" val="1102363698"/>
                  </a:ext>
                </a:extLst>
              </a:tr>
              <a:tr h="370840">
                <a:tc>
                  <a:txBody>
                    <a:bodyPr/>
                    <a:lstStyle/>
                    <a:p>
                      <a:pPr lvl="0">
                        <a:buNone/>
                      </a:pPr>
                      <a:r>
                        <a:rPr lang="tr-TR" sz="1800" b="0" i="0" u="none" strike="noStrike" noProof="0">
                          <a:latin typeface="Calibri"/>
                        </a:rPr>
                        <a:t> BE10.1.2.1.9. Seçili spor dalına özgü hareket kalıplarını kullanarak farklı kompozisyonlar oluşturur.</a:t>
                      </a:r>
                      <a:endParaRPr lang="tr-TR"/>
                    </a:p>
                  </a:txBody>
                  <a:tcPr/>
                </a:tc>
                <a:tc>
                  <a:txBody>
                    <a:bodyPr/>
                    <a:lstStyle/>
                    <a:p>
                      <a:r>
                        <a:rPr lang="tr-TR" dirty="0"/>
                        <a:t>Eskrim branşı için tüm pozisyonların birlikte yapılması </a:t>
                      </a:r>
                      <a:r>
                        <a:rPr lang="tr-TR"/>
                        <a:t>ve mesafe kavramının anlaşılması</a:t>
                      </a:r>
                    </a:p>
                    <a:p>
                      <a:pPr lvl="0">
                        <a:buNone/>
                      </a:pPr>
                      <a:r>
                        <a:rPr lang="tr-TR"/>
                        <a:t>Koşu branşının gelişimi için de tempoların yapılması</a:t>
                      </a:r>
                      <a:endParaRPr lang="tr-TR" dirty="0"/>
                    </a:p>
                  </a:txBody>
                  <a:tcPr/>
                </a:tc>
                <a:extLst>
                  <a:ext uri="{0D108BD9-81ED-4DB2-BD59-A6C34878D82A}">
                    <a16:rowId xmlns:a16="http://schemas.microsoft.com/office/drawing/2014/main" xmlns="" val="480443062"/>
                  </a:ext>
                </a:extLst>
              </a:tr>
            </a:tbl>
          </a:graphicData>
        </a:graphic>
      </p:graphicFrame>
      <p:sp>
        <p:nvSpPr>
          <p:cNvPr id="6" name="TextBox 5">
            <a:extLst>
              <a:ext uri="{FF2B5EF4-FFF2-40B4-BE49-F238E27FC236}">
                <a16:creationId xmlns:a16="http://schemas.microsoft.com/office/drawing/2014/main" xmlns="" id="{CB4541CD-D6B0-4897-BDF0-C87319CB3F78}"/>
              </a:ext>
            </a:extLst>
          </p:cNvPr>
          <p:cNvSpPr txBox="1"/>
          <p:nvPr/>
        </p:nvSpPr>
        <p:spPr>
          <a:xfrm>
            <a:off x="842514" y="3200400"/>
            <a:ext cx="10535727"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cs typeface="Calibri"/>
              </a:rPr>
              <a:t>ISINMA: Koşu branşıyla derse başlayacağımız için </a:t>
            </a:r>
            <a:r>
              <a:rPr lang="tr-TR">
                <a:cs typeface="Calibri"/>
              </a:rPr>
              <a:t>öğrenciler salonda 20 tur ısındırıldı ve açma germe hareketleriyle ısındırıldı.</a:t>
            </a:r>
          </a:p>
          <a:p>
            <a:r>
              <a:rPr lang="tr-TR" dirty="0">
                <a:cs typeface="Calibri"/>
              </a:rPr>
              <a:t>ANA BÖLÜM: öğrenciler ısındırıldıktan sonra öğretmenin yanında toplandılar ve öğretmen kızlar ve erkekleri ayırdı erkekler için 200 mt 300 mt 400 mt 300 mt 200 mt şeklinde saha etrafında verilen dereceyi gelmesi istendi birlikte koştukları için herkes birbirini çekti kızlar için de 5  * 200 metre şeklinde verilen derecenin gelmesi istendi öğrenciler zorlandı bırakmak isteyenler oldu fakat dinlendikten sonra tekrar devam ettiler istenilenler bittikten sonra 20 dakika mola verildi ve tekrardan ders başladı . Eskrim branşında son hareket olan </a:t>
            </a:r>
            <a:r>
              <a:rPr lang="tr-TR">
                <a:cs typeface="Calibri"/>
              </a:rPr>
              <a:t>flash çalışması  yapıldı ilk önce öğretmen gösterdi ve sonrasında yapılması istendi yapılan istasyon çalışmalarıyla birlikte flash çalışması pekişti ( istasyon çalışması : step tahtalarını sıçrayarak geçen öğrenciler bitirdikten sonra karşısında rakip varmış gibi mesafesini koruyarak flash çalışması yaptı) bu istasyon çalışmasında öğrencilerin patlayıcı güç ve çabukluğun da gelişmelerde oldu.</a:t>
            </a:r>
            <a:endParaRPr lang="tr-TR" dirty="0">
              <a:cs typeface="Calibri"/>
            </a:endParaRPr>
          </a:p>
        </p:txBody>
      </p:sp>
      <p:pic>
        <p:nvPicPr>
          <p:cNvPr id="3" name="Picture 4">
            <a:extLst>
              <a:ext uri="{FF2B5EF4-FFF2-40B4-BE49-F238E27FC236}">
                <a16:creationId xmlns:a16="http://schemas.microsoft.com/office/drawing/2014/main" xmlns="" id="{DC4B9D93-C00D-461C-BEC6-5A40C40E9A6A}"/>
              </a:ext>
            </a:extLst>
          </p:cNvPr>
          <p:cNvPicPr>
            <a:picLocks noChangeAspect="1"/>
          </p:cNvPicPr>
          <p:nvPr/>
        </p:nvPicPr>
        <p:blipFill>
          <a:blip r:embed="rId2" cstate="print"/>
          <a:stretch>
            <a:fillRect/>
          </a:stretch>
        </p:blipFill>
        <p:spPr>
          <a:xfrm>
            <a:off x="9769864" y="-1258"/>
            <a:ext cx="2428875" cy="1885950"/>
          </a:xfrm>
          <a:prstGeom prst="rect">
            <a:avLst/>
          </a:prstGeom>
        </p:spPr>
      </p:pic>
    </p:spTree>
    <p:extLst>
      <p:ext uri="{BB962C8B-B14F-4D97-AF65-F5344CB8AC3E}">
        <p14:creationId xmlns:p14="http://schemas.microsoft.com/office/powerpoint/2010/main" xmlns="" val="22078290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D95D666-FD6F-6F41-BD9B-B72F7C4F7930}"/>
              </a:ext>
            </a:extLst>
          </p:cNvPr>
          <p:cNvSpPr>
            <a:spLocks noGrp="1"/>
          </p:cNvSpPr>
          <p:nvPr>
            <p:ph type="title"/>
          </p:nvPr>
        </p:nvSpPr>
        <p:spPr/>
        <p:txBody>
          <a:bodyPr/>
          <a:lstStyle/>
          <a:p>
            <a:r>
              <a:rPr lang="tr-TR"/>
              <a:t>                                     7.HAFTA</a:t>
            </a:r>
          </a:p>
        </p:txBody>
      </p:sp>
      <p:sp>
        <p:nvSpPr>
          <p:cNvPr id="3" name="İçerik Yer Tutucusu 2">
            <a:extLst>
              <a:ext uri="{FF2B5EF4-FFF2-40B4-BE49-F238E27FC236}">
                <a16:creationId xmlns:a16="http://schemas.microsoft.com/office/drawing/2014/main" xmlns="" id="{3DC3A440-D3D6-7149-BAA7-D0CF8810B6AC}"/>
              </a:ext>
            </a:extLst>
          </p:cNvPr>
          <p:cNvSpPr>
            <a:spLocks noGrp="1"/>
          </p:cNvSpPr>
          <p:nvPr>
            <p:ph idx="1"/>
          </p:nvPr>
        </p:nvSpPr>
        <p:spPr>
          <a:xfrm>
            <a:off x="742951" y="1690688"/>
            <a:ext cx="10515600" cy="4351338"/>
          </a:xfrm>
        </p:spPr>
        <p:txBody>
          <a:bodyPr>
            <a:normAutofit fontScale="92500" lnSpcReduction="10000"/>
          </a:bodyPr>
          <a:lstStyle/>
          <a:p>
            <a:r>
              <a:rPr lang="tr-TR"/>
              <a:t>DERS SONU : (YARIŞ)  öğrenciler öğretmen etrafında toparlandılar öğretmen eskrim branşında müsabaka yaptırmak istedi. Herkes bir kağıda ismini yazdı 2 fanus getirilip bir tarafa erkekler bir tarafa kızlar isimlerini attı sonrasında çekilen kurra da her bir öğrenci başka bir öğrenciyle eşleşti. Öğretmen ilk önce eleme yaptırdı modern pentatlon branşında olduğu gibi tek tuş üzerinden herkes birbiriyle maç yaptı. Kızlar kızlarla erkekler erkeklerle her öğrenci 1 litrelik boş şişe aldı ve kapaklarından tutulması istendi .  amaç kola  ilk tuş (dokunuş) yapan kazanır. Öğrenciler birbirlerine zarar vermeden sadece kola sayı yapabilecekleri müsabaka ya başladılar. Ve günün sonunda en fazla tuşu(sayı) alan erkek ve kız öğrenciler belirlendi. 1,2ve 3. Olan öğrencilere madalya verildi ve bu sporu yapmaları için teşvik edildi. </a:t>
            </a:r>
          </a:p>
        </p:txBody>
      </p:sp>
    </p:spTree>
    <p:extLst>
      <p:ext uri="{BB962C8B-B14F-4D97-AF65-F5344CB8AC3E}">
        <p14:creationId xmlns:p14="http://schemas.microsoft.com/office/powerpoint/2010/main" xmlns="" val="25093778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FFE2402-D755-4443-8B60-4BB1C39C84C9}"/>
              </a:ext>
            </a:extLst>
          </p:cNvPr>
          <p:cNvSpPr>
            <a:spLocks noGrp="1"/>
          </p:cNvSpPr>
          <p:nvPr>
            <p:ph type="title"/>
          </p:nvPr>
        </p:nvSpPr>
        <p:spPr>
          <a:xfrm>
            <a:off x="838200" y="963877"/>
            <a:ext cx="3494362" cy="4930246"/>
          </a:xfrm>
        </p:spPr>
        <p:txBody>
          <a:bodyPr>
            <a:normAutofit/>
          </a:bodyPr>
          <a:lstStyle/>
          <a:p>
            <a:pPr algn="r"/>
            <a:r>
              <a:rPr lang="tr-TR" sz="3400" dirty="0">
                <a:solidFill>
                  <a:schemeClr val="accent1"/>
                </a:solidFill>
                <a:cs typeface="Calibri Light"/>
              </a:rPr>
              <a:t>                  7.HAFTA</a:t>
            </a:r>
            <a:endParaRPr lang="tr-TR" sz="34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F8416393-522F-44AD-8D66-CAFB31667EB4}"/>
              </a:ext>
            </a:extLst>
          </p:cNvPr>
          <p:cNvSpPr>
            <a:spLocks noGrp="1"/>
          </p:cNvSpPr>
          <p:nvPr>
            <p:ph idx="1"/>
          </p:nvPr>
        </p:nvSpPr>
        <p:spPr>
          <a:xfrm>
            <a:off x="4976031" y="963877"/>
            <a:ext cx="6377769" cy="4930246"/>
          </a:xfrm>
        </p:spPr>
        <p:txBody>
          <a:bodyPr vert="horz" lIns="91440" tIns="45720" rIns="91440" bIns="45720" rtlCol="0" anchor="ctr">
            <a:normAutofit fontScale="92500" lnSpcReduction="10000"/>
          </a:bodyPr>
          <a:lstStyle/>
          <a:p>
            <a:r>
              <a:rPr lang="tr-TR" sz="2000">
                <a:cs typeface="Calibri"/>
              </a:rPr>
              <a:t>DERS SONU: Öğrenciler bu haftaki derste öğretmen gözlemi sonucu çok yoruldu ve ders işledikten sonra ders bitirildi.öğretmen soğuma hareketlerini göstererek öğrencileri sakatlanmamaları için uyardı. Ve diğer dersleri de boş olan öğrenciler öğretmen tarafından eskrim müsabakası yaptı. </a:t>
            </a:r>
          </a:p>
          <a:p>
            <a:r>
              <a:rPr lang="tr-TR" sz="2000">
                <a:cs typeface="Calibri"/>
              </a:rPr>
              <a:t>7.Hafta sonu öğretmen görüşleri : Öğrencilerle son 2 haftaya girdik büyük bir gelişme ve azimle derslerimizi işliyoruz çocukların bu spora olan isteği ve merakı sonucu ortaya güzel şeyler çıkıyor. Bu hafta eskrim branşı için son olan flash ve mesafe çalışmaları yapıldı ve koşu branşının gelişimi için tempolar yapıldı öğrenciler çok yoruldu ve bir yerden sonra sıkılmaya başladı. Diğer derslerininde boş olduğunu söyleyen öğrencilere bir eskrim müsabakası düzenleyip onlara hem branşı daha iyi anlamalarıno ve eğlenmelerini sağladım. </a:t>
            </a:r>
          </a:p>
          <a:p>
            <a:r>
              <a:rPr lang="tr-TR" sz="2000">
                <a:cs typeface="Calibri"/>
              </a:rPr>
              <a:t>SONUÇ : öğrencilerin eskrim branşı ile ilgili temel hareketlerin tamamı öğretildi ve son haftaya girildi. Öğrenciler bileşik hareketleri rahatlıkla yaptığı gözlemlenmiştir.</a:t>
            </a:r>
          </a:p>
        </p:txBody>
      </p:sp>
      <p:pic>
        <p:nvPicPr>
          <p:cNvPr id="4" name="Picture 5" descr="kişi içeren bir resim&#10;&#10;Yüksek güvenilirlikle oluşturulmuş açıklama">
            <a:extLst>
              <a:ext uri="{FF2B5EF4-FFF2-40B4-BE49-F238E27FC236}">
                <a16:creationId xmlns:a16="http://schemas.microsoft.com/office/drawing/2014/main" xmlns="" id="{115C2F30-3658-49CA-B86E-6847B95FFC52}"/>
              </a:ext>
            </a:extLst>
          </p:cNvPr>
          <p:cNvPicPr>
            <a:picLocks noChangeAspect="1"/>
          </p:cNvPicPr>
          <p:nvPr/>
        </p:nvPicPr>
        <p:blipFill>
          <a:blip r:embed="rId2" cstate="print"/>
          <a:stretch>
            <a:fillRect/>
          </a:stretch>
        </p:blipFill>
        <p:spPr>
          <a:xfrm>
            <a:off x="453606" y="420269"/>
            <a:ext cx="3995467" cy="2796934"/>
          </a:xfrm>
          <a:prstGeom prst="rect">
            <a:avLst/>
          </a:prstGeom>
        </p:spPr>
      </p:pic>
      <p:pic>
        <p:nvPicPr>
          <p:cNvPr id="7" name="Picture 8">
            <a:extLst>
              <a:ext uri="{FF2B5EF4-FFF2-40B4-BE49-F238E27FC236}">
                <a16:creationId xmlns:a16="http://schemas.microsoft.com/office/drawing/2014/main" xmlns="" id="{CE68F292-8ACD-4882-A41E-3B931E8C09C9}"/>
              </a:ext>
            </a:extLst>
          </p:cNvPr>
          <p:cNvPicPr>
            <a:picLocks noChangeAspect="1"/>
          </p:cNvPicPr>
          <p:nvPr/>
        </p:nvPicPr>
        <p:blipFill>
          <a:blip r:embed="rId3" cstate="print"/>
          <a:stretch>
            <a:fillRect/>
          </a:stretch>
        </p:blipFill>
        <p:spPr>
          <a:xfrm>
            <a:off x="223298" y="4657006"/>
            <a:ext cx="2428875" cy="1885950"/>
          </a:xfrm>
          <a:prstGeom prst="rect">
            <a:avLst/>
          </a:prstGeom>
        </p:spPr>
      </p:pic>
    </p:spTree>
    <p:extLst>
      <p:ext uri="{BB962C8B-B14F-4D97-AF65-F5344CB8AC3E}">
        <p14:creationId xmlns:p14="http://schemas.microsoft.com/office/powerpoint/2010/main" xmlns="" val="5612503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C25911B8-8365-4A46-BFD8-C6577CA47B8E}"/>
              </a:ext>
            </a:extLst>
          </p:cNvPr>
          <p:cNvSpPr>
            <a:spLocks noGrp="1"/>
          </p:cNvSpPr>
          <p:nvPr>
            <p:ph type="title"/>
          </p:nvPr>
        </p:nvSpPr>
        <p:spPr>
          <a:xfrm>
            <a:off x="838200" y="963877"/>
            <a:ext cx="3494362" cy="4930246"/>
          </a:xfrm>
        </p:spPr>
        <p:txBody>
          <a:bodyPr>
            <a:normAutofit/>
          </a:bodyPr>
          <a:lstStyle/>
          <a:p>
            <a:pPr algn="r"/>
            <a:r>
              <a:rPr lang="tr-TR" sz="2100">
                <a:solidFill>
                  <a:schemeClr val="accent1"/>
                </a:solidFill>
                <a:cs typeface="Calibri Light"/>
              </a:rPr>
              <a:t>                                  8.HAFTA</a:t>
            </a:r>
            <a:endParaRPr lang="tr-TR" sz="210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B782244C-6E21-4B1E-9BDC-126AA98CE782}"/>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1700">
                <a:ea typeface="+mn-lt"/>
                <a:cs typeface="+mn-lt"/>
              </a:rPr>
              <a:t>Öğretmen: Mete Berk DEMİRYOL           Ders: Modern Pentatlon    Tarih:15.4.2019-19.4.2019             Ders saati: 1gün(2 saat)</a:t>
            </a:r>
            <a:endParaRPr lang="en-US" sz="1700">
              <a:ea typeface="+mn-lt"/>
              <a:cs typeface="+mn-lt"/>
            </a:endParaRPr>
          </a:p>
          <a:p>
            <a:r>
              <a:rPr lang="tr-TR" sz="1700">
                <a:ea typeface="+mn-lt"/>
                <a:cs typeface="+mn-lt"/>
              </a:rPr>
              <a:t>Öğrenci sınıf düzeyi ve sayısı: 10.sınıf/30 kişilik(17 erkek 13 kız)</a:t>
            </a:r>
            <a:endParaRPr lang="en-US" sz="1700">
              <a:ea typeface="+mn-lt"/>
              <a:cs typeface="+mn-lt"/>
            </a:endParaRPr>
          </a:p>
          <a:p>
            <a:r>
              <a:rPr lang="tr-TR" sz="1700">
                <a:cs typeface="Calibri"/>
              </a:rPr>
              <a:t>Öğretmen görüşü:Modern pentatlon branşında son haftaya girdik . Ve öğrenciler tamamiyle bu branşı benimseyip istekli bir şekilde 7 haftayı tamamladık.ve son haftaya girmiş olduk.son olarak öğrencilerle konuların genel bir üstünden geçerek konuyu bitiricez. Bu Hafta bütün branşları tekrardan gözden geçirip dersi sonlandıracağız.</a:t>
            </a:r>
          </a:p>
          <a:p>
            <a:r>
              <a:rPr lang="tr-TR" sz="1700">
                <a:ea typeface="+mn-lt"/>
                <a:cs typeface="+mn-lt"/>
              </a:rPr>
              <a:t>Derse giriş: Öğrenciler sıraya geçti, sayım yapılıp yoklama alındıktan sonra ders de neler yapılacağımız konuşuldu. Ve bu hafta boyunca neler yapılacak öğrencilere ön bilgi verildi.</a:t>
            </a:r>
          </a:p>
          <a:p>
            <a:r>
              <a:rPr lang="tr-TR" sz="1700">
                <a:cs typeface="Calibri"/>
              </a:rPr>
              <a:t>Kullanılan malzeme : huniler,elastik çubuklar, oyun için minderler masa tenisi topları </a:t>
            </a:r>
          </a:p>
        </p:txBody>
      </p:sp>
      <p:pic>
        <p:nvPicPr>
          <p:cNvPr id="4" name="Picture 4" descr="kişi içeren bir resim&#10;&#10;Yüksek güvenilirlikle oluşturulmuş açıklama">
            <a:extLst>
              <a:ext uri="{FF2B5EF4-FFF2-40B4-BE49-F238E27FC236}">
                <a16:creationId xmlns:a16="http://schemas.microsoft.com/office/drawing/2014/main" xmlns="" id="{5AFD39F8-4C5F-4B48-85C8-7337055F2283}"/>
              </a:ext>
            </a:extLst>
          </p:cNvPr>
          <p:cNvPicPr>
            <a:picLocks noChangeAspect="1"/>
          </p:cNvPicPr>
          <p:nvPr/>
        </p:nvPicPr>
        <p:blipFill>
          <a:blip r:embed="rId2" cstate="print"/>
          <a:stretch>
            <a:fillRect/>
          </a:stretch>
        </p:blipFill>
        <p:spPr>
          <a:xfrm>
            <a:off x="410474" y="449024"/>
            <a:ext cx="4139240" cy="2696293"/>
          </a:xfrm>
          <a:prstGeom prst="rect">
            <a:avLst/>
          </a:prstGeom>
        </p:spPr>
      </p:pic>
      <p:pic>
        <p:nvPicPr>
          <p:cNvPr id="6" name="Picture 6">
            <a:extLst>
              <a:ext uri="{FF2B5EF4-FFF2-40B4-BE49-F238E27FC236}">
                <a16:creationId xmlns:a16="http://schemas.microsoft.com/office/drawing/2014/main" xmlns="" id="{8D53440E-D59D-457D-921A-A151D225A040}"/>
              </a:ext>
            </a:extLst>
          </p:cNvPr>
          <p:cNvPicPr>
            <a:picLocks noChangeAspect="1"/>
          </p:cNvPicPr>
          <p:nvPr/>
        </p:nvPicPr>
        <p:blipFill>
          <a:blip r:embed="rId3" cstate="print"/>
          <a:stretch>
            <a:fillRect/>
          </a:stretch>
        </p:blipFill>
        <p:spPr>
          <a:xfrm>
            <a:off x="323940" y="4657006"/>
            <a:ext cx="2428875" cy="1885950"/>
          </a:xfrm>
          <a:prstGeom prst="rect">
            <a:avLst/>
          </a:prstGeom>
        </p:spPr>
      </p:pic>
    </p:spTree>
    <p:extLst>
      <p:ext uri="{BB962C8B-B14F-4D97-AF65-F5344CB8AC3E}">
        <p14:creationId xmlns:p14="http://schemas.microsoft.com/office/powerpoint/2010/main" xmlns="" val="18596683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DC6CBC-F121-43F0-9A5C-8C9D34983CBF}"/>
              </a:ext>
            </a:extLst>
          </p:cNvPr>
          <p:cNvSpPr>
            <a:spLocks noGrp="1"/>
          </p:cNvSpPr>
          <p:nvPr>
            <p:ph type="title"/>
          </p:nvPr>
        </p:nvSpPr>
        <p:spPr/>
        <p:txBody>
          <a:bodyPr/>
          <a:lstStyle/>
          <a:p>
            <a:r>
              <a:rPr lang="tr-TR">
                <a:cs typeface="Calibri Light"/>
              </a:rPr>
              <a:t>                                  8.HAFTA</a:t>
            </a:r>
            <a:endParaRPr lang="tr-TR"/>
          </a:p>
        </p:txBody>
      </p:sp>
      <p:graphicFrame>
        <p:nvGraphicFramePr>
          <p:cNvPr id="4" name="Table 4">
            <a:extLst>
              <a:ext uri="{FF2B5EF4-FFF2-40B4-BE49-F238E27FC236}">
                <a16:creationId xmlns:a16="http://schemas.microsoft.com/office/drawing/2014/main" xmlns="" id="{7B5BE717-D098-423E-B6E8-7150ADE2DACB}"/>
              </a:ext>
            </a:extLst>
          </p:cNvPr>
          <p:cNvGraphicFramePr>
            <a:graphicFrameLocks noGrp="1"/>
          </p:cNvGraphicFramePr>
          <p:nvPr>
            <p:ph idx="1"/>
            <p:extLst>
              <p:ext uri="{D42A27DB-BD31-4B8C-83A1-F6EECF244321}">
                <p14:modId xmlns:p14="http://schemas.microsoft.com/office/powerpoint/2010/main" xmlns="" val="1851949921"/>
              </p:ext>
            </p:extLst>
          </p:nvPr>
        </p:nvGraphicFramePr>
        <p:xfrm>
          <a:off x="996351" y="1552455"/>
          <a:ext cx="10515600" cy="15595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xmlns="" val="952734169"/>
                    </a:ext>
                  </a:extLst>
                </a:gridCol>
                <a:gridCol w="5257800">
                  <a:extLst>
                    <a:ext uri="{9D8B030D-6E8A-4147-A177-3AD203B41FA5}">
                      <a16:colId xmlns:a16="http://schemas.microsoft.com/office/drawing/2014/main" xmlns="" val="484708272"/>
                    </a:ext>
                  </a:extLst>
                </a:gridCol>
              </a:tblGrid>
              <a:tr h="370840">
                <a:tc>
                  <a:txBody>
                    <a:bodyPr/>
                    <a:lstStyle/>
                    <a:p>
                      <a:r>
                        <a:rPr lang="tr-TR" dirty="0"/>
                        <a:t>Öğrenim kazanımları</a:t>
                      </a:r>
                    </a:p>
                  </a:txBody>
                  <a:tcPr/>
                </a:tc>
                <a:tc>
                  <a:txBody>
                    <a:bodyPr/>
                    <a:lstStyle/>
                    <a:p>
                      <a:r>
                        <a:rPr lang="tr-TR" dirty="0"/>
                        <a:t>Kazanım için yapılan etkinlikler</a:t>
                      </a:r>
                    </a:p>
                  </a:txBody>
                  <a:tcPr/>
                </a:tc>
                <a:extLst>
                  <a:ext uri="{0D108BD9-81ED-4DB2-BD59-A6C34878D82A}">
                    <a16:rowId xmlns:a16="http://schemas.microsoft.com/office/drawing/2014/main" xmlns="" val="3787553180"/>
                  </a:ext>
                </a:extLst>
              </a:tr>
              <a:tr h="370840">
                <a:tc>
                  <a:txBody>
                    <a:bodyPr/>
                    <a:lstStyle/>
                    <a:p>
                      <a:pPr lvl="0">
                        <a:buNone/>
                      </a:pPr>
                      <a:r>
                        <a:rPr lang="tr-TR" sz="1800" b="0" i="0" u="none" strike="noStrike" noProof="0" dirty="0">
                          <a:latin typeface="Calibri"/>
                        </a:rPr>
                        <a:t>BE10.1.2.1.8. Seçili spor etkinliklerinde dürüstlük ve adil olma ilkelerini açıklar. </a:t>
                      </a:r>
                    </a:p>
                    <a:p>
                      <a:pPr lvl="0">
                        <a:buNone/>
                      </a:pPr>
                      <a:r>
                        <a:rPr lang="tr-TR" sz="1800" b="0" i="0" u="none" strike="noStrike" noProof="0" dirty="0"/>
                        <a:t>BE10.1.2.1.10. Seçili spor etkinliklerinde arkadaşlık ve dostluk ilkelerine uygun hareket eder</a:t>
                      </a:r>
                      <a:endParaRPr lang="tr-TR" dirty="0"/>
                    </a:p>
                  </a:txBody>
                  <a:tcPr/>
                </a:tc>
                <a:tc>
                  <a:txBody>
                    <a:bodyPr/>
                    <a:lstStyle/>
                    <a:p>
                      <a:r>
                        <a:rPr lang="tr-TR" dirty="0"/>
                        <a:t>Modern pentatlon branşlarının tekrar edilmesi ve bu branşı açıklayabilme yeteneği</a:t>
                      </a:r>
                    </a:p>
                    <a:p>
                      <a:pPr lvl="0">
                        <a:buNone/>
                      </a:pPr>
                      <a:r>
                        <a:rPr lang="tr-TR" dirty="0"/>
                        <a:t>Öğrencilerle branşa özgü hareketlerin tekrarlanması ve ölçülebilmesi</a:t>
                      </a:r>
                    </a:p>
                  </a:txBody>
                  <a:tcPr/>
                </a:tc>
                <a:extLst>
                  <a:ext uri="{0D108BD9-81ED-4DB2-BD59-A6C34878D82A}">
                    <a16:rowId xmlns:a16="http://schemas.microsoft.com/office/drawing/2014/main" xmlns="" val="4097773531"/>
                  </a:ext>
                </a:extLst>
              </a:tr>
            </a:tbl>
          </a:graphicData>
        </a:graphic>
      </p:graphicFrame>
      <p:sp>
        <p:nvSpPr>
          <p:cNvPr id="3" name="TextBox 2">
            <a:extLst>
              <a:ext uri="{FF2B5EF4-FFF2-40B4-BE49-F238E27FC236}">
                <a16:creationId xmlns:a16="http://schemas.microsoft.com/office/drawing/2014/main" xmlns="" id="{0F6924DB-501D-4D1A-BDC8-299A8060C9CC}"/>
              </a:ext>
            </a:extLst>
          </p:cNvPr>
          <p:cNvSpPr txBox="1"/>
          <p:nvPr/>
        </p:nvSpPr>
        <p:spPr>
          <a:xfrm>
            <a:off x="1043797" y="3200400"/>
            <a:ext cx="10420708"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cs typeface="Calibri"/>
              </a:rPr>
              <a:t>ISINMA: Öğrenciler sahada 10 tur ısındıktan sonra oyun oynatılarak ısındırıldı.</a:t>
            </a:r>
          </a:p>
          <a:p>
            <a:r>
              <a:rPr lang="tr-TR" b="1" dirty="0">
                <a:ea typeface="+mn-lt"/>
                <a:cs typeface="+mn-lt"/>
              </a:rPr>
              <a:t>MİNDER KAPMACA</a:t>
            </a:r>
            <a:endParaRPr lang="tr-TR" dirty="0">
              <a:ea typeface="+mn-lt"/>
              <a:cs typeface="+mn-lt"/>
            </a:endParaRPr>
          </a:p>
          <a:p>
            <a:r>
              <a:rPr lang="tr-TR" dirty="0">
                <a:ea typeface="+mn-lt"/>
                <a:cs typeface="+mn-lt"/>
              </a:rPr>
              <a:t>Sınıf mevcudundan bir eksik sayıda minderler sınıfın içinde düzenlenir. Oyuncular müzik eşliğinde dans ederek minderlerin etrafında dönerler. Müzik durduğunda herkes bir minder kapar ve oturur. Bir kişi ayakta kalacaktır. Ayakta kalan oyundan ayrılır. Diğer turda bir minder daha eskitilir. Tek kişi kalana kadar oyun sürdürülür.</a:t>
            </a:r>
          </a:p>
          <a:p>
            <a:r>
              <a:rPr lang="tr-TR" dirty="0">
                <a:cs typeface="Calibri"/>
              </a:rPr>
              <a:t>ANA BÖLÜM : Bugün modern pentatlon branşında son hafta olduğu için öğrencilere bir parkur hazırlayıp yarışma şeklinde ve aynı zaman da eskrim branşı içinde genel bir tekrar yapılacaktır. Parkur 200 metre mesafesinde olacak ve hunilerin etrafından dönülecektir. Sonrasında 200 metre sonunda 6 sıra dizilerek her sıraya 20 pinpon topu 10 metre karşısına ise pinpon toplarıyla vuracakları 5 boş pet şişe bulunmaktadır. Öğrenciler 6 gruba ayrılmış. Her grupta 5 öğrenci bulunup her öğrenciden birer pet şişeyi devirmeleri istenmiştir. Gruplarda 5 şişeyi devirmiş ve varış çizgisine ilk varan grup oyunu kazanmış ve ödül olarak ufak bir kupa kazanmışlardır. Derse ara verildikten sonra öğrenciler ikişer gruba ayrılıp karşılıklı eskrim branşının tüm kurallarıyla birlikte hata da olsa düzenli bir şekilde uygulayıp ders bitirilmiştir. </a:t>
            </a:r>
          </a:p>
        </p:txBody>
      </p:sp>
    </p:spTree>
    <p:extLst>
      <p:ext uri="{BB962C8B-B14F-4D97-AF65-F5344CB8AC3E}">
        <p14:creationId xmlns:p14="http://schemas.microsoft.com/office/powerpoint/2010/main" xmlns="" val="2638391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CA78A51-8BBA-4AF9-97E4-AB898BF1761B}"/>
              </a:ext>
            </a:extLst>
          </p:cNvPr>
          <p:cNvSpPr>
            <a:spLocks noGrp="1"/>
          </p:cNvSpPr>
          <p:nvPr>
            <p:ph type="title"/>
          </p:nvPr>
        </p:nvSpPr>
        <p:spPr>
          <a:xfrm>
            <a:off x="838200" y="963877"/>
            <a:ext cx="3494362" cy="4930246"/>
          </a:xfrm>
        </p:spPr>
        <p:txBody>
          <a:bodyPr>
            <a:normAutofit/>
          </a:bodyPr>
          <a:lstStyle/>
          <a:p>
            <a:pPr algn="r"/>
            <a:r>
              <a:rPr lang="tr-TR" sz="2400">
                <a:solidFill>
                  <a:schemeClr val="accent1"/>
                </a:solidFill>
                <a:cs typeface="Calibri Light"/>
              </a:rPr>
              <a:t>                                 8.HAFTA</a:t>
            </a:r>
            <a:endParaRPr lang="tr-TR" sz="240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22AC3867-4E27-4660-A01A-3327EFBD3EAF}"/>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200">
                <a:cs typeface="Calibri"/>
              </a:rPr>
              <a:t>8. HAFTA SONUNDA ÖĞRETMEN GÖRÜŞÜ:</a:t>
            </a:r>
          </a:p>
          <a:p>
            <a:pPr marL="0" indent="0">
              <a:buNone/>
            </a:pPr>
            <a:r>
              <a:rPr lang="tr-TR" sz="2200">
                <a:cs typeface="Calibri"/>
              </a:rPr>
              <a:t> 8 haftalık öğretim süreci bitmiş modern pentatlon branşı öğrencilere gösterilmiş ve 8 hafta sonunda sınıfın %95i dersi başarı ile geçmiştir.</a:t>
            </a:r>
          </a:p>
          <a:p>
            <a:pPr marL="0" indent="0">
              <a:buNone/>
            </a:pPr>
            <a:r>
              <a:rPr lang="tr-TR" sz="2200">
                <a:cs typeface="Calibri"/>
              </a:rPr>
              <a:t>Öğrencilerin bu branşa olan ilgisi,isteği ve bu branşta eğlenmeleri sonucunda çoğu öğrencinin bu branşı profesyonel şekilde yapmak istedikleri görülmüştür.</a:t>
            </a:r>
          </a:p>
          <a:p>
            <a:pPr marL="0" indent="0">
              <a:buNone/>
            </a:pPr>
            <a:r>
              <a:rPr lang="tr-TR" sz="2200">
                <a:cs typeface="Calibri"/>
              </a:rPr>
              <a:t>Son hafta yapılan lazer-run yarışmasında öğrenciler başarılı ve adaletli bir şekilde yarışmayı tamamlamıştır.Dersin sonuna doğru  yapılan eskrim çalışmalarında ise öğrencilerin çok az bir eksiği olduğu görülmüş ve geri bildirim( feed back) yoluyla eksiklik giderilip modern pentatlon branşı başarıyla tamamlanmıştır.</a:t>
            </a:r>
          </a:p>
        </p:txBody>
      </p:sp>
      <p:pic>
        <p:nvPicPr>
          <p:cNvPr id="4" name="Picture 4" descr="kişi içeren bir resim&#10;&#10;Yüksek güvenilirlikle oluşturulmuş açıklama">
            <a:extLst>
              <a:ext uri="{FF2B5EF4-FFF2-40B4-BE49-F238E27FC236}">
                <a16:creationId xmlns:a16="http://schemas.microsoft.com/office/drawing/2014/main" xmlns="" id="{0805D3CF-2D68-4720-BC78-0747F64F00FA}"/>
              </a:ext>
            </a:extLst>
          </p:cNvPr>
          <p:cNvPicPr>
            <a:picLocks noChangeAspect="1"/>
          </p:cNvPicPr>
          <p:nvPr/>
        </p:nvPicPr>
        <p:blipFill>
          <a:blip r:embed="rId2" cstate="print"/>
          <a:stretch>
            <a:fillRect/>
          </a:stretch>
        </p:blipFill>
        <p:spPr>
          <a:xfrm>
            <a:off x="439228" y="520910"/>
            <a:ext cx="3808562" cy="2552520"/>
          </a:xfrm>
          <a:prstGeom prst="rect">
            <a:avLst/>
          </a:prstGeom>
        </p:spPr>
      </p:pic>
      <p:pic>
        <p:nvPicPr>
          <p:cNvPr id="6" name="Picture 6">
            <a:extLst>
              <a:ext uri="{FF2B5EF4-FFF2-40B4-BE49-F238E27FC236}">
                <a16:creationId xmlns:a16="http://schemas.microsoft.com/office/drawing/2014/main" xmlns="" id="{02FEFCB0-E20F-466E-84C9-CA869B994237}"/>
              </a:ext>
            </a:extLst>
          </p:cNvPr>
          <p:cNvPicPr>
            <a:picLocks noChangeAspect="1"/>
          </p:cNvPicPr>
          <p:nvPr/>
        </p:nvPicPr>
        <p:blipFill>
          <a:blip r:embed="rId3" cstate="print"/>
          <a:stretch>
            <a:fillRect/>
          </a:stretch>
        </p:blipFill>
        <p:spPr>
          <a:xfrm>
            <a:off x="280808" y="4657006"/>
            <a:ext cx="2428875" cy="1885950"/>
          </a:xfrm>
          <a:prstGeom prst="rect">
            <a:avLst/>
          </a:prstGeom>
        </p:spPr>
      </p:pic>
    </p:spTree>
    <p:extLst>
      <p:ext uri="{BB962C8B-B14F-4D97-AF65-F5344CB8AC3E}">
        <p14:creationId xmlns:p14="http://schemas.microsoft.com/office/powerpoint/2010/main" xmlns="" val="882302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AF9B88-7D7E-4F21-82E2-A12A2B34C730}"/>
              </a:ext>
            </a:extLst>
          </p:cNvPr>
          <p:cNvSpPr>
            <a:spLocks noGrp="1"/>
          </p:cNvSpPr>
          <p:nvPr>
            <p:ph type="title"/>
          </p:nvPr>
        </p:nvSpPr>
        <p:spPr>
          <a:xfrm>
            <a:off x="838200" y="365125"/>
            <a:ext cx="10515600" cy="1325563"/>
          </a:xfrm>
        </p:spPr>
        <p:txBody>
          <a:bodyPr/>
          <a:lstStyle/>
          <a:p>
            <a:r>
              <a:rPr lang="tr-TR" dirty="0">
                <a:cs typeface="Calibri Light"/>
              </a:rPr>
              <a:t>                                 2.HAFTA</a:t>
            </a:r>
            <a:endParaRPr lang="tr-TR" dirty="0"/>
          </a:p>
        </p:txBody>
      </p:sp>
      <p:graphicFrame>
        <p:nvGraphicFramePr>
          <p:cNvPr id="4" name="Table 4">
            <a:extLst>
              <a:ext uri="{FF2B5EF4-FFF2-40B4-BE49-F238E27FC236}">
                <a16:creationId xmlns:a16="http://schemas.microsoft.com/office/drawing/2014/main" xmlns="" id="{907D948A-C03E-4D8F-AEA7-F7544F84B2DC}"/>
              </a:ext>
            </a:extLst>
          </p:cNvPr>
          <p:cNvGraphicFramePr>
            <a:graphicFrameLocks noGrp="1"/>
          </p:cNvGraphicFramePr>
          <p:nvPr>
            <p:ph idx="1"/>
            <p:extLst>
              <p:ext uri="{D42A27DB-BD31-4B8C-83A1-F6EECF244321}">
                <p14:modId xmlns:p14="http://schemas.microsoft.com/office/powerpoint/2010/main" xmlns="" val="2114670530"/>
              </p:ext>
            </p:extLst>
          </p:nvPr>
        </p:nvGraphicFramePr>
        <p:xfrm>
          <a:off x="833886" y="1423358"/>
          <a:ext cx="10515600" cy="143773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xmlns="" val="666317452"/>
                    </a:ext>
                  </a:extLst>
                </a:gridCol>
                <a:gridCol w="5257800">
                  <a:extLst>
                    <a:ext uri="{9D8B030D-6E8A-4147-A177-3AD203B41FA5}">
                      <a16:colId xmlns:a16="http://schemas.microsoft.com/office/drawing/2014/main" xmlns="" val="4266546299"/>
                    </a:ext>
                  </a:extLst>
                </a:gridCol>
              </a:tblGrid>
              <a:tr h="718867">
                <a:tc>
                  <a:txBody>
                    <a:bodyPr/>
                    <a:lstStyle/>
                    <a:p>
                      <a:r>
                        <a:rPr lang="tr-TR" dirty="0"/>
                        <a:t>Öğrenme kazanımları:</a:t>
                      </a:r>
                    </a:p>
                  </a:txBody>
                  <a:tcPr/>
                </a:tc>
                <a:tc>
                  <a:txBody>
                    <a:bodyPr/>
                    <a:lstStyle/>
                    <a:p>
                      <a:r>
                        <a:rPr lang="tr-TR" dirty="0"/>
                        <a:t>Kazanım için yapılan etkinlikler</a:t>
                      </a:r>
                    </a:p>
                  </a:txBody>
                  <a:tcPr/>
                </a:tc>
                <a:extLst>
                  <a:ext uri="{0D108BD9-81ED-4DB2-BD59-A6C34878D82A}">
                    <a16:rowId xmlns:a16="http://schemas.microsoft.com/office/drawing/2014/main" xmlns="" val="4024947645"/>
                  </a:ext>
                </a:extLst>
              </a:tr>
              <a:tr h="718867">
                <a:tc>
                  <a:txBody>
                    <a:bodyPr/>
                    <a:lstStyle/>
                    <a:p>
                      <a:pPr lvl="0">
                        <a:buNone/>
                      </a:pPr>
                      <a:r>
                        <a:rPr lang="tr-TR" sz="1800" u="none" strike="noStrike" noProof="0" dirty="0"/>
                        <a:t>BE.10.1.1.2.2. Fiziksel etkinlikleri ritmik bir şekilde uygular.</a:t>
                      </a:r>
                      <a:endParaRPr lang="tr-TR" dirty="0"/>
                    </a:p>
                  </a:txBody>
                  <a:tcPr/>
                </a:tc>
                <a:tc>
                  <a:txBody>
                    <a:bodyPr/>
                    <a:lstStyle/>
                    <a:p>
                      <a:r>
                        <a:rPr lang="tr-TR" dirty="0"/>
                        <a:t>Eskrimdeki temel pozisyon ve temel duruşlar</a:t>
                      </a:r>
                    </a:p>
                    <a:p>
                      <a:pPr lvl="0">
                        <a:buNone/>
                      </a:pPr>
                      <a:r>
                        <a:rPr lang="tr-TR" dirty="0"/>
                        <a:t>Atletizmdeki ayak ve el koordinasyonun  sağlanması</a:t>
                      </a:r>
                    </a:p>
                  </a:txBody>
                  <a:tcPr/>
                </a:tc>
                <a:extLst>
                  <a:ext uri="{0D108BD9-81ED-4DB2-BD59-A6C34878D82A}">
                    <a16:rowId xmlns:a16="http://schemas.microsoft.com/office/drawing/2014/main" xmlns="" val="2720673878"/>
                  </a:ext>
                </a:extLst>
              </a:tr>
            </a:tbl>
          </a:graphicData>
        </a:graphic>
      </p:graphicFrame>
      <p:sp>
        <p:nvSpPr>
          <p:cNvPr id="6" name="TextBox 5">
            <a:extLst>
              <a:ext uri="{FF2B5EF4-FFF2-40B4-BE49-F238E27FC236}">
                <a16:creationId xmlns:a16="http://schemas.microsoft.com/office/drawing/2014/main" xmlns="" id="{4BE39463-1DC2-44E7-9103-46D0FAE96BCC}"/>
              </a:ext>
            </a:extLst>
          </p:cNvPr>
          <p:cNvSpPr txBox="1"/>
          <p:nvPr/>
        </p:nvSpPr>
        <p:spPr>
          <a:xfrm>
            <a:off x="842513" y="3200400"/>
            <a:ext cx="10751388"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cs typeface="Calibri"/>
              </a:rPr>
              <a:t>DERS BÖLÜMLERİ:</a:t>
            </a:r>
          </a:p>
          <a:p>
            <a:r>
              <a:rPr lang="tr-TR" dirty="0">
                <a:cs typeface="Calibri"/>
              </a:rPr>
              <a:t>Isınma: öğrenciler spor salonu çevresinde 10 tur attılar,  öğrenciler 2 'ye bölündü ve esnetme hareketleri yapıldı.</a:t>
            </a:r>
          </a:p>
          <a:p>
            <a:r>
              <a:rPr lang="tr-TR" dirty="0">
                <a:cs typeface="Calibri"/>
              </a:rPr>
              <a:t>(20 dakika)</a:t>
            </a:r>
          </a:p>
          <a:p>
            <a:r>
              <a:rPr lang="tr-TR" dirty="0">
                <a:cs typeface="Calibri"/>
              </a:rPr>
              <a:t>Ana bölüm: Öğrenciler 2'ye ayrıldı bir kısım atletizm temel hareketleri için sahanın diğer tarafına bir kısım eskrim temel duruş hareketi için sahanın diğer kısmına geçti</a:t>
            </a:r>
          </a:p>
          <a:p>
            <a:r>
              <a:rPr lang="tr-TR" dirty="0">
                <a:cs typeface="Calibri"/>
              </a:rPr>
              <a:t>Öğrencilerin(eskrim yapan) ellerine birer tane elastik sopa verildi . Ve Öğretmenin gösterdiği temel pozisyon ve duruşu yapmaya çalıştılar.</a:t>
            </a:r>
          </a:p>
          <a:p>
            <a:r>
              <a:rPr lang="tr-TR" dirty="0">
                <a:cs typeface="Calibri"/>
              </a:rPr>
              <a:t>Atletizm yapan öğrenciler ise öğretmen tarafından gösterilen atletizm temel duruş pozisyon ve koşu stillerini yaptı her iki grup da 10 ar dakika kendine verilen görevi yerine getirdi. Ve 10 dakika sonra gruplar yer değişti.</a:t>
            </a:r>
          </a:p>
          <a:p>
            <a:r>
              <a:rPr lang="tr-TR" dirty="0">
                <a:cs typeface="Calibri"/>
              </a:rPr>
              <a:t>Ders sonu (OYUN): Öğrenciler ders sonunda sahanın her tarafına dağıldı ellerine elastik sopa verildi. Bir ebe belirlendi ve sadece saha çizgileri üzerinde eskrim temel duruş ve hareketiyle ebe diğer öğrencilere sopayı dokundurarak ebe sayısını arttırdı. Ebe olmayan öğrenciler içinse saha çizgilerinde temel koşu pozisyonu ve stilleri ile hareket edilmesi istendi.</a:t>
            </a:r>
          </a:p>
        </p:txBody>
      </p:sp>
    </p:spTree>
    <p:extLst>
      <p:ext uri="{BB962C8B-B14F-4D97-AF65-F5344CB8AC3E}">
        <p14:creationId xmlns:p14="http://schemas.microsoft.com/office/powerpoint/2010/main" xmlns="" val="3569799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326B7412-2AD7-4A9A-8D9A-B4A88220E639}"/>
              </a:ext>
            </a:extLst>
          </p:cNvPr>
          <p:cNvSpPr>
            <a:spLocks noGrp="1"/>
          </p:cNvSpPr>
          <p:nvPr>
            <p:ph type="title"/>
          </p:nvPr>
        </p:nvSpPr>
        <p:spPr>
          <a:xfrm>
            <a:off x="838200" y="1337688"/>
            <a:ext cx="3494362" cy="5203416"/>
          </a:xfrm>
        </p:spPr>
        <p:txBody>
          <a:bodyPr>
            <a:normAutofit/>
          </a:bodyPr>
          <a:lstStyle/>
          <a:p>
            <a:pPr algn="r"/>
            <a:r>
              <a:rPr lang="tr-TR">
                <a:solidFill>
                  <a:schemeClr val="accent1"/>
                </a:solidFill>
                <a:cs typeface="Calibri Light"/>
              </a:rPr>
              <a:t>2.HAFTA</a:t>
            </a:r>
            <a:endParaRPr lang="tr-TR">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50104499-BA0C-4952-9ADC-78B6CEF9E04E}"/>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200">
                <a:cs typeface="Calibri"/>
              </a:rPr>
              <a:t>2.HAFTA SONU ÖĞRETMEN GÖRÜŞÜ:</a:t>
            </a:r>
          </a:p>
          <a:p>
            <a:r>
              <a:rPr lang="tr-TR" sz="2200">
                <a:cs typeface="Calibri"/>
              </a:rPr>
              <a:t>Dersin başında konuyla ilgili sadece teori bilen öğrenciler uygulamalı bir şekilde temel pozisyonları öğrendi.</a:t>
            </a:r>
          </a:p>
          <a:p>
            <a:r>
              <a:rPr lang="tr-TR" sz="2200">
                <a:cs typeface="Calibri"/>
              </a:rPr>
              <a:t>Temel duruş ve pozisyon öğretildi. Eskrimde hareket nasıl edilir öğrencilere gösterildi ve yapılması istendi, öğrenciler bunu zamanla başardı.</a:t>
            </a:r>
          </a:p>
          <a:p>
            <a:r>
              <a:rPr lang="tr-TR" sz="2200">
                <a:ea typeface="+mn-lt"/>
                <a:cs typeface="+mn-lt"/>
              </a:rPr>
              <a:t>İlk başta zorlanan öğrencilere özel ilgi gösterildi ve eksikleri giderildi.</a:t>
            </a:r>
          </a:p>
          <a:p>
            <a:r>
              <a:rPr lang="tr-TR" sz="2200">
                <a:cs typeface="Calibri"/>
              </a:rPr>
              <a:t>SONUÇ: Modern pentatlon branşının iki önemli dalının temel pozisyonları temel hareketleri gösterildi. Başaran ve başaramayan öğrenciler oldu. Ve özel ilgi gösterildi. Başaramayan öğrencilere tekrar sayısını arttırarak başarması sağlandı.</a:t>
            </a:r>
          </a:p>
        </p:txBody>
      </p:sp>
      <p:pic>
        <p:nvPicPr>
          <p:cNvPr id="4" name="Picture 4" descr="kişi içeren bir resim&#10;&#10;Yüksek güvenilirlikle oluşturulmuş açıklama">
            <a:extLst>
              <a:ext uri="{FF2B5EF4-FFF2-40B4-BE49-F238E27FC236}">
                <a16:creationId xmlns:a16="http://schemas.microsoft.com/office/drawing/2014/main" xmlns="" id="{02974CB2-B1C7-4D60-890D-9C1970E5EB30}"/>
              </a:ext>
            </a:extLst>
          </p:cNvPr>
          <p:cNvPicPr>
            <a:picLocks noChangeAspect="1"/>
          </p:cNvPicPr>
          <p:nvPr/>
        </p:nvPicPr>
        <p:blipFill>
          <a:blip r:embed="rId2" cstate="print"/>
          <a:stretch>
            <a:fillRect/>
          </a:stretch>
        </p:blipFill>
        <p:spPr>
          <a:xfrm>
            <a:off x="611757" y="405890"/>
            <a:ext cx="3952336" cy="2825690"/>
          </a:xfrm>
          <a:prstGeom prst="rect">
            <a:avLst/>
          </a:prstGeom>
        </p:spPr>
      </p:pic>
      <p:pic>
        <p:nvPicPr>
          <p:cNvPr id="6" name="Picture 6">
            <a:extLst>
              <a:ext uri="{FF2B5EF4-FFF2-40B4-BE49-F238E27FC236}">
                <a16:creationId xmlns:a16="http://schemas.microsoft.com/office/drawing/2014/main" xmlns="" id="{536B7A03-6DF8-4138-A7D1-B432F951A531}"/>
              </a:ext>
            </a:extLst>
          </p:cNvPr>
          <p:cNvPicPr>
            <a:picLocks noChangeAspect="1"/>
          </p:cNvPicPr>
          <p:nvPr/>
        </p:nvPicPr>
        <p:blipFill>
          <a:blip r:embed="rId3" cstate="print"/>
          <a:stretch>
            <a:fillRect/>
          </a:stretch>
        </p:blipFill>
        <p:spPr>
          <a:xfrm>
            <a:off x="381449" y="4657006"/>
            <a:ext cx="2428875" cy="1885950"/>
          </a:xfrm>
          <a:prstGeom prst="rect">
            <a:avLst/>
          </a:prstGeom>
        </p:spPr>
      </p:pic>
    </p:spTree>
    <p:extLst>
      <p:ext uri="{BB962C8B-B14F-4D97-AF65-F5344CB8AC3E}">
        <p14:creationId xmlns:p14="http://schemas.microsoft.com/office/powerpoint/2010/main" xmlns="" val="3433394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08C8C35-ED9E-4FCB-B946-E3C1A44C4362}"/>
              </a:ext>
            </a:extLst>
          </p:cNvPr>
          <p:cNvSpPr>
            <a:spLocks noGrp="1"/>
          </p:cNvSpPr>
          <p:nvPr>
            <p:ph type="title"/>
          </p:nvPr>
        </p:nvSpPr>
        <p:spPr>
          <a:xfrm>
            <a:off x="838200" y="963877"/>
            <a:ext cx="3494362" cy="4930246"/>
          </a:xfrm>
        </p:spPr>
        <p:txBody>
          <a:bodyPr>
            <a:normAutofit/>
          </a:bodyPr>
          <a:lstStyle/>
          <a:p>
            <a:pPr algn="r"/>
            <a:r>
              <a:rPr lang="tr-TR" sz="3700" dirty="0">
                <a:solidFill>
                  <a:schemeClr val="accent1"/>
                </a:solidFill>
                <a:cs typeface="Calibri Light"/>
              </a:rPr>
              <a:t>            3.HAFTA</a:t>
            </a: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1AD299C0-C268-42FC-BF7D-B680AEEC093E}"/>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000">
                <a:ea typeface="+mn-lt"/>
                <a:cs typeface="+mn-lt"/>
              </a:rPr>
              <a:t>Öğretmen: Mete Berk DEMİRYOL           Ders: Modern Pentatlon    Tarih:11.3.2019-15.3.2019             Ders saati: 1gün(2 saat)</a:t>
            </a:r>
            <a:endParaRPr lang="en-US" sz="2000">
              <a:ea typeface="+mn-lt"/>
              <a:cs typeface="+mn-lt"/>
            </a:endParaRPr>
          </a:p>
          <a:p>
            <a:r>
              <a:rPr lang="tr-TR" sz="2000">
                <a:ea typeface="+mn-lt"/>
                <a:cs typeface="+mn-lt"/>
              </a:rPr>
              <a:t>Öğrenci sınıf düzeyi ve sayısı: 10.sınıf/30 kişilik(17 erkek 13 kız)</a:t>
            </a:r>
            <a:endParaRPr lang="en-US" sz="2000">
              <a:ea typeface="+mn-lt"/>
              <a:cs typeface="+mn-lt"/>
            </a:endParaRPr>
          </a:p>
          <a:p>
            <a:r>
              <a:rPr lang="tr-TR" sz="2000">
                <a:cs typeface="Calibri"/>
              </a:rPr>
              <a:t>Öğretmen Notu: geçtiğimiz hafta öğrencilere eskrim ve atletizmin temel duruş ve temel hareketleri öğretildi bu hafta eskrim de hamle , uzanma ve kombinasyon (Koşu+atış) temelini öğrenecekler.</a:t>
            </a:r>
          </a:p>
          <a:p>
            <a:r>
              <a:rPr lang="tr-TR" sz="2000">
                <a:cs typeface="Calibri"/>
              </a:rPr>
              <a:t>Kullanılan malzeme: elastik çubuklar ,500 ml su şişeleri, huniler</a:t>
            </a:r>
          </a:p>
          <a:p>
            <a:r>
              <a:rPr lang="tr-TR" sz="2000">
                <a:cs typeface="Calibri"/>
              </a:rPr>
              <a:t>Derse giriş:</a:t>
            </a:r>
            <a:r>
              <a:rPr lang="tr-TR" sz="2000">
                <a:ea typeface="+mn-lt"/>
                <a:cs typeface="+mn-lt"/>
              </a:rPr>
              <a:t> Öğrenciler sıraya geçti, sayım yapılıp yoklama alındıktan sonra ders de neler yapılacağımız konuşuldu. Ve bu hafta boyunca neler yapılacak öğrencilere ön bilgi verildi.</a:t>
            </a:r>
          </a:p>
          <a:p>
            <a:endParaRPr lang="tr-TR" sz="2000">
              <a:cs typeface="Calibri"/>
            </a:endParaRPr>
          </a:p>
        </p:txBody>
      </p:sp>
      <p:pic>
        <p:nvPicPr>
          <p:cNvPr id="4" name="Picture 4" descr="kişi içeren bir resim&#10;&#10;Yüksek güvenilirlikle oluşturulmuş açıklama">
            <a:extLst>
              <a:ext uri="{FF2B5EF4-FFF2-40B4-BE49-F238E27FC236}">
                <a16:creationId xmlns:a16="http://schemas.microsoft.com/office/drawing/2014/main" xmlns="" id="{EE3311C7-EE97-40B6-97FA-F9FC2568455D}"/>
              </a:ext>
            </a:extLst>
          </p:cNvPr>
          <p:cNvPicPr>
            <a:picLocks noChangeAspect="1"/>
          </p:cNvPicPr>
          <p:nvPr/>
        </p:nvPicPr>
        <p:blipFill>
          <a:blip r:embed="rId2" cstate="print"/>
          <a:stretch>
            <a:fillRect/>
          </a:stretch>
        </p:blipFill>
        <p:spPr>
          <a:xfrm>
            <a:off x="424851" y="449023"/>
            <a:ext cx="4081731" cy="2681916"/>
          </a:xfrm>
          <a:prstGeom prst="rect">
            <a:avLst/>
          </a:prstGeom>
        </p:spPr>
      </p:pic>
      <p:pic>
        <p:nvPicPr>
          <p:cNvPr id="6" name="Picture 6">
            <a:extLst>
              <a:ext uri="{FF2B5EF4-FFF2-40B4-BE49-F238E27FC236}">
                <a16:creationId xmlns:a16="http://schemas.microsoft.com/office/drawing/2014/main" xmlns="" id="{C22B6578-6956-48C2-B02E-3C3AEED936DD}"/>
              </a:ext>
            </a:extLst>
          </p:cNvPr>
          <p:cNvPicPr>
            <a:picLocks noChangeAspect="1"/>
          </p:cNvPicPr>
          <p:nvPr/>
        </p:nvPicPr>
        <p:blipFill>
          <a:blip r:embed="rId3" cstate="print"/>
          <a:stretch>
            <a:fillRect/>
          </a:stretch>
        </p:blipFill>
        <p:spPr>
          <a:xfrm>
            <a:off x="323940" y="4657006"/>
            <a:ext cx="2428875" cy="1885950"/>
          </a:xfrm>
          <a:prstGeom prst="rect">
            <a:avLst/>
          </a:prstGeom>
        </p:spPr>
      </p:pic>
    </p:spTree>
    <p:extLst>
      <p:ext uri="{BB962C8B-B14F-4D97-AF65-F5344CB8AC3E}">
        <p14:creationId xmlns:p14="http://schemas.microsoft.com/office/powerpoint/2010/main" xmlns="" val="2123754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B05BE3-64D6-465A-B79C-3909502AF5D0}"/>
              </a:ext>
            </a:extLst>
          </p:cNvPr>
          <p:cNvSpPr>
            <a:spLocks noGrp="1"/>
          </p:cNvSpPr>
          <p:nvPr>
            <p:ph type="title"/>
          </p:nvPr>
        </p:nvSpPr>
        <p:spPr>
          <a:xfrm>
            <a:off x="838200" y="-324988"/>
            <a:ext cx="10486846" cy="1440582"/>
          </a:xfrm>
        </p:spPr>
        <p:txBody>
          <a:bodyPr/>
          <a:lstStyle/>
          <a:p>
            <a:r>
              <a:rPr lang="tr-TR" dirty="0">
                <a:cs typeface="Calibri Light"/>
              </a:rPr>
              <a:t>                              3.HAFTA</a:t>
            </a:r>
            <a:endParaRPr lang="tr-TR" dirty="0"/>
          </a:p>
        </p:txBody>
      </p:sp>
      <p:graphicFrame>
        <p:nvGraphicFramePr>
          <p:cNvPr id="4" name="Table 4">
            <a:extLst>
              <a:ext uri="{FF2B5EF4-FFF2-40B4-BE49-F238E27FC236}">
                <a16:creationId xmlns:a16="http://schemas.microsoft.com/office/drawing/2014/main" xmlns="" id="{06FEDD4A-1BE2-4C4C-8377-9FEF8F4A55F5}"/>
              </a:ext>
            </a:extLst>
          </p:cNvPr>
          <p:cNvGraphicFramePr>
            <a:graphicFrameLocks noGrp="1"/>
          </p:cNvGraphicFramePr>
          <p:nvPr>
            <p:ph idx="1"/>
            <p:extLst>
              <p:ext uri="{D42A27DB-BD31-4B8C-83A1-F6EECF244321}">
                <p14:modId xmlns:p14="http://schemas.microsoft.com/office/powerpoint/2010/main" xmlns="" val="701110533"/>
              </p:ext>
            </p:extLst>
          </p:nvPr>
        </p:nvGraphicFramePr>
        <p:xfrm>
          <a:off x="833886" y="790754"/>
          <a:ext cx="10515598" cy="1595885"/>
        </p:xfrm>
        <a:graphic>
          <a:graphicData uri="http://schemas.openxmlformats.org/drawingml/2006/table">
            <a:tbl>
              <a:tblPr firstRow="1" bandRow="1">
                <a:tableStyleId>{5C22544A-7EE6-4342-B048-85BDC9FD1C3A}</a:tableStyleId>
              </a:tblPr>
              <a:tblGrid>
                <a:gridCol w="5334000">
                  <a:extLst>
                    <a:ext uri="{9D8B030D-6E8A-4147-A177-3AD203B41FA5}">
                      <a16:colId xmlns:a16="http://schemas.microsoft.com/office/drawing/2014/main" xmlns="" val="368441857"/>
                    </a:ext>
                  </a:extLst>
                </a:gridCol>
                <a:gridCol w="5181598">
                  <a:extLst>
                    <a:ext uri="{9D8B030D-6E8A-4147-A177-3AD203B41FA5}">
                      <a16:colId xmlns:a16="http://schemas.microsoft.com/office/drawing/2014/main" xmlns="" val="1557165730"/>
                    </a:ext>
                  </a:extLst>
                </a:gridCol>
              </a:tblGrid>
              <a:tr h="619761">
                <a:tc>
                  <a:txBody>
                    <a:bodyPr/>
                    <a:lstStyle/>
                    <a:p>
                      <a:r>
                        <a:rPr lang="tr-TR" b="1" dirty="0"/>
                        <a:t>Öğrenme kazanımları</a:t>
                      </a:r>
                    </a:p>
                  </a:txBody>
                  <a:tcPr/>
                </a:tc>
                <a:tc>
                  <a:txBody>
                    <a:bodyPr/>
                    <a:lstStyle/>
                    <a:p>
                      <a:pPr lvl="0">
                        <a:buNone/>
                      </a:pPr>
                      <a:r>
                        <a:rPr lang="tr-TR" sz="1800" b="1" i="0" u="none" strike="noStrike" noProof="0" dirty="0">
                          <a:latin typeface="Calibri"/>
                        </a:rPr>
                        <a:t>Kazanım için yapılan etkinlikler</a:t>
                      </a:r>
                      <a:endParaRPr lang="tr-TR" dirty="0"/>
                    </a:p>
                  </a:txBody>
                  <a:tcPr/>
                </a:tc>
                <a:extLst>
                  <a:ext uri="{0D108BD9-81ED-4DB2-BD59-A6C34878D82A}">
                    <a16:rowId xmlns:a16="http://schemas.microsoft.com/office/drawing/2014/main" xmlns="" val="1449541600"/>
                  </a:ext>
                </a:extLst>
              </a:tr>
              <a:tr h="976124">
                <a:tc>
                  <a:txBody>
                    <a:bodyPr/>
                    <a:lstStyle/>
                    <a:p>
                      <a:pPr lvl="0">
                        <a:buNone/>
                      </a:pPr>
                      <a:r>
                        <a:rPr lang="tr-TR" sz="1800" b="0" i="0" u="none" strike="noStrike" noProof="0" dirty="0">
                          <a:latin typeface="Calibri"/>
                        </a:rPr>
                        <a:t>BE 10.1.1.2.3. Zamana, dirence ve mesafeye karşı bireysel hareketleri uygular</a:t>
                      </a:r>
                      <a:endParaRPr lang="tr-TR" dirty="0"/>
                    </a:p>
                  </a:txBody>
                  <a:tcPr/>
                </a:tc>
                <a:tc>
                  <a:txBody>
                    <a:bodyPr/>
                    <a:lstStyle/>
                    <a:p>
                      <a:r>
                        <a:rPr lang="tr-TR" dirty="0"/>
                        <a:t>Koşu teknikleri ve atış teknikleri  </a:t>
                      </a:r>
                      <a:r>
                        <a:rPr lang="tr-TR" dirty="0" err="1"/>
                        <a:t>drillerle</a:t>
                      </a:r>
                      <a:r>
                        <a:rPr lang="tr-TR" dirty="0"/>
                        <a:t>  öğretilmesi</a:t>
                      </a:r>
                    </a:p>
                    <a:p>
                      <a:pPr lvl="0">
                        <a:buNone/>
                      </a:pPr>
                      <a:r>
                        <a:rPr lang="tr-TR" dirty="0"/>
                        <a:t>Eskrimde hamle mesafesi ve uzanma mesafeleri öğretilmesi</a:t>
                      </a:r>
                    </a:p>
                  </a:txBody>
                  <a:tcPr/>
                </a:tc>
                <a:extLst>
                  <a:ext uri="{0D108BD9-81ED-4DB2-BD59-A6C34878D82A}">
                    <a16:rowId xmlns:a16="http://schemas.microsoft.com/office/drawing/2014/main" xmlns="" val="4099802322"/>
                  </a:ext>
                </a:extLst>
              </a:tr>
            </a:tbl>
          </a:graphicData>
        </a:graphic>
      </p:graphicFrame>
      <p:sp>
        <p:nvSpPr>
          <p:cNvPr id="6" name="TextBox 5">
            <a:extLst>
              <a:ext uri="{FF2B5EF4-FFF2-40B4-BE49-F238E27FC236}">
                <a16:creationId xmlns:a16="http://schemas.microsoft.com/office/drawing/2014/main" xmlns="" id="{BA355568-67E3-4A80-8D9C-3F6E7C5497A8}"/>
              </a:ext>
            </a:extLst>
          </p:cNvPr>
          <p:cNvSpPr txBox="1"/>
          <p:nvPr/>
        </p:nvSpPr>
        <p:spPr>
          <a:xfrm>
            <a:off x="828136" y="2668438"/>
            <a:ext cx="1099580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cs typeface="Calibri"/>
              </a:rPr>
              <a:t>DERSİN BÖLÜMLERİ:</a:t>
            </a:r>
          </a:p>
          <a:p>
            <a:r>
              <a:rPr lang="tr-TR" dirty="0">
                <a:cs typeface="Calibri"/>
              </a:rPr>
              <a:t>Isınma: Öğrenciler saha etrafında 10 tur attılar. Öğrenciler geçen haftaki oyunu oynayarak ısındırıldı.</a:t>
            </a:r>
          </a:p>
          <a:p>
            <a:r>
              <a:rPr lang="tr-TR" dirty="0">
                <a:cs typeface="Calibri"/>
              </a:rPr>
              <a:t>Ana bölüm: Öğrenciler 2'ye ayrıldı eskrim yapan öğrenciler 2 şer sıraya sokuldu ve karşılıklı temel pozisyonlar alındı.</a:t>
            </a:r>
          </a:p>
          <a:p>
            <a:r>
              <a:rPr lang="tr-TR" dirty="0">
                <a:cs typeface="Calibri"/>
              </a:rPr>
              <a:t>Her bir öğrenciye elastik sopa verildi, ve öğretmen eşliğinde hamle pozisyonu gösterildi. Diğer gruba istasyon çalışması kuruldu .Öğretmen ilk önce istasyon çalışmasını gösterdi ardından uygulattırdı. Huniler arasından koşan öğrenciler istasyon sonuna geldiğinde temel atış pozisyonu alıp 500 ml </a:t>
            </a:r>
            <a:r>
              <a:rPr lang="tr-TR" dirty="0" err="1">
                <a:cs typeface="Calibri"/>
              </a:rPr>
              <a:t>lik</a:t>
            </a:r>
            <a:r>
              <a:rPr lang="tr-TR" dirty="0">
                <a:cs typeface="Calibri"/>
              </a:rPr>
              <a:t> şişelerle temel atış pozisyonunu uyguladı.</a:t>
            </a:r>
          </a:p>
          <a:p>
            <a:r>
              <a:rPr lang="tr-TR" dirty="0">
                <a:cs typeface="Calibri"/>
              </a:rPr>
              <a:t>15 dakika boyunca tüm öğrenciler öğretmen eşliğinde uygulamaya devam etti. 15 dakika sonra gruplar yer değişti ve ders bitimine kadar uygulamaya devam edildi.</a:t>
            </a:r>
          </a:p>
        </p:txBody>
      </p:sp>
      <p:pic>
        <p:nvPicPr>
          <p:cNvPr id="3" name="Picture 4">
            <a:extLst>
              <a:ext uri="{FF2B5EF4-FFF2-40B4-BE49-F238E27FC236}">
                <a16:creationId xmlns:a16="http://schemas.microsoft.com/office/drawing/2014/main" xmlns="" id="{8248C460-D25A-4262-BE0F-7E17EBF63339}"/>
              </a:ext>
            </a:extLst>
          </p:cNvPr>
          <p:cNvPicPr>
            <a:picLocks noChangeAspect="1"/>
          </p:cNvPicPr>
          <p:nvPr/>
        </p:nvPicPr>
        <p:blipFill>
          <a:blip r:embed="rId2" cstate="print"/>
          <a:stretch>
            <a:fillRect/>
          </a:stretch>
        </p:blipFill>
        <p:spPr>
          <a:xfrm>
            <a:off x="9568581" y="4843912"/>
            <a:ext cx="2313856" cy="1885950"/>
          </a:xfrm>
          <a:prstGeom prst="rect">
            <a:avLst/>
          </a:prstGeom>
        </p:spPr>
      </p:pic>
      <p:pic>
        <p:nvPicPr>
          <p:cNvPr id="7" name="Picture 7">
            <a:extLst>
              <a:ext uri="{FF2B5EF4-FFF2-40B4-BE49-F238E27FC236}">
                <a16:creationId xmlns:a16="http://schemas.microsoft.com/office/drawing/2014/main" xmlns="" id="{2E6A8E73-040A-41E0-B47B-C6683733852E}"/>
              </a:ext>
            </a:extLst>
          </p:cNvPr>
          <p:cNvPicPr>
            <a:picLocks noChangeAspect="1"/>
          </p:cNvPicPr>
          <p:nvPr/>
        </p:nvPicPr>
        <p:blipFill>
          <a:blip r:embed="rId3" cstate="print"/>
          <a:stretch>
            <a:fillRect/>
          </a:stretch>
        </p:blipFill>
        <p:spPr>
          <a:xfrm>
            <a:off x="209909" y="4904117"/>
            <a:ext cx="1851805" cy="1823050"/>
          </a:xfrm>
          <a:prstGeom prst="rect">
            <a:avLst/>
          </a:prstGeom>
        </p:spPr>
      </p:pic>
    </p:spTree>
    <p:extLst>
      <p:ext uri="{BB962C8B-B14F-4D97-AF65-F5344CB8AC3E}">
        <p14:creationId xmlns:p14="http://schemas.microsoft.com/office/powerpoint/2010/main" xmlns="" val="2881504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98ED85F-DCEE-4B50-802E-71A6E3E12B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14FC0B0-F6CC-4BA5-AD9E-6A7AF06396F0}"/>
              </a:ext>
            </a:extLst>
          </p:cNvPr>
          <p:cNvSpPr>
            <a:spLocks noGrp="1"/>
          </p:cNvSpPr>
          <p:nvPr>
            <p:ph type="title"/>
          </p:nvPr>
        </p:nvSpPr>
        <p:spPr>
          <a:xfrm>
            <a:off x="838200" y="631825"/>
            <a:ext cx="10515600" cy="1325563"/>
          </a:xfrm>
        </p:spPr>
        <p:txBody>
          <a:bodyPr>
            <a:normAutofit/>
          </a:bodyPr>
          <a:lstStyle/>
          <a:p>
            <a:r>
              <a:rPr lang="tr-TR" dirty="0">
                <a:cs typeface="Calibri Light"/>
              </a:rPr>
              <a:t>                              3.HAFTA</a:t>
            </a:r>
            <a:endParaRPr lang="tr-TR" dirty="0"/>
          </a:p>
        </p:txBody>
      </p:sp>
      <p:sp>
        <p:nvSpPr>
          <p:cNvPr id="3" name="Content Placeholder 2">
            <a:extLst>
              <a:ext uri="{FF2B5EF4-FFF2-40B4-BE49-F238E27FC236}">
                <a16:creationId xmlns:a16="http://schemas.microsoft.com/office/drawing/2014/main" xmlns="" id="{27214A0A-0575-431C-B207-12AB547DEF4B}"/>
              </a:ext>
            </a:extLst>
          </p:cNvPr>
          <p:cNvSpPr>
            <a:spLocks noGrp="1"/>
          </p:cNvSpPr>
          <p:nvPr>
            <p:ph idx="1"/>
          </p:nvPr>
        </p:nvSpPr>
        <p:spPr>
          <a:xfrm>
            <a:off x="838200" y="2057400"/>
            <a:ext cx="10515600" cy="3871762"/>
          </a:xfrm>
        </p:spPr>
        <p:txBody>
          <a:bodyPr vert="horz" lIns="91440" tIns="45720" rIns="91440" bIns="45720" rtlCol="0">
            <a:normAutofit/>
          </a:bodyPr>
          <a:lstStyle/>
          <a:p>
            <a:pPr marL="285750" indent="-285750">
              <a:spcBef>
                <a:spcPts val="0"/>
              </a:spcBef>
            </a:pPr>
            <a:r>
              <a:rPr lang="tr-TR" sz="2400">
                <a:ea typeface="+mn-lt"/>
                <a:cs typeface="+mn-lt"/>
              </a:rPr>
              <a:t>Ders sonu(OYUN):</a:t>
            </a:r>
            <a:endParaRPr lang="en-US" sz="2400">
              <a:ea typeface="+mn-lt"/>
              <a:cs typeface="+mn-lt"/>
            </a:endParaRPr>
          </a:p>
          <a:p>
            <a:pPr marL="285750" indent="-285750">
              <a:spcBef>
                <a:spcPts val="0"/>
              </a:spcBef>
            </a:pPr>
            <a:r>
              <a:rPr lang="tr-TR" sz="2400">
                <a:ea typeface="+mn-lt"/>
                <a:cs typeface="+mn-lt"/>
              </a:rPr>
              <a:t>Öğrenciler 6'şarlı gruba ayrılır. Her bir öğrenciye elastik sopa verilir. Eskrim temel pozisyonu alınır. Uzun slaloma kadar eskrim temel hareketiyle ilerleyen öğrenci slalomu hamle yaparak devirmeye çalışır. Devirdikten sonra hunilerin arasından koşarak geçer. Ve son huni de durarak hemen aşağıdaki 500 ml'lik şişeyi ters çevirir. Eyer şişe ters durmazsa öğrenci şişe düz  hale getirmeye çalışır. Şişe düz durduktan sonra geri koşarak grup arkadaşına dokunur ve grup arkadaşı oyuna tekrardan başlar. Oyunda her grup sayısı kadar slalom bulunmaktadır öğrenciler istedikleri slalomu devirme hakkına sahiptir.  Devrilmiş slalomlara hamle yapılmaz .</a:t>
            </a:r>
            <a:endParaRPr lang="en-US" sz="2400">
              <a:ea typeface="+mn-lt"/>
              <a:cs typeface="+mn-lt"/>
            </a:endParaRPr>
          </a:p>
          <a:p>
            <a:endParaRPr lang="tr-TR" sz="2400">
              <a:cs typeface="Calibri"/>
            </a:endParaRPr>
          </a:p>
        </p:txBody>
      </p:sp>
      <p:pic>
        <p:nvPicPr>
          <p:cNvPr id="6" name="Picture 6">
            <a:extLst>
              <a:ext uri="{FF2B5EF4-FFF2-40B4-BE49-F238E27FC236}">
                <a16:creationId xmlns:a16="http://schemas.microsoft.com/office/drawing/2014/main" xmlns="" id="{D7035DED-C66D-4C1D-83DB-3245BF2EE6C2}"/>
              </a:ext>
            </a:extLst>
          </p:cNvPr>
          <p:cNvPicPr>
            <a:picLocks noChangeAspect="1"/>
          </p:cNvPicPr>
          <p:nvPr/>
        </p:nvPicPr>
        <p:blipFill>
          <a:blip r:embed="rId2" cstate="print"/>
          <a:stretch>
            <a:fillRect/>
          </a:stretch>
        </p:blipFill>
        <p:spPr>
          <a:xfrm>
            <a:off x="10115909" y="5076645"/>
            <a:ext cx="1362975" cy="1362974"/>
          </a:xfrm>
          <a:prstGeom prst="rect">
            <a:avLst/>
          </a:prstGeom>
        </p:spPr>
      </p:pic>
    </p:spTree>
    <p:extLst>
      <p:ext uri="{BB962C8B-B14F-4D97-AF65-F5344CB8AC3E}">
        <p14:creationId xmlns:p14="http://schemas.microsoft.com/office/powerpoint/2010/main" xmlns="" val="80809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2D7FC7A-18C3-462F-BB22-155CD3B793D6}"/>
              </a:ext>
            </a:extLst>
          </p:cNvPr>
          <p:cNvSpPr>
            <a:spLocks noGrp="1"/>
          </p:cNvSpPr>
          <p:nvPr>
            <p:ph type="title"/>
          </p:nvPr>
        </p:nvSpPr>
        <p:spPr>
          <a:xfrm>
            <a:off x="838200" y="963877"/>
            <a:ext cx="3494362" cy="4930246"/>
          </a:xfrm>
        </p:spPr>
        <p:txBody>
          <a:bodyPr>
            <a:normAutofit/>
          </a:bodyPr>
          <a:lstStyle/>
          <a:p>
            <a:pPr algn="r"/>
            <a:r>
              <a:rPr lang="tr-TR" sz="3100">
                <a:solidFill>
                  <a:schemeClr val="accent1"/>
                </a:solidFill>
                <a:cs typeface="Calibri Light"/>
              </a:rPr>
              <a:t>                     3.HAFTA</a:t>
            </a:r>
            <a:endParaRPr lang="tr-TR" sz="310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6E671BD2-592F-429E-BC42-8A910F8D5F0A}"/>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tr-TR" sz="2000">
                <a:cs typeface="Calibri"/>
              </a:rPr>
              <a:t>3.HAFTA SONU ÖĞRETMEN GÖRÜŞÜ</a:t>
            </a:r>
          </a:p>
          <a:p>
            <a:r>
              <a:rPr lang="tr-TR" sz="2000">
                <a:cs typeface="Calibri"/>
              </a:rPr>
              <a:t>Öğrencilere geçen hafta öğretilen temel duruş pozisyonları tekrarlatıldı ve tekrardan öğrenim sağlandı</a:t>
            </a:r>
          </a:p>
          <a:p>
            <a:r>
              <a:rPr lang="tr-TR" sz="2000">
                <a:cs typeface="Calibri"/>
              </a:rPr>
              <a:t>Bu hafta temel hamle pozisyonu temel atış pozisyonu eklendi kombinasyonla ilk defa tanışan öğrenciler oldukça zorlandı. </a:t>
            </a:r>
          </a:p>
          <a:p>
            <a:r>
              <a:rPr lang="tr-TR" sz="2000">
                <a:cs typeface="Calibri"/>
              </a:rPr>
              <a:t>Zorlanan öğrenciler öğretmen yardımıyla istasyonu daha yavaş şekilde yapıp öğretmenden geri bildirim aldı.</a:t>
            </a:r>
          </a:p>
          <a:p>
            <a:r>
              <a:rPr lang="tr-TR" sz="2000">
                <a:cs typeface="Calibri"/>
              </a:rPr>
              <a:t>Ders sonunda oynanan oyunla öğrencilere ders pekiştirildi.</a:t>
            </a:r>
          </a:p>
          <a:p>
            <a:r>
              <a:rPr lang="tr-TR" sz="2000">
                <a:cs typeface="Calibri"/>
              </a:rPr>
              <a:t>SONUÇ: Modern Pentatlon branşıyla tanışan öğrenciler bu hafta 3 branşla tanıştı ve birlikte olan kombinasyonu öğrendi zorlananlar oldu ve tekrar edilmesi için öğretmen tarafından ödev verildi.</a:t>
            </a:r>
          </a:p>
        </p:txBody>
      </p:sp>
      <p:pic>
        <p:nvPicPr>
          <p:cNvPr id="4" name="Picture 4" descr="kişi içeren bir resim&#10;&#10;Yüksek güvenilirlikle oluşturulmuş açıklama">
            <a:extLst>
              <a:ext uri="{FF2B5EF4-FFF2-40B4-BE49-F238E27FC236}">
                <a16:creationId xmlns:a16="http://schemas.microsoft.com/office/drawing/2014/main" xmlns="" id="{6F6E06E8-C4D3-4B70-978B-CDD0CEDB60F5}"/>
              </a:ext>
            </a:extLst>
          </p:cNvPr>
          <p:cNvPicPr>
            <a:picLocks noChangeAspect="1"/>
          </p:cNvPicPr>
          <p:nvPr/>
        </p:nvPicPr>
        <p:blipFill>
          <a:blip r:embed="rId2" cstate="print"/>
          <a:stretch>
            <a:fillRect/>
          </a:stretch>
        </p:blipFill>
        <p:spPr>
          <a:xfrm>
            <a:off x="482362" y="362759"/>
            <a:ext cx="4067353" cy="2466256"/>
          </a:xfrm>
          <a:prstGeom prst="rect">
            <a:avLst/>
          </a:prstGeom>
        </p:spPr>
      </p:pic>
      <p:pic>
        <p:nvPicPr>
          <p:cNvPr id="6" name="Picture 6">
            <a:extLst>
              <a:ext uri="{FF2B5EF4-FFF2-40B4-BE49-F238E27FC236}">
                <a16:creationId xmlns:a16="http://schemas.microsoft.com/office/drawing/2014/main" xmlns="" id="{4B701224-87BE-4C0D-98FC-3639400CD3B4}"/>
              </a:ext>
            </a:extLst>
          </p:cNvPr>
          <p:cNvPicPr>
            <a:picLocks noChangeAspect="1"/>
          </p:cNvPicPr>
          <p:nvPr/>
        </p:nvPicPr>
        <p:blipFill>
          <a:blip r:embed="rId3" cstate="print"/>
          <a:stretch>
            <a:fillRect/>
          </a:stretch>
        </p:blipFill>
        <p:spPr>
          <a:xfrm>
            <a:off x="266430" y="4657006"/>
            <a:ext cx="2428875" cy="1885950"/>
          </a:xfrm>
          <a:prstGeom prst="rect">
            <a:avLst/>
          </a:prstGeom>
        </p:spPr>
      </p:pic>
    </p:spTree>
    <p:extLst>
      <p:ext uri="{BB962C8B-B14F-4D97-AF65-F5344CB8AC3E}">
        <p14:creationId xmlns:p14="http://schemas.microsoft.com/office/powerpoint/2010/main" xmlns="" val="1845361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48BD412-FF32-48ED-A488-ADCA884A976A}"/>
              </a:ext>
            </a:extLst>
          </p:cNvPr>
          <p:cNvSpPr>
            <a:spLocks noGrp="1"/>
          </p:cNvSpPr>
          <p:nvPr>
            <p:ph type="title"/>
          </p:nvPr>
        </p:nvSpPr>
        <p:spPr>
          <a:xfrm>
            <a:off x="838200" y="963877"/>
            <a:ext cx="3494362" cy="4930246"/>
          </a:xfrm>
        </p:spPr>
        <p:txBody>
          <a:bodyPr>
            <a:normAutofit/>
          </a:bodyPr>
          <a:lstStyle/>
          <a:p>
            <a:pPr algn="r"/>
            <a:r>
              <a:rPr lang="tr-TR" sz="2400" dirty="0">
                <a:solidFill>
                  <a:schemeClr val="accent1"/>
                </a:solidFill>
                <a:cs typeface="Calibri Light"/>
              </a:rPr>
              <a:t>                             </a:t>
            </a:r>
            <a:r>
              <a:rPr lang="tr-TR" sz="2800" dirty="0">
                <a:solidFill>
                  <a:schemeClr val="accent1"/>
                </a:solidFill>
                <a:cs typeface="Calibri Light"/>
              </a:rPr>
              <a:t>4.HAFTA</a:t>
            </a:r>
            <a:endParaRPr lang="tr-TR" sz="2800" dirty="0">
              <a:solidFill>
                <a:schemeClr val="accent1"/>
              </a:solidFill>
            </a:endParaRPr>
          </a:p>
        </p:txBody>
      </p:sp>
      <p:cxnSp>
        <p:nvCxnSpPr>
          <p:cNvPr id="10" name="Straight Connector 9">
            <a:extLst>
              <a:ext uri="{FF2B5EF4-FFF2-40B4-BE49-F238E27FC236}">
                <a16:creationId xmlns:a16="http://schemas.microsoft.com/office/drawing/2014/main" xmlns=""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96573B08-BB06-408C-A37B-F189781E4D3C}"/>
              </a:ext>
            </a:extLst>
          </p:cNvPr>
          <p:cNvSpPr>
            <a:spLocks noGrp="1"/>
          </p:cNvSpPr>
          <p:nvPr>
            <p:ph idx="1"/>
          </p:nvPr>
        </p:nvSpPr>
        <p:spPr>
          <a:xfrm>
            <a:off x="4976031" y="963877"/>
            <a:ext cx="6377769" cy="4930246"/>
          </a:xfrm>
        </p:spPr>
        <p:txBody>
          <a:bodyPr vert="horz" lIns="91440" tIns="45720" rIns="91440" bIns="45720" rtlCol="0" anchor="ctr">
            <a:normAutofit/>
          </a:bodyPr>
          <a:lstStyle/>
          <a:p>
            <a:pPr marL="285750" indent="-285750"/>
            <a:r>
              <a:rPr lang="tr-TR" sz="1700">
                <a:ea typeface="+mn-lt"/>
                <a:cs typeface="+mn-lt"/>
              </a:rPr>
              <a:t>Öğretmen: Mete Berk DEMİRYOL           Ders: Modern Pentatlon    Tarih:18.3.2019-22.3.2019             Ders saati: 1gün(2 saat)</a:t>
            </a:r>
            <a:endParaRPr lang="en-US" sz="1700">
              <a:ea typeface="+mn-lt"/>
              <a:cs typeface="+mn-lt"/>
            </a:endParaRPr>
          </a:p>
          <a:p>
            <a:pPr marL="285750" indent="-285750"/>
            <a:r>
              <a:rPr lang="tr-TR" sz="1700">
                <a:ea typeface="+mn-lt"/>
                <a:cs typeface="+mn-lt"/>
              </a:rPr>
              <a:t>Öğrenci sınıf düzeyi ve sayısı: 10.sınıf/30 kişilik(17 erkek 13 kız)</a:t>
            </a:r>
            <a:endParaRPr lang="en-US" sz="1700">
              <a:ea typeface="+mn-lt"/>
              <a:cs typeface="+mn-lt"/>
            </a:endParaRPr>
          </a:p>
          <a:p>
            <a:pPr marL="285750" indent="-285750"/>
            <a:r>
              <a:rPr lang="tr-TR" sz="1700">
                <a:cs typeface="Calibri"/>
              </a:rPr>
              <a:t>Öğretmen notu: Geçtiğimiz hafta öğrencilere eskrimde temel duruş ve hareket pekiştirildi. Hamle ve uzanma hareketlerinin temelleri atıldı ve kombinasyona geçiş yapıldı ve bu konunun öğrenilmesi için ödev verildi . Bu hafta geçtiğimiz haftalarda ki konuları pekiştirme yapılarak daha iyi öğrenilmesi istenilecektir.</a:t>
            </a:r>
          </a:p>
          <a:p>
            <a:r>
              <a:rPr lang="tr-TR" sz="1700">
                <a:cs typeface="Calibri"/>
              </a:rPr>
              <a:t>Kullanılan malzeme: uzun slalomlar, elastik çubuk, tenis toplar(yada benzer küçük toplar), huniler</a:t>
            </a:r>
          </a:p>
          <a:p>
            <a:pPr marL="457200" indent="-457200"/>
            <a:r>
              <a:rPr lang="tr-TR" sz="1700">
                <a:ea typeface="+mn-lt"/>
                <a:cs typeface="+mn-lt"/>
              </a:rPr>
              <a:t>Derse giriş: Öğrenciler sıraya geçti, sayım yapılıp yoklama alındıktan sonra ders de neler yapılacağımız konuşuldu. Ve bu hafta boyunca neler yapılacak öğrencilere ön bilgi verildi.</a:t>
            </a:r>
          </a:p>
          <a:p>
            <a:endParaRPr lang="tr-TR" sz="1700">
              <a:cs typeface="Calibri"/>
            </a:endParaRPr>
          </a:p>
          <a:p>
            <a:endParaRPr lang="tr-TR" sz="1700">
              <a:cs typeface="Calibri"/>
            </a:endParaRPr>
          </a:p>
        </p:txBody>
      </p:sp>
      <p:pic>
        <p:nvPicPr>
          <p:cNvPr id="4" name="Picture 4" descr="kişi içeren bir resim&#10;&#10;Yüksek güvenilirlikle oluşturulmuş açıklama">
            <a:extLst>
              <a:ext uri="{FF2B5EF4-FFF2-40B4-BE49-F238E27FC236}">
                <a16:creationId xmlns:a16="http://schemas.microsoft.com/office/drawing/2014/main" xmlns="" id="{3C2BAB6A-22AD-47E3-96EC-23678DD23414}"/>
              </a:ext>
            </a:extLst>
          </p:cNvPr>
          <p:cNvPicPr>
            <a:picLocks noChangeAspect="1"/>
          </p:cNvPicPr>
          <p:nvPr/>
        </p:nvPicPr>
        <p:blipFill>
          <a:blip r:embed="rId2" cstate="print"/>
          <a:stretch>
            <a:fillRect/>
          </a:stretch>
        </p:blipFill>
        <p:spPr>
          <a:xfrm>
            <a:off x="367342" y="391514"/>
            <a:ext cx="4225504" cy="2725047"/>
          </a:xfrm>
          <a:prstGeom prst="rect">
            <a:avLst/>
          </a:prstGeom>
        </p:spPr>
      </p:pic>
      <p:pic>
        <p:nvPicPr>
          <p:cNvPr id="6" name="Picture 6">
            <a:extLst>
              <a:ext uri="{FF2B5EF4-FFF2-40B4-BE49-F238E27FC236}">
                <a16:creationId xmlns:a16="http://schemas.microsoft.com/office/drawing/2014/main" xmlns="" id="{5EB134B6-E4E9-4CD9-AA01-03222B743123}"/>
              </a:ext>
            </a:extLst>
          </p:cNvPr>
          <p:cNvPicPr>
            <a:picLocks noChangeAspect="1"/>
          </p:cNvPicPr>
          <p:nvPr/>
        </p:nvPicPr>
        <p:blipFill>
          <a:blip r:embed="rId3" cstate="print"/>
          <a:stretch>
            <a:fillRect/>
          </a:stretch>
        </p:blipFill>
        <p:spPr>
          <a:xfrm>
            <a:off x="252053" y="4657006"/>
            <a:ext cx="2428875" cy="1885950"/>
          </a:xfrm>
          <a:prstGeom prst="rect">
            <a:avLst/>
          </a:prstGeom>
        </p:spPr>
      </p:pic>
    </p:spTree>
    <p:extLst>
      <p:ext uri="{BB962C8B-B14F-4D97-AF65-F5344CB8AC3E}">
        <p14:creationId xmlns:p14="http://schemas.microsoft.com/office/powerpoint/2010/main" xmlns="" val="22926792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1462</Words>
  <Application>Microsoft Office PowerPoint</Application>
  <PresentationFormat>Özel</PresentationFormat>
  <Paragraphs>173</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ANKARA ÜNİVERSİTESİ  DERS DIŞI ETKİNLİK</vt:lpstr>
      <vt:lpstr>HAFTALIK DERS PROGRAMI            (2.HAFTA)</vt:lpstr>
      <vt:lpstr>                                 2.HAFTA</vt:lpstr>
      <vt:lpstr>2.HAFTA</vt:lpstr>
      <vt:lpstr>            3.HAFTA</vt:lpstr>
      <vt:lpstr>                              3.HAFTA</vt:lpstr>
      <vt:lpstr>                              3.HAFTA</vt:lpstr>
      <vt:lpstr>                     3.HAFTA</vt:lpstr>
      <vt:lpstr>                             4.HAFTA</vt:lpstr>
      <vt:lpstr>                                4. HAFTA</vt:lpstr>
      <vt:lpstr>                             4.HAFTA</vt:lpstr>
      <vt:lpstr>                              4.HAFTA</vt:lpstr>
      <vt:lpstr>                 5.HAFTA</vt:lpstr>
      <vt:lpstr>                                5.HAFTA</vt:lpstr>
      <vt:lpstr>                            5.HAFTA</vt:lpstr>
      <vt:lpstr>                             5.HAFTA</vt:lpstr>
      <vt:lpstr>                              5.HAFTA</vt:lpstr>
      <vt:lpstr>                                  6.HAFTA</vt:lpstr>
      <vt:lpstr>                              6.HAFTA</vt:lpstr>
      <vt:lpstr>                               6.HAFTA</vt:lpstr>
      <vt:lpstr>                           6.HAFTA</vt:lpstr>
      <vt:lpstr>                    7.HAFTA</vt:lpstr>
      <vt:lpstr>                       7.HAFTA</vt:lpstr>
      <vt:lpstr>                                     7.HAFTA</vt:lpstr>
      <vt:lpstr>                  7.HAFTA</vt:lpstr>
      <vt:lpstr>                                  8.HAFTA</vt:lpstr>
      <vt:lpstr>                                  8.HAFTA</vt:lpstr>
      <vt:lpstr>                                 8.HAFTA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dc:title>
  <dc:creator/>
  <cp:lastModifiedBy/>
  <cp:revision>2719</cp:revision>
  <dcterms:created xsi:type="dcterms:W3CDTF">2012-08-15T22:53:30Z</dcterms:created>
  <dcterms:modified xsi:type="dcterms:W3CDTF">2019-06-21T12:22:09Z</dcterms:modified>
</cp:coreProperties>
</file>