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76" r:id="rId2"/>
    <p:sldId id="277" r:id="rId3"/>
    <p:sldId id="278" r:id="rId4"/>
    <p:sldId id="279" r:id="rId5"/>
    <p:sldId id="280" r:id="rId6"/>
    <p:sldId id="281" r:id="rId7"/>
    <p:sldId id="282" r:id="rId8"/>
    <p:sldId id="28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1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-612" y="-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48" y="281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103C06-2602-43D4-9D18-8A2E885FBE3E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FBE7CB-B0DD-4909-B1B5-0B70554A9B0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40472418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F73B3-10FE-4D6C-9C87-F8A84D672ABB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45146-5B27-420E-8DDB-A133C7DFFB0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85666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F73B3-10FE-4D6C-9C87-F8A84D672ABB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45146-5B27-420E-8DDB-A133C7DFFB0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771861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F73B3-10FE-4D6C-9C87-F8A84D672ABB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45146-5B27-420E-8DDB-A133C7DFFB0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4159917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F73B3-10FE-4D6C-9C87-F8A84D672ABB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45146-5B27-420E-8DDB-A133C7DFFB0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831075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F73B3-10FE-4D6C-9C87-F8A84D672ABB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45146-5B27-420E-8DDB-A133C7DFFB0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040972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F73B3-10FE-4D6C-9C87-F8A84D672ABB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45146-5B27-420E-8DDB-A133C7DFFB0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845194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F73B3-10FE-4D6C-9C87-F8A84D672ABB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45146-5B27-420E-8DDB-A133C7DFFB0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299988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F73B3-10FE-4D6C-9C87-F8A84D672ABB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45146-5B27-420E-8DDB-A133C7DFFB0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501750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F73B3-10FE-4D6C-9C87-F8A84D672ABB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45146-5B27-420E-8DDB-A133C7DFFB0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1357532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F73B3-10FE-4D6C-9C87-F8A84D672ABB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45146-5B27-420E-8DDB-A133C7DFFB0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611292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F73B3-10FE-4D6C-9C87-F8A84D672ABB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45146-5B27-420E-8DDB-A133C7DFFB0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554577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DF73B3-10FE-4D6C-9C87-F8A84D672ABB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A45146-5B27-420E-8DDB-A133C7DFFB0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535498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tr-TR" dirty="0" smtClean="0"/>
              <a:t>MOLEKÜLER GASTRONOMİ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38200" y="1825625"/>
            <a:ext cx="9964783" cy="4351338"/>
          </a:xfrm>
        </p:spPr>
        <p:txBody>
          <a:bodyPr/>
          <a:lstStyle/>
          <a:p>
            <a:pPr algn="just"/>
            <a:r>
              <a:rPr lang="tr-TR" dirty="0" smtClean="0"/>
              <a:t>“Gastronomi” kelimesine ilk olarak Antik Yunan'da rastlamaktayız. Sicilyalı Yunan </a:t>
            </a:r>
            <a:r>
              <a:rPr lang="tr-TR" dirty="0" err="1" smtClean="0"/>
              <a:t>Archestratus'un</a:t>
            </a:r>
            <a:r>
              <a:rPr lang="tr-TR" dirty="0" smtClean="0"/>
              <a:t> MÖ 4. yüzyılda yazdığı bir kitap, Akdeniz bölgesi için yazılmış muhtemelen en eski yiyecek ve şarap rehberi niteliğindeydi. </a:t>
            </a:r>
            <a:endParaRPr lang="tr-TR" dirty="0" smtClean="0"/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Bu </a:t>
            </a:r>
            <a:r>
              <a:rPr lang="tr-TR" dirty="0" smtClean="0"/>
              <a:t>kitabın adı olduğu varsayılan adlardan biri de </a:t>
            </a:r>
            <a:r>
              <a:rPr lang="tr-TR" i="1" dirty="0" err="1" smtClean="0"/>
              <a:t>Gastronomia</a:t>
            </a:r>
            <a:r>
              <a:rPr lang="tr-TR" dirty="0" err="1" smtClean="0"/>
              <a:t>’dır</a:t>
            </a:r>
            <a:r>
              <a:rPr lang="tr-TR" dirty="0" smtClean="0"/>
              <a:t>  (</a:t>
            </a:r>
            <a:r>
              <a:rPr lang="tr-TR" dirty="0" err="1" smtClean="0"/>
              <a:t>Wilkins</a:t>
            </a:r>
            <a:r>
              <a:rPr lang="tr-TR" dirty="0" smtClean="0"/>
              <a:t> ve </a:t>
            </a:r>
            <a:r>
              <a:rPr lang="tr-TR" dirty="0" err="1" smtClean="0"/>
              <a:t>Hill</a:t>
            </a:r>
            <a:r>
              <a:rPr lang="tr-TR" dirty="0" smtClean="0"/>
              <a:t>, 1994,  aktaran </a:t>
            </a:r>
            <a:r>
              <a:rPr lang="tr-TR" dirty="0" err="1" smtClean="0"/>
              <a:t>Santich</a:t>
            </a:r>
            <a:r>
              <a:rPr lang="tr-TR" dirty="0" smtClean="0"/>
              <a:t>, 2004). MS 200 yılı civarında </a:t>
            </a:r>
            <a:r>
              <a:rPr lang="tr-TR" dirty="0" err="1" smtClean="0"/>
              <a:t>Athenaeus</a:t>
            </a:r>
            <a:r>
              <a:rPr lang="tr-TR" dirty="0" smtClean="0"/>
              <a:t> tarafından yazılmış bir eserdeki bazı alıntılar dışında, bu kitap günümüze ulaşamamıştır. 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. </a:t>
            </a:r>
            <a:r>
              <a:rPr lang="tr-TR" dirty="0" err="1" smtClean="0"/>
              <a:t>Archestratus'un</a:t>
            </a:r>
            <a:r>
              <a:rPr lang="tr-TR" dirty="0" smtClean="0"/>
              <a:t> en iyi yiyecek ve içeceği bulmak için, Antik Ege bölgesini keşfe çıkan, seyahat ve gastronomi arasında bilinen en eski bağlardan birini kuran ilginç bir karakter olduğu bilinmektedir.  </a:t>
            </a:r>
            <a:endParaRPr lang="tr-TR" dirty="0" smtClean="0"/>
          </a:p>
          <a:p>
            <a:pPr algn="just"/>
            <a:endParaRPr lang="tr-TR" dirty="0" smtClean="0"/>
          </a:p>
          <a:p>
            <a:pPr algn="just"/>
            <a:r>
              <a:rPr lang="tr-TR" dirty="0" err="1" smtClean="0"/>
              <a:t>Archestratus</a:t>
            </a:r>
            <a:r>
              <a:rPr lang="tr-TR" dirty="0" smtClean="0"/>
              <a:t> </a:t>
            </a:r>
            <a:r>
              <a:rPr lang="tr-TR" dirty="0" smtClean="0"/>
              <a:t>bulgularını kaydederek kendinden sonra gelenler için rehber niteliğinde bir eser oluşturmuştur. Örneğin, “</a:t>
            </a:r>
            <a:r>
              <a:rPr lang="tr-TR" dirty="0" err="1" smtClean="0"/>
              <a:t>Torone’de</a:t>
            </a:r>
            <a:r>
              <a:rPr lang="tr-TR" dirty="0" smtClean="0"/>
              <a:t>, köpekbalığının göbeğinin alt kısmına, biraz kimyon serpip tuz ile fırınlayın.” gibi tavsiyeler bulunmaktadır.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38200" y="1825625"/>
            <a:ext cx="9298577" cy="4351338"/>
          </a:xfrm>
        </p:spPr>
        <p:txBody>
          <a:bodyPr/>
          <a:lstStyle/>
          <a:p>
            <a:pPr algn="just"/>
            <a:r>
              <a:rPr lang="tr-TR" dirty="0" err="1" smtClean="0"/>
              <a:t>Athenaeus’un</a:t>
            </a:r>
            <a:r>
              <a:rPr lang="tr-TR" dirty="0" smtClean="0"/>
              <a:t> belirttiği gibi </a:t>
            </a:r>
            <a:r>
              <a:rPr lang="tr-TR" dirty="0" err="1" smtClean="0"/>
              <a:t>Archestratus’un</a:t>
            </a:r>
            <a:r>
              <a:rPr lang="tr-TR" dirty="0" smtClean="0"/>
              <a:t> kitabının gerçekten adı </a:t>
            </a:r>
            <a:r>
              <a:rPr lang="tr-TR" i="1" dirty="0" err="1" smtClean="0"/>
              <a:t>Gastronomia</a:t>
            </a:r>
            <a:r>
              <a:rPr lang="tr-TR" i="1" dirty="0" smtClean="0"/>
              <a:t> </a:t>
            </a:r>
            <a:r>
              <a:rPr lang="tr-TR" dirty="0" smtClean="0"/>
              <a:t>ise, o zaman içeriği de kelimenin etimolojisi ile tamamen örtüşmektedir (</a:t>
            </a:r>
            <a:r>
              <a:rPr lang="tr-TR" dirty="0" err="1" smtClean="0"/>
              <a:t>Wilkins</a:t>
            </a:r>
            <a:r>
              <a:rPr lang="tr-TR" dirty="0" smtClean="0"/>
              <a:t> ve </a:t>
            </a:r>
            <a:r>
              <a:rPr lang="tr-TR" dirty="0" err="1" smtClean="0"/>
              <a:t>Hill</a:t>
            </a:r>
            <a:r>
              <a:rPr lang="tr-TR" dirty="0" smtClean="0"/>
              <a:t>, 1994: 59, aktaran </a:t>
            </a:r>
            <a:r>
              <a:rPr lang="tr-TR" dirty="0" err="1" smtClean="0"/>
              <a:t>Santich</a:t>
            </a:r>
            <a:r>
              <a:rPr lang="tr-TR" dirty="0" smtClean="0"/>
              <a:t>, 2004).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Gastronomi </a:t>
            </a:r>
            <a:r>
              <a:rPr lang="tr-TR" dirty="0" smtClean="0"/>
              <a:t>terimi, Joseph </a:t>
            </a:r>
            <a:r>
              <a:rPr lang="tr-TR" dirty="0" err="1" smtClean="0"/>
              <a:t>Bercholux’un</a:t>
            </a:r>
            <a:r>
              <a:rPr lang="tr-TR" dirty="0" smtClean="0"/>
              <a:t> 1801 tarihli </a:t>
            </a:r>
            <a:r>
              <a:rPr lang="tr-TR" i="1" dirty="0" err="1" smtClean="0"/>
              <a:t>Gastronomie</a:t>
            </a:r>
            <a:r>
              <a:rPr lang="tr-TR" i="1" dirty="0" smtClean="0"/>
              <a:t> </a:t>
            </a:r>
            <a:r>
              <a:rPr lang="tr-TR" i="1" dirty="0" err="1" smtClean="0"/>
              <a:t>ou</a:t>
            </a:r>
            <a:r>
              <a:rPr lang="tr-TR" i="1" dirty="0" smtClean="0"/>
              <a:t> </a:t>
            </a:r>
            <a:r>
              <a:rPr lang="tr-TR" i="1" dirty="0" err="1" smtClean="0"/>
              <a:t>L’Homme</a:t>
            </a:r>
            <a:r>
              <a:rPr lang="tr-TR" i="1" dirty="0" smtClean="0"/>
              <a:t> </a:t>
            </a:r>
            <a:r>
              <a:rPr lang="tr-TR" i="1" dirty="0" err="1" smtClean="0"/>
              <a:t>des</a:t>
            </a:r>
            <a:r>
              <a:rPr lang="tr-TR" i="1" dirty="0" smtClean="0"/>
              <a:t> </a:t>
            </a:r>
            <a:r>
              <a:rPr lang="tr-TR" i="1" dirty="0" err="1" smtClean="0"/>
              <a:t>Champs</a:t>
            </a:r>
            <a:r>
              <a:rPr lang="tr-TR" i="1" dirty="0" smtClean="0"/>
              <a:t> a </a:t>
            </a:r>
            <a:r>
              <a:rPr lang="tr-TR" i="1" dirty="0" err="1" smtClean="0"/>
              <a:t>Table</a:t>
            </a:r>
            <a:r>
              <a:rPr lang="tr-TR" i="1" dirty="0" smtClean="0"/>
              <a:t> (Gastronomi ya da Tarladan Sofraya İnsan)</a:t>
            </a:r>
            <a:r>
              <a:rPr lang="tr-TR" dirty="0" smtClean="0"/>
              <a:t> adlı eseriyle birlikte literatürde kullanılmaya başlanmıştır. 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38200" y="1825625"/>
            <a:ext cx="9259389" cy="4351338"/>
          </a:xfrm>
        </p:spPr>
        <p:txBody>
          <a:bodyPr/>
          <a:lstStyle/>
          <a:p>
            <a:pPr algn="just"/>
            <a:endParaRPr lang="tr-TR" dirty="0" smtClean="0"/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Gastronomi </a:t>
            </a:r>
            <a:r>
              <a:rPr lang="tr-TR" dirty="0" smtClean="0"/>
              <a:t>gazeteciliğinin kurucusu olan </a:t>
            </a:r>
            <a:r>
              <a:rPr lang="tr-TR" dirty="0" err="1" smtClean="0"/>
              <a:t>Grimod</a:t>
            </a:r>
            <a:r>
              <a:rPr lang="tr-TR" dirty="0" smtClean="0"/>
              <a:t> de la </a:t>
            </a:r>
            <a:r>
              <a:rPr lang="tr-TR" dirty="0" err="1" smtClean="0"/>
              <a:t>Reyniere</a:t>
            </a:r>
            <a:r>
              <a:rPr lang="tr-TR" dirty="0" smtClean="0"/>
              <a:t>, 1804 yılında en çok satan yayınlarından ilki olan ve içinde Parislilere en iyi yiyeceklerin hangileri olduğunu, ne zaman ve nasıl hazırlanması gerektiğini anlattığı </a:t>
            </a:r>
            <a:r>
              <a:rPr lang="tr-TR" i="1" dirty="0" err="1" smtClean="0"/>
              <a:t>Almanachs</a:t>
            </a:r>
            <a:r>
              <a:rPr lang="tr-TR" i="1" dirty="0" smtClean="0"/>
              <a:t> </a:t>
            </a:r>
            <a:r>
              <a:rPr lang="tr-TR" i="1" dirty="0" err="1" smtClean="0"/>
              <a:t>des</a:t>
            </a:r>
            <a:r>
              <a:rPr lang="tr-TR" i="1" dirty="0" smtClean="0"/>
              <a:t> </a:t>
            </a:r>
            <a:r>
              <a:rPr lang="tr-TR" i="1" dirty="0" err="1" smtClean="0"/>
              <a:t>Gourmands’ı</a:t>
            </a:r>
            <a:r>
              <a:rPr lang="tr-TR" i="1" dirty="0" smtClean="0"/>
              <a:t> </a:t>
            </a:r>
            <a:r>
              <a:rPr lang="tr-TR" dirty="0" smtClean="0"/>
              <a:t>yayınlamıştır. 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err="1" smtClean="0"/>
              <a:t>Manuel</a:t>
            </a:r>
            <a:r>
              <a:rPr lang="tr-TR" dirty="0" smtClean="0"/>
              <a:t> </a:t>
            </a:r>
            <a:r>
              <a:rPr lang="tr-TR" dirty="0" err="1" smtClean="0"/>
              <a:t>des</a:t>
            </a:r>
            <a:r>
              <a:rPr lang="tr-TR" dirty="0" smtClean="0"/>
              <a:t> </a:t>
            </a:r>
            <a:r>
              <a:rPr lang="tr-TR" dirty="0" err="1" smtClean="0"/>
              <a:t>Amphitryons</a:t>
            </a:r>
            <a:r>
              <a:rPr lang="tr-TR" dirty="0" smtClean="0"/>
              <a:t> (1808)’da bir çalışma alanı olarak gastronomi kavramını tanıtmış ve gastronomi biliminin gelişimini değerlendirerek, yakında üniversitelerde gastronomi bölümlerinin başkanları ifadesini görmenin sürpriz olmayacağını belirtmiştir. </a:t>
            </a:r>
            <a:endParaRPr lang="tr-TR" dirty="0" smtClean="0"/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Gastronomi </a:t>
            </a:r>
            <a:r>
              <a:rPr lang="tr-TR" dirty="0" smtClean="0"/>
              <a:t>(</a:t>
            </a:r>
            <a:r>
              <a:rPr lang="tr-TR" dirty="0" err="1" smtClean="0"/>
              <a:t>gastronomy</a:t>
            </a:r>
            <a:r>
              <a:rPr lang="tr-TR" dirty="0" smtClean="0"/>
              <a:t>) terimi İngiltere’de hızla benimsenmiş ve</a:t>
            </a:r>
            <a:r>
              <a:rPr lang="tr-TR" i="1" dirty="0" smtClean="0"/>
              <a:t> </a:t>
            </a:r>
            <a:r>
              <a:rPr lang="tr-TR" dirty="0" smtClean="0"/>
              <a:t>yazarı bilinmeyen 1814 yılı basımı </a:t>
            </a:r>
            <a:r>
              <a:rPr lang="tr-TR" i="1" dirty="0" err="1" smtClean="0"/>
              <a:t>The</a:t>
            </a:r>
            <a:r>
              <a:rPr lang="tr-TR" i="1" dirty="0" smtClean="0"/>
              <a:t> </a:t>
            </a:r>
            <a:r>
              <a:rPr lang="tr-TR" i="1" dirty="0" err="1" smtClean="0"/>
              <a:t>School</a:t>
            </a:r>
            <a:r>
              <a:rPr lang="tr-TR" i="1" dirty="0" smtClean="0"/>
              <a:t> </a:t>
            </a:r>
            <a:r>
              <a:rPr lang="tr-TR" i="1" dirty="0" err="1" smtClean="0"/>
              <a:t>for</a:t>
            </a:r>
            <a:r>
              <a:rPr lang="tr-TR" i="1" dirty="0" smtClean="0"/>
              <a:t> </a:t>
            </a:r>
            <a:r>
              <a:rPr lang="tr-TR" i="1" dirty="0" err="1" smtClean="0"/>
              <a:t>Good</a:t>
            </a:r>
            <a:r>
              <a:rPr lang="tr-TR" i="1" dirty="0" smtClean="0"/>
              <a:t> </a:t>
            </a:r>
            <a:r>
              <a:rPr lang="tr-TR" i="1" dirty="0" err="1" smtClean="0"/>
              <a:t>Living</a:t>
            </a:r>
            <a:r>
              <a:rPr lang="tr-TR" i="1" dirty="0" smtClean="0"/>
              <a:t> (Güzel Yaşama Okulu) </a:t>
            </a:r>
            <a:r>
              <a:rPr lang="tr-TR" dirty="0" smtClean="0"/>
              <a:t>adlı, kitapta</a:t>
            </a:r>
            <a:r>
              <a:rPr lang="tr-TR" i="1" dirty="0" smtClean="0"/>
              <a:t> </a:t>
            </a:r>
            <a:r>
              <a:rPr lang="tr-TR" dirty="0" smtClean="0"/>
              <a:t>gastronomi terimi “yemek için kurallar” olarak tanımlanmıştır (</a:t>
            </a:r>
            <a:r>
              <a:rPr lang="tr-TR" dirty="0" err="1" smtClean="0"/>
              <a:t>Santich</a:t>
            </a:r>
            <a:r>
              <a:rPr lang="tr-TR" dirty="0" smtClean="0"/>
              <a:t>, 2004; </a:t>
            </a:r>
            <a:r>
              <a:rPr lang="tr-TR" dirty="0" err="1" smtClean="0"/>
              <a:t>Göker</a:t>
            </a:r>
            <a:r>
              <a:rPr lang="tr-TR" dirty="0" smtClean="0"/>
              <a:t>, 2011). 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Yeni bir kavram olan gastronomiyi zenginleştirerek kelimeyi halkın kullanımına kazandıran kişi, Fransız avukat ve yargıç </a:t>
            </a:r>
            <a:r>
              <a:rPr lang="tr-TR" dirty="0" err="1" smtClean="0"/>
              <a:t>Brillat</a:t>
            </a:r>
            <a:r>
              <a:rPr lang="tr-TR" dirty="0" smtClean="0"/>
              <a:t>-</a:t>
            </a:r>
            <a:r>
              <a:rPr lang="tr-TR" dirty="0" err="1" smtClean="0"/>
              <a:t>Savarin’dir</a:t>
            </a:r>
            <a:r>
              <a:rPr lang="tr-TR" dirty="0" smtClean="0"/>
              <a:t>. </a:t>
            </a:r>
            <a:endParaRPr lang="tr-TR" dirty="0" smtClean="0"/>
          </a:p>
          <a:p>
            <a:pPr algn="just"/>
            <a:endParaRPr lang="tr-TR" dirty="0" smtClean="0"/>
          </a:p>
          <a:p>
            <a:pPr algn="just"/>
            <a:r>
              <a:rPr lang="tr-TR" dirty="0" err="1" smtClean="0"/>
              <a:t>Brillat</a:t>
            </a:r>
            <a:r>
              <a:rPr lang="tr-TR" dirty="0" smtClean="0"/>
              <a:t>-</a:t>
            </a:r>
            <a:r>
              <a:rPr lang="tr-TR" dirty="0" err="1" smtClean="0"/>
              <a:t>Savarin’in</a:t>
            </a:r>
            <a:r>
              <a:rPr lang="tr-TR" dirty="0" smtClean="0"/>
              <a:t> </a:t>
            </a:r>
            <a:r>
              <a:rPr lang="tr-TR" dirty="0" smtClean="0"/>
              <a:t>astronomi kavramının ele alındığı 1826 tarihli </a:t>
            </a:r>
            <a:r>
              <a:rPr lang="tr-TR" i="1" dirty="0" err="1" smtClean="0"/>
              <a:t>Physiologie</a:t>
            </a:r>
            <a:r>
              <a:rPr lang="tr-TR" i="1" dirty="0" smtClean="0"/>
              <a:t> </a:t>
            </a:r>
            <a:r>
              <a:rPr lang="tr-TR" i="1" dirty="0" err="1" smtClean="0"/>
              <a:t>du</a:t>
            </a:r>
            <a:r>
              <a:rPr lang="tr-TR" i="1" dirty="0" smtClean="0"/>
              <a:t> </a:t>
            </a:r>
            <a:r>
              <a:rPr lang="tr-TR" i="1" dirty="0" err="1" smtClean="0"/>
              <a:t>Gout</a:t>
            </a:r>
            <a:r>
              <a:rPr lang="tr-TR" dirty="0" smtClean="0"/>
              <a:t> (</a:t>
            </a:r>
            <a:r>
              <a:rPr lang="tr-TR" i="1" dirty="0" smtClean="0"/>
              <a:t>Tadın Fizyolojisi</a:t>
            </a:r>
            <a:r>
              <a:rPr lang="tr-TR" dirty="0" smtClean="0"/>
              <a:t>) adındaki klasik eser sadece İngilizce, Almanca ve </a:t>
            </a:r>
            <a:r>
              <a:rPr lang="tr-TR" dirty="0" err="1" smtClean="0"/>
              <a:t>İspanyolca’ya</a:t>
            </a:r>
            <a:r>
              <a:rPr lang="tr-TR" dirty="0" smtClean="0"/>
              <a:t> tercüme edilmekle kalmamış </a:t>
            </a:r>
            <a:r>
              <a:rPr lang="tr-TR" i="1" dirty="0" smtClean="0"/>
              <a:t>As </a:t>
            </a:r>
            <a:r>
              <a:rPr lang="tr-TR" i="1" dirty="0" err="1" smtClean="0"/>
              <a:t>Le</a:t>
            </a:r>
            <a:r>
              <a:rPr lang="tr-TR" i="1" dirty="0" smtClean="0"/>
              <a:t> </a:t>
            </a:r>
            <a:r>
              <a:rPr lang="tr-TR" i="1" dirty="0" err="1" smtClean="0"/>
              <a:t>Gastronome</a:t>
            </a:r>
            <a:r>
              <a:rPr lang="tr-TR" dirty="0" smtClean="0"/>
              <a:t> (1830–1831), </a:t>
            </a:r>
            <a:r>
              <a:rPr lang="tr-TR" i="1" dirty="0" smtClean="0"/>
              <a:t> La </a:t>
            </a:r>
            <a:r>
              <a:rPr lang="tr-TR" i="1" dirty="0" err="1" smtClean="0"/>
              <a:t>Gastronomie</a:t>
            </a:r>
            <a:r>
              <a:rPr lang="tr-TR" i="1" dirty="0" smtClean="0"/>
              <a:t> </a:t>
            </a:r>
            <a:r>
              <a:rPr lang="tr-TR" dirty="0" smtClean="0"/>
              <a:t> (1839–1841), </a:t>
            </a:r>
            <a:r>
              <a:rPr lang="tr-TR" i="1" dirty="0" err="1" smtClean="0"/>
              <a:t>Il</a:t>
            </a:r>
            <a:r>
              <a:rPr lang="tr-TR" i="1" dirty="0" smtClean="0"/>
              <a:t> </a:t>
            </a:r>
            <a:r>
              <a:rPr lang="tr-TR" i="1" dirty="0" err="1" smtClean="0"/>
              <a:t>Gastronomo</a:t>
            </a:r>
            <a:r>
              <a:rPr lang="tr-TR" i="1" dirty="0" smtClean="0"/>
              <a:t> </a:t>
            </a:r>
            <a:r>
              <a:rPr lang="tr-TR" i="1" dirty="0" err="1" smtClean="0"/>
              <a:t>İtaliano</a:t>
            </a:r>
            <a:r>
              <a:rPr lang="tr-TR" i="1" dirty="0" smtClean="0"/>
              <a:t> </a:t>
            </a:r>
            <a:r>
              <a:rPr lang="tr-TR" dirty="0" smtClean="0"/>
              <a:t>(1866) ve</a:t>
            </a:r>
            <a:r>
              <a:rPr lang="tr-TR" i="1" dirty="0" smtClean="0"/>
              <a:t> </a:t>
            </a:r>
            <a:r>
              <a:rPr lang="tr-TR" i="1" dirty="0" err="1" smtClean="0"/>
              <a:t>Le</a:t>
            </a:r>
            <a:r>
              <a:rPr lang="tr-TR" i="1" dirty="0" smtClean="0"/>
              <a:t> </a:t>
            </a:r>
            <a:r>
              <a:rPr lang="tr-TR" i="1" dirty="0" err="1" smtClean="0"/>
              <a:t>Gastronome</a:t>
            </a:r>
            <a:r>
              <a:rPr lang="tr-TR" dirty="0" smtClean="0"/>
              <a:t> (1872–1873) gibi pek çok dergiye de ilham kaynağı olmuştur.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Bu eser aynı zamanda 19. yüzyılın ikinci yarısında ve 20. yüzyılın başlarında basılan uzun bir kitap listesinin de ilk sırasında yer almıştır. </a:t>
            </a:r>
            <a:endParaRPr lang="tr-TR" dirty="0" smtClean="0"/>
          </a:p>
          <a:p>
            <a:pPr algn="just"/>
            <a:endParaRPr lang="tr-TR" smtClean="0"/>
          </a:p>
          <a:p>
            <a:pPr algn="just"/>
            <a:r>
              <a:rPr lang="tr-TR" smtClean="0"/>
              <a:t>Bu </a:t>
            </a:r>
            <a:r>
              <a:rPr lang="tr-TR" dirty="0" smtClean="0"/>
              <a:t>gastronomi literatüründe, menü planlama, belirli yemeklerin yanına şarap seçimi, yenmesi gerekenler ve bunların hazırlanması ve genel konuk ağırlama konularında öneriler sunulmuştur. </a:t>
            </a:r>
            <a:r>
              <a:rPr lang="tr-TR" i="1" dirty="0" err="1" smtClean="0"/>
              <a:t>Physiologie</a:t>
            </a:r>
            <a:r>
              <a:rPr lang="tr-TR" i="1" dirty="0" smtClean="0"/>
              <a:t> </a:t>
            </a:r>
            <a:r>
              <a:rPr lang="tr-TR" i="1" dirty="0" err="1" smtClean="0"/>
              <a:t>du</a:t>
            </a:r>
            <a:r>
              <a:rPr lang="tr-TR" i="1" dirty="0" smtClean="0"/>
              <a:t> </a:t>
            </a:r>
            <a:r>
              <a:rPr lang="tr-TR" i="1" dirty="0" err="1" smtClean="0"/>
              <a:t>Gout</a:t>
            </a:r>
            <a:r>
              <a:rPr lang="tr-TR" dirty="0" smtClean="0"/>
              <a:t> hem gastronomi sözcüğünü ele almış hem de gastronominin teori ve pratiğini kurmuştur (</a:t>
            </a:r>
            <a:r>
              <a:rPr lang="tr-TR" dirty="0" err="1" smtClean="0"/>
              <a:t>Santich</a:t>
            </a:r>
            <a:r>
              <a:rPr lang="tr-TR" dirty="0" smtClean="0"/>
              <a:t>, 2004; </a:t>
            </a:r>
            <a:r>
              <a:rPr lang="tr-TR" dirty="0" err="1" smtClean="0"/>
              <a:t>Göker</a:t>
            </a:r>
            <a:r>
              <a:rPr lang="tr-TR" dirty="0" smtClean="0"/>
              <a:t>, 2011).   </a:t>
            </a:r>
          </a:p>
          <a:p>
            <a:pPr algn="just"/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468</Words>
  <Application>Microsoft Office PowerPoint</Application>
  <PresentationFormat>Özel</PresentationFormat>
  <Paragraphs>22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Office Teması</vt:lpstr>
      <vt:lpstr>MOLEKÜLER GASTRONOMİ</vt:lpstr>
      <vt:lpstr>Slayt 2</vt:lpstr>
      <vt:lpstr>Slayt 3</vt:lpstr>
      <vt:lpstr>Slayt 4</vt:lpstr>
      <vt:lpstr>Slayt 5</vt:lpstr>
      <vt:lpstr>Slayt 6</vt:lpstr>
      <vt:lpstr>Slayt 7</vt:lpstr>
      <vt:lpstr>Slayt 8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Moleküler Gastronomi</dc:title>
  <dc:creator>emir</dc:creator>
  <cp:lastModifiedBy>güneş</cp:lastModifiedBy>
  <cp:revision>9</cp:revision>
  <dcterms:created xsi:type="dcterms:W3CDTF">2020-03-11T13:59:45Z</dcterms:created>
  <dcterms:modified xsi:type="dcterms:W3CDTF">2020-04-24T17:05:10Z</dcterms:modified>
</cp:coreProperties>
</file>