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89" r:id="rId4"/>
    <p:sldId id="290" r:id="rId5"/>
    <p:sldId id="266" r:id="rId6"/>
    <p:sldId id="261" r:id="rId7"/>
    <p:sldId id="269" r:id="rId8"/>
    <p:sldId id="297" r:id="rId9"/>
    <p:sldId id="262" r:id="rId10"/>
    <p:sldId id="267" r:id="rId11"/>
    <p:sldId id="277" r:id="rId12"/>
    <p:sldId id="273" r:id="rId13"/>
    <p:sldId id="276" r:id="rId14"/>
    <p:sldId id="275" r:id="rId15"/>
    <p:sldId id="258" r:id="rId16"/>
    <p:sldId id="305" r:id="rId17"/>
    <p:sldId id="291" r:id="rId18"/>
    <p:sldId id="304" r:id="rId19"/>
    <p:sldId id="272" r:id="rId20"/>
    <p:sldId id="280" r:id="rId21"/>
    <p:sldId id="286" r:id="rId22"/>
    <p:sldId id="287" r:id="rId23"/>
    <p:sldId id="288" r:id="rId24"/>
    <p:sldId id="281" r:id="rId25"/>
    <p:sldId id="282" r:id="rId26"/>
    <p:sldId id="259" r:id="rId27"/>
    <p:sldId id="265" r:id="rId28"/>
    <p:sldId id="306" r:id="rId29"/>
    <p:sldId id="284" r:id="rId30"/>
    <p:sldId id="285" r:id="rId31"/>
    <p:sldId id="278" r:id="rId32"/>
    <p:sldId id="268" r:id="rId33"/>
    <p:sldId id="270" r:id="rId34"/>
    <p:sldId id="296" r:id="rId35"/>
    <p:sldId id="292" r:id="rId36"/>
    <p:sldId id="260" r:id="rId37"/>
    <p:sldId id="295" r:id="rId38"/>
    <p:sldId id="294" r:id="rId39"/>
    <p:sldId id="301" r:id="rId40"/>
    <p:sldId id="283" r:id="rId41"/>
    <p:sldId id="264" r:id="rId42"/>
    <p:sldId id="308" r:id="rId43"/>
    <p:sldId id="309" r:id="rId44"/>
    <p:sldId id="310" r:id="rId45"/>
    <p:sldId id="298" r:id="rId46"/>
    <p:sldId id="300" r:id="rId47"/>
    <p:sldId id="311" r:id="rId48"/>
    <p:sldId id="299" r:id="rId49"/>
    <p:sldId id="307" r:id="rId50"/>
    <p:sldId id="312" r:id="rId5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3245" autoAdjust="0"/>
  </p:normalViewPr>
  <p:slideViewPr>
    <p:cSldViewPr>
      <p:cViewPr varScale="1">
        <p:scale>
          <a:sx n="74" d="100"/>
          <a:sy n="74" d="100"/>
        </p:scale>
        <p:origin x="129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1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FAC09-0FE3-4CF3-BA8D-2AC5678CFF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83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20BBB-53C4-4296-9F1F-EB1A11B694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229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7EF39-DC8F-4284-BCAA-9808518E12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778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8414D-1CDD-4938-82E5-DD99C2DBD2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840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7F2A7-B3FE-47F8-9B2F-C63603FA8B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795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D95FC-3CD0-42C3-84AD-D0D9B141C0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520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E8D61-406D-42E1-A9C4-C465E5F663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419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7228C-E3EF-4543-B299-6CDF3FC906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558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41621-933C-4647-B3BD-5687B363B0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635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056E3-83B6-47B5-BC93-67F210297B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28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40671-65EF-4454-8E31-B894D2D899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889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BD594-7426-422A-AFB3-0DA186D8A1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623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/>
          <a:p>
            <a:endParaRPr lang="ro-RO" sz="440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endParaRPr lang="ro-RO" sz="3200"/>
          </a:p>
        </p:txBody>
      </p:sp>
      <p:pic>
        <p:nvPicPr>
          <p:cNvPr id="2052" name="Picture 4" descr="page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78" b="22222"/>
          <a:stretch/>
        </p:blipFill>
        <p:spPr bwMode="auto">
          <a:xfrm>
            <a:off x="0" y="2041704"/>
            <a:ext cx="9144000" cy="3597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ndAc>
      <p:stSnd>
        <p:snd r:embed="rId2" name="עוד שיר ומנגינה עם החלילן זאמפיר 1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62400" y="6553200"/>
            <a:ext cx="1143000" cy="304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1800" b="1" dirty="0" err="1" smtClean="0">
                <a:solidFill>
                  <a:schemeClr val="bg1"/>
                </a:solidFill>
                <a:latin typeface="Verdana" panose="020B0604030504040204" pitchFamily="34" charset="0"/>
              </a:rPr>
              <a:t>Balık</a:t>
            </a:r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13319" name="Picture 7" descr="Fish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944" y="1143000"/>
            <a:ext cx="6469856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505200" y="6553200"/>
            <a:ext cx="2743200" cy="304800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80000"/>
              </a:lnSpc>
            </a:pPr>
            <a:r>
              <a:rPr lang="en-US" sz="1800" b="1" dirty="0" err="1">
                <a:solidFill>
                  <a:schemeClr val="bg1"/>
                </a:solidFill>
                <a:latin typeface="Verdana" panose="020B0604030504040204" pitchFamily="34" charset="0"/>
              </a:rPr>
              <a:t>Mlle</a:t>
            </a:r>
            <a:r>
              <a:rPr lang="en-US" sz="1800" b="1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Verdana" panose="020B0604030504040204" pitchFamily="34" charset="0"/>
              </a:rPr>
              <a:t>Pogany</a:t>
            </a:r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32773" name="Picture 5" descr="Mlle Pogan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04800"/>
            <a:ext cx="2484438" cy="6079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733800" y="6553200"/>
            <a:ext cx="2743200" cy="304800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80000"/>
              </a:lnSpc>
            </a:pPr>
            <a:r>
              <a:rPr lang="en-US" sz="1800" b="1">
                <a:solidFill>
                  <a:schemeClr val="bg1"/>
                </a:solidFill>
                <a:latin typeface="Verdana" panose="020B0604030504040204" pitchFamily="34" charset="0"/>
              </a:rPr>
              <a:t>Pogany I</a:t>
            </a:r>
          </a:p>
        </p:txBody>
      </p:sp>
      <p:pic>
        <p:nvPicPr>
          <p:cNvPr id="28678" name="Picture 6" descr="Pogany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533400"/>
            <a:ext cx="6127276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733800" y="6553200"/>
            <a:ext cx="2743200" cy="304800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80000"/>
              </a:lnSpc>
            </a:pPr>
            <a:r>
              <a:rPr lang="en-US" sz="1800" b="1">
                <a:solidFill>
                  <a:schemeClr val="bg1"/>
                </a:solidFill>
                <a:latin typeface="Verdana" panose="020B0604030504040204" pitchFamily="34" charset="0"/>
              </a:rPr>
              <a:t>Pogany II</a:t>
            </a:r>
          </a:p>
        </p:txBody>
      </p:sp>
      <p:pic>
        <p:nvPicPr>
          <p:cNvPr id="31749" name="Picture 5" descr="Pogany I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81000"/>
            <a:ext cx="4372205" cy="586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733800" y="6553200"/>
            <a:ext cx="2743200" cy="304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1800" b="1" dirty="0" err="1" smtClean="0">
                <a:solidFill>
                  <a:schemeClr val="bg1"/>
                </a:solidFill>
                <a:latin typeface="Verdana" panose="020B0604030504040204" pitchFamily="34" charset="0"/>
              </a:rPr>
              <a:t>Uzanmış</a:t>
            </a:r>
            <a:r>
              <a:rPr lang="en-US" sz="18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Verdana" panose="020B0604030504040204" pitchFamily="34" charset="0"/>
              </a:rPr>
              <a:t>kafa</a:t>
            </a:r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30726" name="Picture 6" descr="Reclining Head (Study for 'The First Cry'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838200"/>
            <a:ext cx="6980883" cy="527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066800" y="762000"/>
            <a:ext cx="1295400" cy="838200"/>
          </a:xfrm>
        </p:spPr>
        <p:txBody>
          <a:bodyPr anchor="ctr"/>
          <a:lstStyle/>
          <a:p>
            <a:pPr algn="l"/>
            <a:r>
              <a:rPr lang="en-US" sz="2000" dirty="0">
                <a:latin typeface="Verdana" panose="020B0604030504040204" pitchFamily="34" charset="0"/>
              </a:rPr>
              <a:t>H</a:t>
            </a:r>
            <a:r>
              <a:rPr lang="en-US" sz="2000" dirty="0" smtClean="0">
                <a:latin typeface="Verdana" panose="020B0604030504040204" pitchFamily="34" charset="0"/>
              </a:rPr>
              <a:t>ayat</a:t>
            </a:r>
            <a:endParaRPr lang="en-US" sz="2000" dirty="0">
              <a:latin typeface="Verdana" panose="020B0604030504040204" pitchFamily="34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04800" y="1905000"/>
            <a:ext cx="4267200" cy="4267200"/>
          </a:xfrm>
        </p:spPr>
        <p:txBody>
          <a:bodyPr>
            <a:normAutofit/>
          </a:bodyPr>
          <a:lstStyle/>
          <a:p>
            <a:pPr algn="l">
              <a:lnSpc>
                <a:spcPct val="80000"/>
              </a:lnSpc>
            </a:pPr>
            <a:endParaRPr lang="en-US" sz="1600" dirty="0">
              <a:latin typeface="Verdana" panose="020B0604030504040204" pitchFamily="34" charset="0"/>
            </a:endParaRPr>
          </a:p>
          <a:p>
            <a:pPr algn="just">
              <a:lnSpc>
                <a:spcPct val="80000"/>
              </a:lnSpc>
            </a:pPr>
            <a:r>
              <a:rPr lang="en-US" sz="1600" dirty="0" err="1" smtClean="0">
                <a:latin typeface="Verdana" panose="020B0604030504040204" pitchFamily="34" charset="0"/>
              </a:rPr>
              <a:t>Constantin</a:t>
            </a:r>
            <a:r>
              <a:rPr lang="en-US" sz="1600" dirty="0" smtClean="0">
                <a:latin typeface="Verdana" panose="020B0604030504040204" pitchFamily="34" charset="0"/>
              </a:rPr>
              <a:t> </a:t>
            </a:r>
            <a:r>
              <a:rPr lang="en-US" sz="1600" dirty="0">
                <a:latin typeface="Verdana" panose="020B0604030504040204" pitchFamily="34" charset="0"/>
              </a:rPr>
              <a:t>Brancusi 1925'ten 1957'ye </a:t>
            </a:r>
            <a:r>
              <a:rPr lang="en-US" sz="1600" dirty="0" err="1">
                <a:latin typeface="Verdana" panose="020B0604030504040204" pitchFamily="34" charset="0"/>
              </a:rPr>
              <a:t>kadar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Paris'in</a:t>
            </a:r>
            <a:r>
              <a:rPr lang="en-US" sz="1600" dirty="0">
                <a:latin typeface="Verdana" panose="020B0604030504040204" pitchFamily="34" charset="0"/>
              </a:rPr>
              <a:t> 15ème </a:t>
            </a:r>
            <a:r>
              <a:rPr lang="en-US" sz="1600" dirty="0" err="1">
                <a:latin typeface="Verdana" panose="020B0604030504040204" pitchFamily="34" charset="0"/>
              </a:rPr>
              <a:t>bölgesinde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 smtClean="0">
                <a:latin typeface="Verdana" panose="020B0604030504040204" pitchFamily="34" charset="0"/>
              </a:rPr>
              <a:t>Ronsin</a:t>
            </a:r>
            <a:r>
              <a:rPr lang="en-US" sz="1600" dirty="0" smtClean="0">
                <a:latin typeface="Verdana" panose="020B0604030504040204" pitchFamily="34" charset="0"/>
              </a:rPr>
              <a:t> </a:t>
            </a:r>
            <a:r>
              <a:rPr lang="en-US" sz="1600" dirty="0" err="1" smtClean="0">
                <a:latin typeface="Verdana" panose="020B0604030504040204" pitchFamily="34" charset="0"/>
              </a:rPr>
              <a:t>sokakta</a:t>
            </a:r>
            <a:r>
              <a:rPr lang="en-US" sz="1600" dirty="0" smtClean="0">
                <a:latin typeface="Verdana" panose="020B0604030504040204" pitchFamily="34" charset="0"/>
              </a:rPr>
              <a:t> </a:t>
            </a:r>
            <a:r>
              <a:rPr lang="en-US" sz="1600" dirty="0" err="1" smtClean="0">
                <a:latin typeface="Verdana" panose="020B0604030504040204" pitchFamily="34" charset="0"/>
              </a:rPr>
              <a:t>atölyesinde</a:t>
            </a:r>
            <a:r>
              <a:rPr lang="en-US" sz="1600" dirty="0" smtClean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yaşadı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ve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çalıştı</a:t>
            </a:r>
            <a:r>
              <a:rPr lang="en-US" sz="1600" dirty="0">
                <a:latin typeface="Verdana" panose="020B0604030504040204" pitchFamily="34" charset="0"/>
              </a:rPr>
              <a:t>. </a:t>
            </a:r>
            <a:r>
              <a:rPr lang="en-US" sz="1600" dirty="0" err="1">
                <a:latin typeface="Verdana" panose="020B0604030504040204" pitchFamily="34" charset="0"/>
              </a:rPr>
              <a:t>Orijinal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atölye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kayboldu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ve</a:t>
            </a:r>
            <a:r>
              <a:rPr lang="en-US" sz="1600" dirty="0">
                <a:latin typeface="Verdana" panose="020B0604030504040204" pitchFamily="34" charset="0"/>
              </a:rPr>
              <a:t> Centre Georges </a:t>
            </a:r>
            <a:r>
              <a:rPr lang="en-US" sz="1600" dirty="0" err="1">
                <a:latin typeface="Verdana" panose="020B0604030504040204" pitchFamily="34" charset="0"/>
              </a:rPr>
              <a:t>Pompidou'nun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yakınlarında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yeniden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inşa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edildi</a:t>
            </a:r>
            <a:r>
              <a:rPr lang="en-US" sz="1600" dirty="0">
                <a:latin typeface="Verdana" panose="020B0604030504040204" pitchFamily="34" charset="0"/>
              </a:rPr>
              <a:t>.</a:t>
            </a:r>
          </a:p>
          <a:p>
            <a:pPr algn="just">
              <a:lnSpc>
                <a:spcPct val="80000"/>
              </a:lnSpc>
            </a:pPr>
            <a:endParaRPr lang="en-US" sz="1600" dirty="0">
              <a:latin typeface="Verdana" panose="020B0604030504040204" pitchFamily="34" charset="0"/>
            </a:endParaRPr>
          </a:p>
          <a:p>
            <a:pPr algn="just">
              <a:lnSpc>
                <a:spcPct val="80000"/>
              </a:lnSpc>
            </a:pPr>
            <a:r>
              <a:rPr lang="en-US" sz="1600" dirty="0" smtClean="0">
                <a:latin typeface="Verdana" panose="020B0604030504040204" pitchFamily="34" charset="0"/>
              </a:rPr>
              <a:t>Montparnasse </a:t>
            </a:r>
            <a:r>
              <a:rPr lang="en-US" sz="1600" dirty="0" err="1">
                <a:latin typeface="Verdana" panose="020B0604030504040204" pitchFamily="34" charset="0"/>
              </a:rPr>
              <a:t>Mezarlığı'nda</a:t>
            </a:r>
            <a:r>
              <a:rPr lang="en-US" sz="1600" dirty="0">
                <a:latin typeface="Verdana" panose="020B0604030504040204" pitchFamily="34" charset="0"/>
              </a:rPr>
              <a:t>, en </a:t>
            </a:r>
            <a:r>
              <a:rPr lang="en-US" sz="1600" dirty="0" err="1">
                <a:latin typeface="Verdana" panose="020B0604030504040204" pitchFamily="34" charset="0"/>
              </a:rPr>
              <a:t>çok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bilinen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eseri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 smtClean="0">
                <a:latin typeface="Verdana" panose="020B0604030504040204" pitchFamily="34" charset="0"/>
              </a:rPr>
              <a:t>Öpücük</a:t>
            </a:r>
            <a:r>
              <a:rPr lang="en-US" sz="1600" dirty="0" smtClean="0">
                <a:latin typeface="Verdana" panose="020B0604030504040204" pitchFamily="34" charset="0"/>
              </a:rPr>
              <a:t> </a:t>
            </a:r>
            <a:r>
              <a:rPr lang="en-US" sz="1600" dirty="0" err="1" smtClean="0">
                <a:latin typeface="Verdana" panose="020B0604030504040204" pitchFamily="34" charset="0"/>
              </a:rPr>
              <a:t>olan</a:t>
            </a:r>
            <a:r>
              <a:rPr lang="en-US" sz="1600" dirty="0" smtClean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intihar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eden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birkaç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sanatçı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için</a:t>
            </a:r>
            <a:r>
              <a:rPr lang="en-US" sz="1600" dirty="0">
                <a:latin typeface="Verdana" panose="020B0604030504040204" pitchFamily="34" charset="0"/>
              </a:rPr>
              <a:t> Brancusi </a:t>
            </a:r>
            <a:r>
              <a:rPr lang="en-US" sz="1600" dirty="0" err="1">
                <a:latin typeface="Verdana" panose="020B0604030504040204" pitchFamily="34" charset="0"/>
              </a:rPr>
              <a:t>tarafından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oyulmuş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heykeller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bulunmaktadır</a:t>
            </a:r>
            <a:r>
              <a:rPr lang="en-US" sz="1600" dirty="0">
                <a:latin typeface="Verdana" panose="020B0604030504040204" pitchFamily="34" charset="0"/>
              </a:rPr>
              <a:t>.</a:t>
            </a:r>
          </a:p>
          <a:p>
            <a:pPr algn="just">
              <a:lnSpc>
                <a:spcPct val="80000"/>
              </a:lnSpc>
            </a:pPr>
            <a:endParaRPr lang="en-US" sz="1600" dirty="0">
              <a:latin typeface="Verdana" panose="020B0604030504040204" pitchFamily="34" charset="0"/>
            </a:endParaRPr>
          </a:p>
          <a:p>
            <a:pPr algn="just">
              <a:lnSpc>
                <a:spcPct val="80000"/>
              </a:lnSpc>
            </a:pPr>
            <a:r>
              <a:rPr lang="en-US" sz="1600" dirty="0">
                <a:latin typeface="Verdana" panose="020B0604030504040204" pitchFamily="34" charset="0"/>
              </a:rPr>
              <a:t>Brancusi 16 Mart 1957'de </a:t>
            </a:r>
            <a:r>
              <a:rPr lang="en-US" sz="1600" dirty="0" err="1">
                <a:latin typeface="Verdana" panose="020B0604030504040204" pitchFamily="34" charset="0"/>
              </a:rPr>
              <a:t>vefat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etti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ve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Fransa'nın</a:t>
            </a:r>
            <a:r>
              <a:rPr lang="en-US" sz="1600" dirty="0">
                <a:latin typeface="Verdana" panose="020B0604030504040204" pitchFamily="34" charset="0"/>
              </a:rPr>
              <a:t> Montparnasse </a:t>
            </a:r>
            <a:r>
              <a:rPr lang="en-US" sz="1600" dirty="0" err="1">
                <a:latin typeface="Verdana" panose="020B0604030504040204" pitchFamily="34" charset="0"/>
              </a:rPr>
              <a:t>Mezarlığı'na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gömüldü</a:t>
            </a:r>
            <a:r>
              <a:rPr lang="en-US" sz="1600" dirty="0" smtClean="0">
                <a:latin typeface="Verdana" panose="020B0604030504040204" pitchFamily="34" charset="0"/>
              </a:rPr>
              <a:t>.</a:t>
            </a:r>
            <a:endParaRPr lang="en-US" sz="1600" dirty="0">
              <a:latin typeface="Verdana" panose="020B0604030504040204" pitchFamily="34" charset="0"/>
            </a:endParaRPr>
          </a:p>
        </p:txBody>
      </p:sp>
      <p:pic>
        <p:nvPicPr>
          <p:cNvPr id="4101" name="Picture 5" descr="Brancus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6975" y="1676400"/>
            <a:ext cx="3527425" cy="449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2000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2000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2000"/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/>
      <p:bldP spid="4100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5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43200" y="6553200"/>
            <a:ext cx="3505200" cy="304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</a:rPr>
              <a:t>Brancusi </a:t>
            </a: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Müzesi</a:t>
            </a: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</a:rPr>
              <a:t> - Paris</a:t>
            </a:r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64517" name="Picture 5" descr="Muse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55"/>
          <a:stretch/>
        </p:blipFill>
        <p:spPr bwMode="auto">
          <a:xfrm>
            <a:off x="939339" y="1143000"/>
            <a:ext cx="7265321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4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733800" y="6553200"/>
            <a:ext cx="2743200" cy="304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b="1" dirty="0" err="1" smtClean="0">
                <a:solidFill>
                  <a:schemeClr val="bg1"/>
                </a:solidFill>
                <a:latin typeface="Verdana" panose="020B0604030504040204" pitchFamily="34" charset="0"/>
              </a:rPr>
              <a:t>Öpücük</a:t>
            </a:r>
            <a:r>
              <a:rPr lang="en-US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 I</a:t>
            </a:r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47109" name="Picture 5" descr="The Kiss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685800"/>
            <a:ext cx="5646202" cy="555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4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0" y="6553200"/>
            <a:ext cx="1752600" cy="304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Erkek</a:t>
            </a: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</a:rPr>
              <a:t> Torso</a:t>
            </a:r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63492" name="Picture 4" descr="Male Tors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3241" y="381000"/>
            <a:ext cx="3998659" cy="601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86200" y="6553200"/>
            <a:ext cx="2743200" cy="304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İlham</a:t>
            </a: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perisi</a:t>
            </a:r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27654" name="Picture 6" descr="Mu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2" y="605442"/>
            <a:ext cx="4421188" cy="5647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762000"/>
            <a:ext cx="1295400" cy="990600"/>
          </a:xfrm>
        </p:spPr>
        <p:txBody>
          <a:bodyPr anchor="ctr"/>
          <a:lstStyle/>
          <a:p>
            <a:pPr algn="l"/>
            <a:r>
              <a:rPr lang="en-US" sz="2000" dirty="0" smtClean="0">
                <a:latin typeface="Verdana" panose="020B0604030504040204" pitchFamily="34" charset="0"/>
              </a:rPr>
              <a:t>Hayat</a:t>
            </a:r>
            <a:endParaRPr lang="en-US" sz="2000" dirty="0">
              <a:latin typeface="Verdana" panose="020B0604030504040204" pitchFamily="34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1752600"/>
            <a:ext cx="4648200" cy="4572000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en-US" sz="1400" b="1" dirty="0" err="1" smtClean="0">
                <a:latin typeface="Verdana" panose="020B0604030504040204" pitchFamily="34" charset="0"/>
              </a:rPr>
              <a:t>Constantin</a:t>
            </a:r>
            <a:r>
              <a:rPr lang="en-US" sz="1400" b="1" dirty="0" smtClean="0">
                <a:latin typeface="Verdana" panose="020B0604030504040204" pitchFamily="34" charset="0"/>
              </a:rPr>
              <a:t> Brancusi </a:t>
            </a:r>
            <a:r>
              <a:rPr lang="en-US" sz="1400" dirty="0" smtClean="0">
                <a:latin typeface="Verdana" panose="020B0604030504040204" pitchFamily="34" charset="0"/>
              </a:rPr>
              <a:t>(19 </a:t>
            </a:r>
            <a:r>
              <a:rPr lang="en-US" sz="1400" dirty="0" err="1" smtClean="0">
                <a:latin typeface="Verdana" panose="020B0604030504040204" pitchFamily="34" charset="0"/>
              </a:rPr>
              <a:t>Şubat</a:t>
            </a:r>
            <a:r>
              <a:rPr lang="en-US" sz="1400" dirty="0" smtClean="0">
                <a:latin typeface="Verdana" panose="020B0604030504040204" pitchFamily="34" charset="0"/>
              </a:rPr>
              <a:t> 1876 - 16 Mart 1957)), </a:t>
            </a:r>
            <a:r>
              <a:rPr lang="en-US" sz="1400" dirty="0" err="1" smtClean="0">
                <a:latin typeface="Verdana" panose="020B0604030504040204" pitchFamily="34" charset="0"/>
              </a:rPr>
              <a:t>Târgu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Jiu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yakınlarındaki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Hobiţa</a:t>
            </a:r>
            <a:r>
              <a:rPr lang="en-US" sz="1400" dirty="0" smtClean="0">
                <a:latin typeface="Verdana" panose="020B0604030504040204" pitchFamily="34" charset="0"/>
              </a:rPr>
              <a:t>, </a:t>
            </a:r>
            <a:r>
              <a:rPr lang="en-US" sz="1400" dirty="0" err="1" smtClean="0">
                <a:latin typeface="Verdana" panose="020B0604030504040204" pitchFamily="34" charset="0"/>
              </a:rPr>
              <a:t>Gorj'da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doğan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bir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Romen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heykeltıraştı</a:t>
            </a:r>
            <a:r>
              <a:rPr lang="en-US" sz="1400" dirty="0" smtClean="0">
                <a:latin typeface="Verdana" panose="020B0604030504040204" pitchFamily="34" charset="0"/>
              </a:rPr>
              <a:t>. </a:t>
            </a:r>
            <a:r>
              <a:rPr lang="en-US" sz="1400" dirty="0" err="1" smtClean="0">
                <a:latin typeface="Verdana" panose="020B0604030504040204" pitchFamily="34" charset="0"/>
              </a:rPr>
              <a:t>Burada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i="1" dirty="0" err="1" smtClean="0">
                <a:latin typeface="Verdana" panose="020B0604030504040204" pitchFamily="34" charset="0"/>
              </a:rPr>
              <a:t>Sessizlik</a:t>
            </a:r>
            <a:r>
              <a:rPr lang="en-US" sz="1400" i="1" dirty="0" smtClean="0">
                <a:latin typeface="Verdana" panose="020B0604030504040204" pitchFamily="34" charset="0"/>
              </a:rPr>
              <a:t> </a:t>
            </a:r>
            <a:r>
              <a:rPr lang="en-US" sz="1400" i="1" dirty="0" err="1" smtClean="0">
                <a:latin typeface="Verdana" panose="020B0604030504040204" pitchFamily="34" charset="0"/>
              </a:rPr>
              <a:t>Masası</a:t>
            </a:r>
            <a:r>
              <a:rPr lang="en-US" sz="1400" dirty="0" smtClean="0">
                <a:latin typeface="Verdana" panose="020B0604030504040204" pitchFamily="34" charset="0"/>
              </a:rPr>
              <a:t>, </a:t>
            </a:r>
            <a:r>
              <a:rPr lang="en-US" sz="1400" i="1" dirty="0" err="1" smtClean="0">
                <a:latin typeface="Verdana" panose="020B0604030504040204" pitchFamily="34" charset="0"/>
              </a:rPr>
              <a:t>Öpücük</a:t>
            </a:r>
            <a:r>
              <a:rPr lang="en-US" sz="1400" i="1" dirty="0" smtClean="0">
                <a:latin typeface="Verdana" panose="020B0604030504040204" pitchFamily="34" charset="0"/>
              </a:rPr>
              <a:t> </a:t>
            </a:r>
            <a:r>
              <a:rPr lang="en-US" sz="1400" i="1" dirty="0" err="1" smtClean="0">
                <a:latin typeface="Verdana" panose="020B0604030504040204" pitchFamily="34" charset="0"/>
              </a:rPr>
              <a:t>Kapısı</a:t>
            </a:r>
            <a:r>
              <a:rPr lang="en-US" sz="1400" i="1" dirty="0" smtClean="0">
                <a:latin typeface="Verdana" panose="020B0604030504040204" pitchFamily="34" charset="0"/>
              </a:rPr>
              <a:t> </a:t>
            </a:r>
            <a:r>
              <a:rPr lang="en-US" sz="1400" i="1" dirty="0" err="1" smtClean="0">
                <a:latin typeface="Verdana" panose="020B0604030504040204" pitchFamily="34" charset="0"/>
              </a:rPr>
              <a:t>ve</a:t>
            </a:r>
            <a:r>
              <a:rPr lang="en-US" sz="1400" i="1" dirty="0" smtClean="0">
                <a:latin typeface="Verdana" panose="020B0604030504040204" pitchFamily="34" charset="0"/>
              </a:rPr>
              <a:t> </a:t>
            </a:r>
            <a:r>
              <a:rPr lang="en-US" sz="1400" i="1" dirty="0" err="1" smtClean="0">
                <a:latin typeface="Verdana" panose="020B0604030504040204" pitchFamily="34" charset="0"/>
              </a:rPr>
              <a:t>Sonsuz</a:t>
            </a:r>
            <a:r>
              <a:rPr lang="en-US" sz="1400" i="1" dirty="0" smtClean="0">
                <a:latin typeface="Verdana" panose="020B0604030504040204" pitchFamily="34" charset="0"/>
              </a:rPr>
              <a:t> </a:t>
            </a:r>
            <a:r>
              <a:rPr lang="en-US" sz="1400" i="1" dirty="0" err="1" smtClean="0">
                <a:latin typeface="Verdana" panose="020B0604030504040204" pitchFamily="34" charset="0"/>
              </a:rPr>
              <a:t>Sütun</a:t>
            </a:r>
            <a:r>
              <a:rPr lang="en-US" sz="1400" i="1" dirty="0">
                <a:latin typeface="Verdana" panose="020B0604030504040204" pitchFamily="34" charset="0"/>
              </a:rPr>
              <a:t> </a:t>
            </a:r>
            <a:r>
              <a:rPr lang="en-US" sz="1400" i="1" dirty="0" err="1" smtClean="0">
                <a:latin typeface="Verdana" panose="020B0604030504040204" pitchFamily="34" charset="0"/>
              </a:rPr>
              <a:t>yapti</a:t>
            </a:r>
            <a:r>
              <a:rPr lang="en-US" sz="1400" i="1" dirty="0" smtClean="0">
                <a:latin typeface="Verdana" panose="020B0604030504040204" pitchFamily="34" charset="0"/>
              </a:rPr>
              <a:t>.</a:t>
            </a:r>
          </a:p>
          <a:p>
            <a:pPr algn="just">
              <a:lnSpc>
                <a:spcPct val="80000"/>
              </a:lnSpc>
            </a:pPr>
            <a:endParaRPr lang="en-US" sz="1400" i="1" dirty="0" smtClean="0">
              <a:latin typeface="Verdana" panose="020B0604030504040204" pitchFamily="34" charset="0"/>
            </a:endParaRPr>
          </a:p>
          <a:p>
            <a:pPr algn="just">
              <a:lnSpc>
                <a:spcPct val="80000"/>
              </a:lnSpc>
            </a:pPr>
            <a:r>
              <a:rPr lang="en-US" sz="1400" dirty="0" smtClean="0">
                <a:latin typeface="Verdana" panose="020B0604030504040204" pitchFamily="34" charset="0"/>
              </a:rPr>
              <a:t>Brancusi 1898'den 1908'e </a:t>
            </a:r>
            <a:r>
              <a:rPr lang="en-US" sz="1400" dirty="0" err="1" smtClean="0">
                <a:latin typeface="Verdana" panose="020B0604030504040204" pitchFamily="34" charset="0"/>
              </a:rPr>
              <a:t>kadar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Craiova'daki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sanat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ve</a:t>
            </a:r>
            <a:r>
              <a:rPr lang="en-US" sz="1400" dirty="0" smtClean="0">
                <a:latin typeface="Verdana" panose="020B0604030504040204" pitchFamily="34" charset="0"/>
              </a:rPr>
              <a:t> el </a:t>
            </a:r>
            <a:r>
              <a:rPr lang="en-US" sz="1400" dirty="0" err="1" smtClean="0">
                <a:latin typeface="Verdana" panose="020B0604030504040204" pitchFamily="34" charset="0"/>
              </a:rPr>
              <a:t>sanatları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okulunda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sanatı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okudu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ve</a:t>
            </a:r>
            <a:r>
              <a:rPr lang="en-US" sz="1400" dirty="0" smtClean="0">
                <a:latin typeface="Verdana" panose="020B0604030504040204" pitchFamily="34" charset="0"/>
              </a:rPr>
              <a:t> 1898'den 1901'e </a:t>
            </a:r>
            <a:r>
              <a:rPr lang="en-US" sz="1400" dirty="0" err="1" smtClean="0">
                <a:latin typeface="Verdana" panose="020B0604030504040204" pitchFamily="34" charset="0"/>
              </a:rPr>
              <a:t>kadar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Bükreş'teki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Ulusal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Güzel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Sanatlar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okulunda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sanat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eğitimi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aldı</a:t>
            </a:r>
            <a:r>
              <a:rPr lang="en-US" sz="1400" dirty="0" smtClean="0">
                <a:latin typeface="Verdana" panose="020B0604030504040204" pitchFamily="34" charset="0"/>
              </a:rPr>
              <a:t>. </a:t>
            </a:r>
            <a:r>
              <a:rPr lang="en-US" sz="1400" dirty="0" err="1" smtClean="0">
                <a:latin typeface="Verdana" panose="020B0604030504040204" pitchFamily="34" charset="0"/>
              </a:rPr>
              <a:t>Paris'teki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eğitimini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daha</a:t>
            </a:r>
            <a:r>
              <a:rPr lang="en-US" sz="1400" dirty="0" smtClean="0">
                <a:latin typeface="Verdana" panose="020B0604030504040204" pitchFamily="34" charset="0"/>
              </a:rPr>
              <a:t> da </a:t>
            </a:r>
            <a:r>
              <a:rPr lang="en-US" sz="1400" dirty="0" err="1" smtClean="0">
                <a:latin typeface="Verdana" panose="020B0604030504040204" pitchFamily="34" charset="0"/>
              </a:rPr>
              <a:t>ileriye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götürmek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için</a:t>
            </a:r>
            <a:r>
              <a:rPr lang="en-US" sz="1400" dirty="0" smtClean="0">
                <a:latin typeface="Verdana" panose="020B0604030504040204" pitchFamily="34" charset="0"/>
              </a:rPr>
              <a:t> 1904'te </a:t>
            </a:r>
            <a:r>
              <a:rPr lang="en-US" sz="1400" dirty="0" err="1" smtClean="0">
                <a:latin typeface="Verdana" panose="020B0604030504040204" pitchFamily="34" charset="0"/>
              </a:rPr>
              <a:t>oraya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geldi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ve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École</a:t>
            </a:r>
            <a:r>
              <a:rPr lang="en-US" sz="1400" dirty="0" smtClean="0">
                <a:latin typeface="Verdana" panose="020B0604030504040204" pitchFamily="34" charset="0"/>
              </a:rPr>
              <a:t> des Beaux-</a:t>
            </a:r>
            <a:r>
              <a:rPr lang="en-US" sz="1400" dirty="0" err="1" smtClean="0">
                <a:latin typeface="Verdana" panose="020B0604030504040204" pitchFamily="34" charset="0"/>
              </a:rPr>
              <a:t>Arts'e</a:t>
            </a:r>
            <a:r>
              <a:rPr lang="en-US" sz="1400" dirty="0" smtClean="0">
                <a:latin typeface="Verdana" panose="020B0604030504040204" pitchFamily="34" charset="0"/>
              </a:rPr>
              <a:t> 1905’te </a:t>
            </a:r>
            <a:r>
              <a:rPr lang="en-US" sz="1400" dirty="0" err="1" smtClean="0">
                <a:latin typeface="Verdana" panose="020B0604030504040204" pitchFamily="34" charset="0"/>
              </a:rPr>
              <a:t>kaydoldu</a:t>
            </a:r>
            <a:r>
              <a:rPr lang="en-US" sz="1400" dirty="0" smtClean="0">
                <a:latin typeface="Verdana" panose="020B0604030504040204" pitchFamily="34" charset="0"/>
              </a:rPr>
              <a:t>. </a:t>
            </a:r>
            <a:endParaRPr lang="en-US" sz="1400" dirty="0">
              <a:latin typeface="Verdana" panose="020B0604030504040204" pitchFamily="34" charset="0"/>
            </a:endParaRPr>
          </a:p>
          <a:p>
            <a:pPr algn="just">
              <a:lnSpc>
                <a:spcPct val="80000"/>
              </a:lnSpc>
            </a:pPr>
            <a:endParaRPr lang="en-US" sz="1400" dirty="0" smtClean="0">
              <a:latin typeface="Verdana" panose="020B0604030504040204" pitchFamily="34" charset="0"/>
            </a:endParaRPr>
          </a:p>
          <a:p>
            <a:pPr algn="just">
              <a:lnSpc>
                <a:spcPct val="80000"/>
              </a:lnSpc>
            </a:pPr>
            <a:r>
              <a:rPr lang="en-US" sz="1400" dirty="0" err="1" smtClean="0">
                <a:latin typeface="Verdana" panose="020B0604030504040204" pitchFamily="34" charset="0"/>
              </a:rPr>
              <a:t>Bir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sanat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öğrencisi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olarak</a:t>
            </a:r>
            <a:r>
              <a:rPr lang="en-US" sz="1400" dirty="0" smtClean="0">
                <a:latin typeface="Verdana" panose="020B0604030504040204" pitchFamily="34" charset="0"/>
              </a:rPr>
              <a:t>, </a:t>
            </a:r>
            <a:r>
              <a:rPr lang="en-US" sz="1400" dirty="0" err="1" smtClean="0">
                <a:latin typeface="Verdana" panose="020B0604030504040204" pitchFamily="34" charset="0"/>
              </a:rPr>
              <a:t>Auguste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Rodin'den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etkilendi</a:t>
            </a:r>
            <a:r>
              <a:rPr lang="en-US" sz="1400" dirty="0" smtClean="0">
                <a:latin typeface="Verdana" panose="020B0604030504040204" pitchFamily="34" charset="0"/>
              </a:rPr>
              <a:t>, </a:t>
            </a:r>
            <a:r>
              <a:rPr lang="en-US" sz="1400" dirty="0" err="1" smtClean="0">
                <a:latin typeface="Verdana" panose="020B0604030504040204" pitchFamily="34" charset="0"/>
              </a:rPr>
              <a:t>ancak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stili</a:t>
            </a:r>
            <a:r>
              <a:rPr lang="en-US" sz="1400" dirty="0" smtClean="0">
                <a:latin typeface="Verdana" panose="020B0604030504040204" pitchFamily="34" charset="0"/>
              </a:rPr>
              <a:t>, </a:t>
            </a:r>
            <a:r>
              <a:rPr lang="en-US" sz="1400" dirty="0" err="1" smtClean="0">
                <a:latin typeface="Verdana" panose="020B0604030504040204" pitchFamily="34" charset="0"/>
              </a:rPr>
              <a:t>stilist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zarif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biçimlere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doğalcı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temsilin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ötesine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geçti</a:t>
            </a:r>
            <a:r>
              <a:rPr lang="en-US" sz="1400" dirty="0" smtClean="0">
                <a:latin typeface="Verdana" panose="020B0604030504040204" pitchFamily="34" charset="0"/>
              </a:rPr>
              <a:t>. Brancusi, </a:t>
            </a:r>
            <a:r>
              <a:rPr lang="en-US" sz="1400" dirty="0" err="1" smtClean="0">
                <a:latin typeface="Verdana" panose="020B0604030504040204" pitchFamily="34" charset="0"/>
              </a:rPr>
              <a:t>soyut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sanatla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deney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yapan</a:t>
            </a:r>
            <a:r>
              <a:rPr lang="en-US" sz="1400" dirty="0" smtClean="0">
                <a:latin typeface="Verdana" panose="020B0604030504040204" pitchFamily="34" charset="0"/>
              </a:rPr>
              <a:t> ilk </a:t>
            </a:r>
            <a:r>
              <a:rPr lang="en-US" sz="1400" dirty="0" err="1" smtClean="0">
                <a:latin typeface="Verdana" panose="020B0604030504040204" pitchFamily="34" charset="0"/>
              </a:rPr>
              <a:t>heykeltıraşlardan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biriydi</a:t>
            </a:r>
            <a:r>
              <a:rPr lang="en-US" sz="1400" dirty="0" smtClean="0">
                <a:latin typeface="Verdana" panose="020B0604030504040204" pitchFamily="34" charset="0"/>
              </a:rPr>
              <a:t> (</a:t>
            </a:r>
            <a:r>
              <a:rPr lang="en-US" sz="1400" dirty="0" err="1" smtClean="0">
                <a:latin typeface="Verdana" panose="020B0604030504040204" pitchFamily="34" charset="0"/>
              </a:rPr>
              <a:t>asla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kendi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bakış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açısıyla</a:t>
            </a:r>
            <a:r>
              <a:rPr lang="en-US" sz="1400" dirty="0" smtClean="0">
                <a:latin typeface="Verdana" panose="020B0604030504040204" pitchFamily="34" charset="0"/>
              </a:rPr>
              <a:t>, </a:t>
            </a:r>
            <a:r>
              <a:rPr lang="en-US" sz="1400" dirty="0" err="1" smtClean="0">
                <a:latin typeface="Verdana" panose="020B0604030504040204" pitchFamily="34" charset="0"/>
              </a:rPr>
              <a:t>saf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soyutlamaya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geçme</a:t>
            </a:r>
            <a:r>
              <a:rPr lang="en-US" sz="1400" dirty="0" smtClean="0">
                <a:latin typeface="Verdana" panose="020B0604030504040204" pitchFamily="34" charset="0"/>
              </a:rPr>
              <a:t>). </a:t>
            </a:r>
            <a:r>
              <a:rPr lang="en-US" sz="1400" dirty="0" err="1" smtClean="0">
                <a:latin typeface="Verdana" panose="020B0604030504040204" pitchFamily="34" charset="0"/>
              </a:rPr>
              <a:t>Heykelleri</a:t>
            </a:r>
            <a:r>
              <a:rPr lang="en-US" sz="1400" dirty="0" smtClean="0">
                <a:latin typeface="Verdana" panose="020B0604030504040204" pitchFamily="34" charset="0"/>
              </a:rPr>
              <a:t>, </a:t>
            </a:r>
            <a:r>
              <a:rPr lang="en-US" sz="1400" dirty="0" err="1" smtClean="0">
                <a:latin typeface="Verdana" panose="020B0604030504040204" pitchFamily="34" charset="0"/>
              </a:rPr>
              <a:t>orijinal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öznenin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sadece</a:t>
            </a:r>
            <a:r>
              <a:rPr lang="en-US" sz="1400" dirty="0" smtClean="0">
                <a:latin typeface="Verdana" panose="020B0604030504040204" pitchFamily="34" charset="0"/>
              </a:rPr>
              <a:t> en </a:t>
            </a:r>
            <a:r>
              <a:rPr lang="en-US" sz="1400" dirty="0" err="1" smtClean="0">
                <a:latin typeface="Verdana" panose="020B0604030504040204" pitchFamily="34" charset="0"/>
              </a:rPr>
              <a:t>bariz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çizgisi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kalmayıncaya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dek</a:t>
            </a:r>
            <a:r>
              <a:rPr lang="en-US" sz="1400" dirty="0" smtClean="0">
                <a:latin typeface="Verdana" panose="020B0604030504040204" pitchFamily="34" charset="0"/>
              </a:rPr>
              <a:t>, </a:t>
            </a:r>
            <a:r>
              <a:rPr lang="en-US" sz="1400" dirty="0" err="1" smtClean="0">
                <a:latin typeface="Verdana" panose="020B0604030504040204" pitchFamily="34" charset="0"/>
              </a:rPr>
              <a:t>figüratif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heykelden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uzaklaşarak</a:t>
            </a:r>
            <a:r>
              <a:rPr lang="en-US" sz="1400" dirty="0" smtClean="0">
                <a:latin typeface="Verdana" panose="020B0604030504040204" pitchFamily="34" charset="0"/>
              </a:rPr>
              <a:t>, </a:t>
            </a:r>
            <a:r>
              <a:rPr lang="en-US" sz="1400" dirty="0" err="1" smtClean="0">
                <a:latin typeface="Verdana" panose="020B0604030504040204" pitchFamily="34" charset="0"/>
              </a:rPr>
              <a:t>ülkesine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ve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çağdaş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Dimitrie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Paciurea'ya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göre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giderek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daha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pürüzsüz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ve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daha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az</a:t>
            </a:r>
            <a:r>
              <a:rPr lang="en-US" sz="1400" dirty="0" smtClean="0">
                <a:latin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</a:rPr>
              <a:t>figüratif</a:t>
            </a:r>
            <a:r>
              <a:rPr lang="en-US" sz="1400" dirty="0" smtClean="0">
                <a:latin typeface="Verdana" panose="020B0604030504040204" pitchFamily="34" charset="0"/>
              </a:rPr>
              <a:t> hale </a:t>
            </a:r>
            <a:r>
              <a:rPr lang="en-US" sz="1400" dirty="0" err="1" smtClean="0">
                <a:latin typeface="Verdana" panose="020B0604030504040204" pitchFamily="34" charset="0"/>
              </a:rPr>
              <a:t>geldi</a:t>
            </a:r>
            <a:r>
              <a:rPr lang="en-US" sz="1400" dirty="0" smtClean="0">
                <a:latin typeface="Verdana" panose="020B0604030504040204" pitchFamily="34" charset="0"/>
              </a:rPr>
              <a:t>.</a:t>
            </a:r>
            <a:endParaRPr lang="en-US" sz="1400" dirty="0">
              <a:latin typeface="Verdana" panose="020B0604030504040204" pitchFamily="34" charset="0"/>
            </a:endParaRPr>
          </a:p>
        </p:txBody>
      </p:sp>
      <p:pic>
        <p:nvPicPr>
          <p:cNvPr id="3077" name="Picture 5" descr="BRANCUSI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524000"/>
            <a:ext cx="3611563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20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20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-5366" y="0"/>
            <a:ext cx="9144000" cy="6868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8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733800" y="6553200"/>
            <a:ext cx="2743200" cy="304800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80000"/>
              </a:lnSpc>
            </a:pP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Uyuyan</a:t>
            </a: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İlham</a:t>
            </a: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Verdana" panose="020B0604030504040204" pitchFamily="34" charset="0"/>
              </a:rPr>
              <a:t>perisi</a:t>
            </a:r>
            <a:r>
              <a:rPr lang="en-US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 I</a:t>
            </a:r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35845" name="Picture 5" descr="Sleeping Muse 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634" y="1066800"/>
            <a:ext cx="66040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9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733800" y="6553200"/>
            <a:ext cx="2743200" cy="304800"/>
          </a:xfrm>
        </p:spPr>
        <p:txBody>
          <a:bodyPr>
            <a:normAutofit fontScale="85000" lnSpcReduction="10000"/>
          </a:bodyPr>
          <a:lstStyle/>
          <a:p>
            <a:pPr algn="l">
              <a:lnSpc>
                <a:spcPct val="80000"/>
              </a:lnSpc>
            </a:pP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Uyuyan</a:t>
            </a: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İlham</a:t>
            </a: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perisi</a:t>
            </a: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</a:rPr>
              <a:t> II</a:t>
            </a:r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41989" name="Picture 5" descr="Sleepin Muse I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902493"/>
            <a:ext cx="5943600" cy="5053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0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733800" y="6553200"/>
            <a:ext cx="2743200" cy="304800"/>
          </a:xfrm>
        </p:spPr>
        <p:txBody>
          <a:bodyPr>
            <a:normAutofit fontScale="85000" lnSpcReduction="10000"/>
          </a:bodyPr>
          <a:lstStyle/>
          <a:p>
            <a:pPr algn="l">
              <a:lnSpc>
                <a:spcPct val="80000"/>
              </a:lnSpc>
            </a:pP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Uyuyan</a:t>
            </a: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İlham</a:t>
            </a: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perisi</a:t>
            </a: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</a:rPr>
              <a:t> III</a:t>
            </a:r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43013" name="Picture 5" descr="Sleepin Muse II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023143"/>
            <a:ext cx="7162800" cy="4811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page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733800" y="6553200"/>
            <a:ext cx="2743200" cy="304800"/>
          </a:xfrm>
        </p:spPr>
        <p:txBody>
          <a:bodyPr>
            <a:normAutofit fontScale="85000" lnSpcReduction="10000"/>
          </a:bodyPr>
          <a:lstStyle/>
          <a:p>
            <a:pPr algn="l">
              <a:lnSpc>
                <a:spcPct val="80000"/>
              </a:lnSpc>
            </a:pP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Uyuyan</a:t>
            </a: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İlham</a:t>
            </a: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perisi</a:t>
            </a: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</a:rPr>
              <a:t> IV</a:t>
            </a:r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44037" name="Picture 5" descr="Sleeping Muse I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219200"/>
            <a:ext cx="4930775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8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733800" y="6553200"/>
            <a:ext cx="2743200" cy="304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1800" b="1" dirty="0">
                <a:solidFill>
                  <a:schemeClr val="bg1"/>
                </a:solidFill>
                <a:latin typeface="Verdana" panose="020B0604030504040204" pitchFamily="34" charset="0"/>
              </a:rPr>
              <a:t>Socrates</a:t>
            </a:r>
          </a:p>
        </p:txBody>
      </p:sp>
      <p:pic>
        <p:nvPicPr>
          <p:cNvPr id="36869" name="Picture 5" descr="Socrat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609600"/>
            <a:ext cx="2873103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8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19400" y="6553200"/>
            <a:ext cx="4648200" cy="304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</a:rPr>
              <a:t>“İlk </a:t>
            </a: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Adım</a:t>
            </a: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</a:rPr>
              <a:t>” </a:t>
            </a: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ile</a:t>
            </a: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ilgili</a:t>
            </a: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çalışma</a:t>
            </a:r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37893" name="Picture 5" descr="Study related to 'The First Step'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682935"/>
            <a:ext cx="2693988" cy="5489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066800" y="838200"/>
            <a:ext cx="1905000" cy="533400"/>
          </a:xfrm>
        </p:spPr>
        <p:txBody>
          <a:bodyPr anchor="ctr">
            <a:normAutofit/>
          </a:bodyPr>
          <a:lstStyle/>
          <a:p>
            <a:pPr algn="l"/>
            <a:r>
              <a:rPr lang="en-US" sz="2000" b="1" dirty="0" err="1" smtClean="0"/>
              <a:t>Miras</a:t>
            </a:r>
            <a:endParaRPr lang="en-US" sz="2000" b="1" dirty="0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04800" y="1523999"/>
            <a:ext cx="4267200" cy="4695825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80000"/>
              </a:lnSpc>
            </a:pPr>
            <a:r>
              <a:rPr lang="en-US" sz="1600" dirty="0" err="1" smtClean="0">
                <a:latin typeface="Verdana" panose="020B0604030504040204" pitchFamily="34" charset="0"/>
              </a:rPr>
              <a:t>Eserleri</a:t>
            </a:r>
            <a:r>
              <a:rPr lang="en-US" sz="1600" dirty="0">
                <a:latin typeface="Verdana" panose="020B0604030504040204" pitchFamily="34" charset="0"/>
              </a:rPr>
              <a:t>, New York Modern </a:t>
            </a:r>
            <a:r>
              <a:rPr lang="en-US" sz="1600" dirty="0" err="1">
                <a:latin typeface="Verdana" panose="020B0604030504040204" pitchFamily="34" charset="0"/>
              </a:rPr>
              <a:t>Sanat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Müzesi'nde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ve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Romanya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Ulusal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Sanat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Müzesi'nde</a:t>
            </a:r>
            <a:r>
              <a:rPr lang="en-US" sz="1600" dirty="0">
                <a:latin typeface="Verdana" panose="020B0604030504040204" pitchFamily="34" charset="0"/>
              </a:rPr>
              <a:t> (</a:t>
            </a:r>
            <a:r>
              <a:rPr lang="en-US" sz="1600" dirty="0" err="1">
                <a:latin typeface="Verdana" panose="020B0604030504040204" pitchFamily="34" charset="0"/>
              </a:rPr>
              <a:t>Bükreş'te</a:t>
            </a:r>
            <a:r>
              <a:rPr lang="en-US" sz="1600" dirty="0">
                <a:latin typeface="Verdana" panose="020B0604030504040204" pitchFamily="34" charset="0"/>
              </a:rPr>
              <a:t>) </a:t>
            </a:r>
            <a:r>
              <a:rPr lang="en-US" sz="1600" dirty="0" err="1">
                <a:latin typeface="Verdana" panose="020B0604030504040204" pitchFamily="34" charset="0"/>
              </a:rPr>
              <a:t>ve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dünyadaki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diğer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büyük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müzelerde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yer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almaktadır</a:t>
            </a:r>
            <a:r>
              <a:rPr lang="en-US" sz="1600" dirty="0">
                <a:latin typeface="Verdana" panose="020B0604030504040204" pitchFamily="34" charset="0"/>
              </a:rPr>
              <a:t>.</a:t>
            </a:r>
          </a:p>
          <a:p>
            <a:pPr algn="just">
              <a:lnSpc>
                <a:spcPct val="80000"/>
              </a:lnSpc>
            </a:pPr>
            <a:r>
              <a:rPr lang="en-US" sz="1600" dirty="0">
                <a:latin typeface="Verdana" panose="020B0604030504040204" pitchFamily="34" charset="0"/>
              </a:rPr>
              <a:t>Philadelphia </a:t>
            </a:r>
            <a:r>
              <a:rPr lang="en-US" sz="1600" dirty="0" err="1">
                <a:latin typeface="Verdana" panose="020B0604030504040204" pitchFamily="34" charset="0"/>
              </a:rPr>
              <a:t>Sanat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Müzesi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şu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anda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ABD'deki</a:t>
            </a:r>
            <a:r>
              <a:rPr lang="en-US" sz="1600" dirty="0">
                <a:latin typeface="Verdana" panose="020B0604030504040204" pitchFamily="34" charset="0"/>
              </a:rPr>
              <a:t> en </a:t>
            </a:r>
            <a:r>
              <a:rPr lang="en-US" sz="1600" dirty="0" err="1">
                <a:latin typeface="Verdana" panose="020B0604030504040204" pitchFamily="34" charset="0"/>
              </a:rPr>
              <a:t>büyük</a:t>
            </a:r>
            <a:r>
              <a:rPr lang="en-US" sz="1600" dirty="0">
                <a:latin typeface="Verdana" panose="020B0604030504040204" pitchFamily="34" charset="0"/>
              </a:rPr>
              <a:t> Brancusi </a:t>
            </a:r>
            <a:r>
              <a:rPr lang="en-US" sz="1600" dirty="0" err="1">
                <a:latin typeface="Verdana" panose="020B0604030504040204" pitchFamily="34" charset="0"/>
              </a:rPr>
              <a:t>heykel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koleksiyonuna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sahiptir</a:t>
            </a:r>
            <a:r>
              <a:rPr lang="en-US" sz="1600" dirty="0">
                <a:latin typeface="Verdana" panose="020B0604030504040204" pitchFamily="34" charset="0"/>
              </a:rPr>
              <a:t>.</a:t>
            </a:r>
          </a:p>
          <a:p>
            <a:pPr algn="just">
              <a:lnSpc>
                <a:spcPct val="80000"/>
              </a:lnSpc>
            </a:pPr>
            <a:r>
              <a:rPr lang="en-US" sz="1600" dirty="0" err="1" smtClean="0">
                <a:latin typeface="Verdana" panose="020B0604030504040204" pitchFamily="34" charset="0"/>
              </a:rPr>
              <a:t>Brancusi'nin</a:t>
            </a:r>
            <a:r>
              <a:rPr lang="en-US" sz="1600" dirty="0" smtClean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Paris'teki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zaman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stüdyosu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halka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açıktır</a:t>
            </a:r>
            <a:r>
              <a:rPr lang="en-US" sz="1600" dirty="0">
                <a:latin typeface="Verdana" panose="020B0604030504040204" pitchFamily="34" charset="0"/>
              </a:rPr>
              <a:t>. </a:t>
            </a:r>
            <a:r>
              <a:rPr lang="en-US" sz="1600" dirty="0" err="1">
                <a:latin typeface="Verdana" panose="020B0604030504040204" pitchFamily="34" charset="0"/>
              </a:rPr>
              <a:t>Rambuteau'daki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 smtClean="0">
                <a:latin typeface="Verdana" panose="020B0604030504040204" pitchFamily="34" charset="0"/>
              </a:rPr>
              <a:t>sokakta</a:t>
            </a:r>
            <a:r>
              <a:rPr lang="en-US" sz="1600" dirty="0" smtClean="0">
                <a:latin typeface="Verdana" panose="020B0604030504040204" pitchFamily="34" charset="0"/>
              </a:rPr>
              <a:t> Pompidou </a:t>
            </a:r>
            <a:r>
              <a:rPr lang="en-US" sz="1600" dirty="0" err="1">
                <a:latin typeface="Verdana" panose="020B0604030504040204" pitchFamily="34" charset="0"/>
              </a:rPr>
              <a:t>Merkezi'ne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çok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yakındır</a:t>
            </a:r>
            <a:r>
              <a:rPr lang="en-US" sz="1600" dirty="0">
                <a:latin typeface="Verdana" panose="020B0604030504040204" pitchFamily="34" charset="0"/>
              </a:rPr>
              <a:t>.</a:t>
            </a:r>
            <a:endParaRPr lang="en-US" sz="1600" dirty="0" smtClean="0">
              <a:latin typeface="Verdana" panose="020B0604030504040204" pitchFamily="34" charset="0"/>
            </a:endParaRPr>
          </a:p>
          <a:p>
            <a:pPr algn="just">
              <a:lnSpc>
                <a:spcPct val="80000"/>
              </a:lnSpc>
            </a:pPr>
            <a:r>
              <a:rPr lang="en-US" sz="1600" dirty="0" err="1" smtClean="0">
                <a:latin typeface="Verdana" panose="020B0604030504040204" pitchFamily="34" charset="0"/>
              </a:rPr>
              <a:t>Atölyesinin</a:t>
            </a:r>
            <a:r>
              <a:rPr lang="en-US" sz="1600" dirty="0" smtClean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bir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kısmı</a:t>
            </a:r>
            <a:r>
              <a:rPr lang="en-US" sz="1600" dirty="0">
                <a:latin typeface="Verdana" panose="020B0604030504040204" pitchFamily="34" charset="0"/>
              </a:rPr>
              <a:t>, </a:t>
            </a:r>
            <a:r>
              <a:rPr lang="en-US" sz="1600" dirty="0" err="1">
                <a:latin typeface="Verdana" panose="020B0604030504040204" pitchFamily="34" charset="0"/>
              </a:rPr>
              <a:t>öldüğü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gün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olduğu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gibi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atölyesinin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yeniden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inşa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edilmesi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şartıyla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Fransız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devletine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bağışladı</a:t>
            </a:r>
            <a:r>
              <a:rPr lang="en-US" sz="1600" dirty="0">
                <a:latin typeface="Verdana" panose="020B0604030504040204" pitchFamily="34" charset="0"/>
              </a:rPr>
              <a:t>.</a:t>
            </a:r>
          </a:p>
          <a:p>
            <a:pPr algn="just">
              <a:lnSpc>
                <a:spcPct val="80000"/>
              </a:lnSpc>
            </a:pPr>
            <a:r>
              <a:rPr lang="en-US" sz="1600" dirty="0" smtClean="0">
                <a:latin typeface="Verdana" panose="020B0604030504040204" pitchFamily="34" charset="0"/>
              </a:rPr>
              <a:t>2004 </a:t>
            </a:r>
            <a:r>
              <a:rPr lang="en-US" sz="1600" dirty="0" err="1">
                <a:latin typeface="Verdana" panose="020B0604030504040204" pitchFamily="34" charset="0"/>
              </a:rPr>
              <a:t>yılında</a:t>
            </a:r>
            <a:r>
              <a:rPr lang="en-US" sz="1600" dirty="0">
                <a:latin typeface="Verdana" panose="020B0604030504040204" pitchFamily="34" charset="0"/>
              </a:rPr>
              <a:t>, </a:t>
            </a:r>
            <a:r>
              <a:rPr lang="en-US" sz="1600" dirty="0" err="1">
                <a:latin typeface="Verdana" panose="020B0604030504040204" pitchFamily="34" charset="0"/>
              </a:rPr>
              <a:t>Brancusi'nin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Danaide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isimli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bir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heykeli</a:t>
            </a:r>
            <a:r>
              <a:rPr lang="en-US" sz="1600" dirty="0">
                <a:latin typeface="Verdana" panose="020B0604030504040204" pitchFamily="34" charset="0"/>
              </a:rPr>
              <a:t> 18.1 </a:t>
            </a:r>
            <a:r>
              <a:rPr lang="en-US" sz="1600" dirty="0" err="1">
                <a:latin typeface="Verdana" panose="020B0604030504040204" pitchFamily="34" charset="0"/>
              </a:rPr>
              <a:t>milyon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dolara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satıldı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ve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bir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heykel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parçasının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açık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artırmada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sattığı</a:t>
            </a:r>
            <a:r>
              <a:rPr lang="en-US" sz="1600" dirty="0">
                <a:latin typeface="Verdana" panose="020B0604030504040204" pitchFamily="34" charset="0"/>
              </a:rPr>
              <a:t> en </a:t>
            </a:r>
            <a:r>
              <a:rPr lang="en-US" sz="1600" dirty="0" err="1">
                <a:latin typeface="Verdana" panose="020B0604030504040204" pitchFamily="34" charset="0"/>
              </a:rPr>
              <a:t>yüksek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rakamdı</a:t>
            </a:r>
            <a:r>
              <a:rPr lang="en-US" sz="1600" dirty="0">
                <a:latin typeface="Verdana" panose="020B0604030504040204" pitchFamily="34" charset="0"/>
              </a:rPr>
              <a:t>.</a:t>
            </a:r>
          </a:p>
          <a:p>
            <a:pPr algn="just">
              <a:lnSpc>
                <a:spcPct val="80000"/>
              </a:lnSpc>
            </a:pPr>
            <a:r>
              <a:rPr lang="en-US" sz="1600" dirty="0">
                <a:latin typeface="Verdana" panose="020B0604030504040204" pitchFamily="34" charset="0"/>
              </a:rPr>
              <a:t>2005 </a:t>
            </a:r>
            <a:r>
              <a:rPr lang="en-US" sz="1600" dirty="0" err="1">
                <a:latin typeface="Verdana" panose="020B0604030504040204" pitchFamily="34" charset="0"/>
              </a:rPr>
              <a:t>yılının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Mayıs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ayında</a:t>
            </a:r>
            <a:r>
              <a:rPr lang="en-US" sz="1600" dirty="0">
                <a:latin typeface="Verdana" panose="020B0604030504040204" pitchFamily="34" charset="0"/>
              </a:rPr>
              <a:t>, </a:t>
            </a:r>
            <a:r>
              <a:rPr lang="en-US" sz="1600" i="1" dirty="0" err="1">
                <a:latin typeface="Verdana" panose="020B0604030504040204" pitchFamily="34" charset="0"/>
              </a:rPr>
              <a:t>Uzayda</a:t>
            </a:r>
            <a:r>
              <a:rPr lang="en-US" sz="1600" i="1" dirty="0">
                <a:latin typeface="Verdana" panose="020B0604030504040204" pitchFamily="34" charset="0"/>
              </a:rPr>
              <a:t> </a:t>
            </a:r>
            <a:r>
              <a:rPr lang="en-US" sz="1600" i="1" dirty="0" err="1" smtClean="0">
                <a:latin typeface="Verdana" panose="020B0604030504040204" pitchFamily="34" charset="0"/>
              </a:rPr>
              <a:t>Kuş</a:t>
            </a:r>
            <a:r>
              <a:rPr lang="en-US" sz="1600" i="1" dirty="0" smtClean="0">
                <a:latin typeface="Verdana" panose="020B0604030504040204" pitchFamily="34" charset="0"/>
              </a:rPr>
              <a:t> </a:t>
            </a:r>
            <a:r>
              <a:rPr lang="en-US" sz="1600" dirty="0" err="1" smtClean="0">
                <a:latin typeface="Verdana" panose="020B0604030504040204" pitchFamily="34" charset="0"/>
              </a:rPr>
              <a:t>serisinden</a:t>
            </a:r>
            <a:r>
              <a:rPr lang="en-US" sz="1600" dirty="0" smtClean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bir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parça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rekor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kırdı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ve</a:t>
            </a:r>
            <a:r>
              <a:rPr lang="en-US" sz="1600" dirty="0">
                <a:latin typeface="Verdana" panose="020B0604030504040204" pitchFamily="34" charset="0"/>
              </a:rPr>
              <a:t> Christie's </a:t>
            </a:r>
            <a:r>
              <a:rPr lang="en-US" sz="1600" dirty="0" err="1">
                <a:latin typeface="Verdana" panose="020B0604030504040204" pitchFamily="34" charset="0"/>
              </a:rPr>
              <a:t>müzayedesinde</a:t>
            </a:r>
            <a:r>
              <a:rPr lang="en-US" sz="1600" dirty="0">
                <a:latin typeface="Verdana" panose="020B0604030504040204" pitchFamily="34" charset="0"/>
              </a:rPr>
              <a:t> 27.5 </a:t>
            </a:r>
            <a:r>
              <a:rPr lang="en-US" sz="1600" dirty="0" err="1">
                <a:latin typeface="Verdana" panose="020B0604030504040204" pitchFamily="34" charset="0"/>
              </a:rPr>
              <a:t>milyon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dolara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sattı</a:t>
            </a:r>
            <a:r>
              <a:rPr lang="en-US" sz="1600" dirty="0">
                <a:latin typeface="Verdana" panose="020B0604030504040204" pitchFamily="34" charset="0"/>
              </a:rPr>
              <a:t>.</a:t>
            </a:r>
          </a:p>
        </p:txBody>
      </p:sp>
      <p:pic>
        <p:nvPicPr>
          <p:cNvPr id="5129" name="Picture 9" descr="The Mu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4262" y="1524000"/>
            <a:ext cx="3848100" cy="469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2000"/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2000"/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2000"/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2000"/>
                                        <p:tgtEl>
                                          <p:spTgt spid="5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2000"/>
                                        <p:tgtEl>
                                          <p:spTgt spid="51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5124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0" y="6553200"/>
            <a:ext cx="1600200" cy="304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1800" b="1" dirty="0" err="1">
                <a:solidFill>
                  <a:schemeClr val="bg1"/>
                </a:solidFill>
                <a:latin typeface="Verdana" panose="020B0604030504040204" pitchFamily="34" charset="0"/>
              </a:rPr>
              <a:t>Danaide</a:t>
            </a:r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11269" name="Picture 5" descr="Danaide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022797"/>
            <a:ext cx="2895600" cy="5238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Danaide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990600"/>
            <a:ext cx="3615237" cy="5238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99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5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57600" y="6553200"/>
            <a:ext cx="1981200" cy="304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Uzayda</a:t>
            </a: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Kuş</a:t>
            </a:r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65542" name="Picture 6" descr="brancusi3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914400"/>
            <a:ext cx="4144963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5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9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0" y="6553200"/>
            <a:ext cx="2743200" cy="304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b="1" dirty="0" err="1" smtClean="0">
                <a:solidFill>
                  <a:schemeClr val="bg1"/>
                </a:solidFill>
                <a:latin typeface="Verdana" panose="020B0604030504040204" pitchFamily="34" charset="0"/>
              </a:rPr>
              <a:t>Kuş</a:t>
            </a:r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39941" name="Picture 5" descr="The Bir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865" y="533400"/>
            <a:ext cx="3602935" cy="552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0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0" y="6553200"/>
            <a:ext cx="2895600" cy="304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1800" b="1" dirty="0" err="1" smtClean="0">
                <a:solidFill>
                  <a:schemeClr val="bg1"/>
                </a:solidFill>
                <a:latin typeface="Verdana" panose="020B0604030504040204" pitchFamily="34" charset="0"/>
              </a:rPr>
              <a:t>Sessizlik</a:t>
            </a:r>
            <a:r>
              <a:rPr lang="en-US" sz="18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Verdana" panose="020B0604030504040204" pitchFamily="34" charset="0"/>
              </a:rPr>
              <a:t>Masası</a:t>
            </a:r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45061" name="Picture 5" descr="Table of Silen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685800"/>
            <a:ext cx="6172200" cy="5513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00400" y="6553200"/>
            <a:ext cx="2743200" cy="304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Sarışın</a:t>
            </a: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Acı</a:t>
            </a:r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40965" name="Picture 5" descr="The Blonde Negres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237" y="798512"/>
            <a:ext cx="4073525" cy="526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7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733800" y="6553200"/>
            <a:ext cx="2743200" cy="304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Horoz</a:t>
            </a:r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33798" name="Picture 6" descr="The co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954087"/>
            <a:ext cx="5943600" cy="494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57600" y="6553200"/>
            <a:ext cx="1752600" cy="304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Altın</a:t>
            </a: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kuş</a:t>
            </a:r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15365" name="Picture 5" descr="Golden Bir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990600"/>
            <a:ext cx="4419600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733800" y="6553200"/>
            <a:ext cx="2743200" cy="304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1800" b="1" dirty="0" err="1">
                <a:solidFill>
                  <a:schemeClr val="bg1"/>
                </a:solidFill>
                <a:latin typeface="Verdana" panose="020B0604030504040204" pitchFamily="34" charset="0"/>
              </a:rPr>
              <a:t>Maiastra</a:t>
            </a:r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25605" name="Picture 5" descr="Maiastra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668" y="685800"/>
            <a:ext cx="1642982" cy="5686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Maiastra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685800"/>
            <a:ext cx="3664282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0" y="6553200"/>
            <a:ext cx="2743200" cy="304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Yenidoğan</a:t>
            </a:r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52230" name="Picture 6" descr="The Newbor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00" y="793124"/>
            <a:ext cx="58674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2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1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00400" y="6553200"/>
            <a:ext cx="2743200" cy="304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b="1" dirty="0" err="1" smtClean="0">
                <a:solidFill>
                  <a:schemeClr val="bg1"/>
                </a:solidFill>
                <a:latin typeface="Verdana" panose="020B0604030504040204" pitchFamily="34" charset="0"/>
              </a:rPr>
              <a:t>Öpücük</a:t>
            </a:r>
            <a:r>
              <a:rPr lang="en-US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 II</a:t>
            </a:r>
            <a:r>
              <a:rPr lang="en-US" sz="1800" b="1" dirty="0">
                <a:solidFill>
                  <a:schemeClr val="bg1"/>
                </a:solidFill>
                <a:latin typeface="Verdana" panose="020B0604030504040204" pitchFamily="34" charset="0"/>
              </a:rPr>
              <a:t>, III</a:t>
            </a:r>
          </a:p>
        </p:txBody>
      </p:sp>
      <p:pic>
        <p:nvPicPr>
          <p:cNvPr id="48133" name="Picture 5" descr="The Kiss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945524"/>
            <a:ext cx="3352800" cy="5218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34" name="Picture 6" descr="The Kiss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914400"/>
            <a:ext cx="3433529" cy="5190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90600" y="762000"/>
            <a:ext cx="2667000" cy="990600"/>
          </a:xfrm>
        </p:spPr>
        <p:txBody>
          <a:bodyPr anchor="ctr"/>
          <a:lstStyle/>
          <a:p>
            <a:pPr algn="l"/>
            <a:r>
              <a:rPr lang="en-US" sz="4000" dirty="0" err="1"/>
              <a:t>Alıntılar</a:t>
            </a:r>
            <a:endParaRPr lang="en-US" sz="4000" dirty="0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04800" y="2590800"/>
            <a:ext cx="3733800" cy="3429000"/>
          </a:xfrm>
        </p:spPr>
        <p:txBody>
          <a:bodyPr/>
          <a:lstStyle/>
          <a:p>
            <a:pPr algn="l">
              <a:lnSpc>
                <a:spcPct val="80000"/>
              </a:lnSpc>
            </a:pPr>
            <a:endParaRPr lang="en-US" sz="1000" dirty="0">
              <a:latin typeface="Verdana" panose="020B0604030504040204" pitchFamily="34" charset="0"/>
            </a:endParaRPr>
          </a:p>
          <a:p>
            <a:pPr algn="l">
              <a:lnSpc>
                <a:spcPct val="80000"/>
              </a:lnSpc>
            </a:pPr>
            <a:r>
              <a:rPr lang="en-US" sz="1600" b="1" dirty="0">
                <a:latin typeface="Verdana" panose="020B0604030504040204" pitchFamily="34" charset="0"/>
              </a:rPr>
              <a:t>“</a:t>
            </a:r>
            <a:r>
              <a:rPr lang="en-US" sz="1600" b="1" dirty="0" err="1">
                <a:latin typeface="Verdana" panose="020B0604030504040204" pitchFamily="34" charset="0"/>
              </a:rPr>
              <a:t>Bir</a:t>
            </a:r>
            <a:r>
              <a:rPr lang="en-US" sz="1600" b="1" dirty="0">
                <a:latin typeface="Verdana" panose="020B0604030504040204" pitchFamily="34" charset="0"/>
              </a:rPr>
              <a:t> </a:t>
            </a:r>
            <a:r>
              <a:rPr lang="en-US" sz="1600" b="1" dirty="0" err="1">
                <a:latin typeface="Verdana" panose="020B0604030504040204" pitchFamily="34" charset="0"/>
              </a:rPr>
              <a:t>tanrı</a:t>
            </a:r>
            <a:r>
              <a:rPr lang="en-US" sz="1600" b="1" dirty="0">
                <a:latin typeface="Verdana" panose="020B0604030504040204" pitchFamily="34" charset="0"/>
              </a:rPr>
              <a:t> </a:t>
            </a:r>
            <a:r>
              <a:rPr lang="en-US" sz="1600" b="1" dirty="0" err="1">
                <a:latin typeface="Verdana" panose="020B0604030504040204" pitchFamily="34" charset="0"/>
              </a:rPr>
              <a:t>gibi</a:t>
            </a:r>
            <a:r>
              <a:rPr lang="en-US" sz="1600" b="1" dirty="0">
                <a:latin typeface="Verdana" panose="020B0604030504040204" pitchFamily="34" charset="0"/>
              </a:rPr>
              <a:t> </a:t>
            </a:r>
            <a:r>
              <a:rPr lang="en-US" sz="1600" b="1" dirty="0" err="1">
                <a:latin typeface="Verdana" panose="020B0604030504040204" pitchFamily="34" charset="0"/>
              </a:rPr>
              <a:t>yarat</a:t>
            </a:r>
            <a:r>
              <a:rPr lang="en-US" sz="1600" b="1" dirty="0">
                <a:latin typeface="Verdana" panose="020B0604030504040204" pitchFamily="34" charset="0"/>
              </a:rPr>
              <a:t>, </a:t>
            </a:r>
            <a:r>
              <a:rPr lang="en-US" sz="1600" b="1" dirty="0" err="1">
                <a:latin typeface="Verdana" panose="020B0604030504040204" pitchFamily="34" charset="0"/>
              </a:rPr>
              <a:t>bir</a:t>
            </a:r>
            <a:r>
              <a:rPr lang="en-US" sz="1600" b="1" dirty="0">
                <a:latin typeface="Verdana" panose="020B0604030504040204" pitchFamily="34" charset="0"/>
              </a:rPr>
              <a:t> </a:t>
            </a:r>
            <a:r>
              <a:rPr lang="en-US" sz="1600" b="1" dirty="0" err="1">
                <a:latin typeface="Verdana" panose="020B0604030504040204" pitchFamily="34" charset="0"/>
              </a:rPr>
              <a:t>kral</a:t>
            </a:r>
            <a:r>
              <a:rPr lang="en-US" sz="1600" b="1" dirty="0">
                <a:latin typeface="Verdana" panose="020B0604030504040204" pitchFamily="34" charset="0"/>
              </a:rPr>
              <a:t> </a:t>
            </a:r>
            <a:r>
              <a:rPr lang="en-US" sz="1600" b="1" dirty="0" err="1">
                <a:latin typeface="Verdana" panose="020B0604030504040204" pitchFamily="34" charset="0"/>
              </a:rPr>
              <a:t>gibi</a:t>
            </a:r>
            <a:r>
              <a:rPr lang="en-US" sz="1600" b="1" dirty="0">
                <a:latin typeface="Verdana" panose="020B0604030504040204" pitchFamily="34" charset="0"/>
              </a:rPr>
              <a:t> </a:t>
            </a:r>
            <a:r>
              <a:rPr lang="en-US" sz="1600" b="1" dirty="0" err="1">
                <a:latin typeface="Verdana" panose="020B0604030504040204" pitchFamily="34" charset="0"/>
              </a:rPr>
              <a:t>komuta</a:t>
            </a:r>
            <a:r>
              <a:rPr lang="en-US" sz="1600" b="1" dirty="0">
                <a:latin typeface="Verdana" panose="020B0604030504040204" pitchFamily="34" charset="0"/>
              </a:rPr>
              <a:t> et, </a:t>
            </a:r>
            <a:r>
              <a:rPr lang="en-US" sz="1600" b="1" dirty="0" err="1">
                <a:latin typeface="Verdana" panose="020B0604030504040204" pitchFamily="34" charset="0"/>
              </a:rPr>
              <a:t>köle</a:t>
            </a:r>
            <a:r>
              <a:rPr lang="en-US" sz="1600" b="1" dirty="0">
                <a:latin typeface="Verdana" panose="020B0604030504040204" pitchFamily="34" charset="0"/>
              </a:rPr>
              <a:t> </a:t>
            </a:r>
            <a:r>
              <a:rPr lang="en-US" sz="1600" b="1" dirty="0" err="1">
                <a:latin typeface="Verdana" panose="020B0604030504040204" pitchFamily="34" charset="0"/>
              </a:rPr>
              <a:t>gibi</a:t>
            </a:r>
            <a:r>
              <a:rPr lang="en-US" sz="1600" b="1" dirty="0">
                <a:latin typeface="Verdana" panose="020B0604030504040204" pitchFamily="34" charset="0"/>
              </a:rPr>
              <a:t> </a:t>
            </a:r>
            <a:r>
              <a:rPr lang="en-US" sz="1600" b="1" dirty="0" err="1">
                <a:latin typeface="Verdana" panose="020B0604030504040204" pitchFamily="34" charset="0"/>
              </a:rPr>
              <a:t>çalış</a:t>
            </a:r>
            <a:r>
              <a:rPr lang="en-US" sz="1600" b="1" dirty="0">
                <a:latin typeface="Verdana" panose="020B0604030504040204" pitchFamily="34" charset="0"/>
              </a:rPr>
              <a:t>.”</a:t>
            </a:r>
          </a:p>
          <a:p>
            <a:pPr algn="l">
              <a:lnSpc>
                <a:spcPct val="80000"/>
              </a:lnSpc>
            </a:pPr>
            <a:endParaRPr lang="en-US" sz="1400" b="1" dirty="0">
              <a:latin typeface="Verdana" panose="020B0604030504040204" pitchFamily="34" charset="0"/>
            </a:endParaRPr>
          </a:p>
          <a:p>
            <a:pPr algn="l">
              <a:lnSpc>
                <a:spcPct val="80000"/>
              </a:lnSpc>
            </a:pPr>
            <a:r>
              <a:rPr lang="en-US" sz="1400" b="1" dirty="0">
                <a:latin typeface="Verdana" panose="020B0604030504040204" pitchFamily="34" charset="0"/>
              </a:rPr>
              <a:t>- </a:t>
            </a:r>
            <a:r>
              <a:rPr lang="en-US" sz="1600" b="1" dirty="0" err="1">
                <a:latin typeface="Verdana" panose="020B0604030504040204" pitchFamily="34" charset="0"/>
              </a:rPr>
              <a:t>Constantin</a:t>
            </a:r>
            <a:r>
              <a:rPr lang="en-US" sz="1600" b="1" dirty="0">
                <a:latin typeface="Verdana" panose="020B0604030504040204" pitchFamily="34" charset="0"/>
              </a:rPr>
              <a:t> Brancusi</a:t>
            </a:r>
          </a:p>
        </p:txBody>
      </p:sp>
      <p:pic>
        <p:nvPicPr>
          <p:cNvPr id="6151" name="Picture 7" descr="Endless Column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048" y="1295400"/>
            <a:ext cx="3695700" cy="492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2000"/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/>
      <p:bldP spid="6148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733800" y="6553200"/>
            <a:ext cx="2743200" cy="304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Kadının</a:t>
            </a: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kafası</a:t>
            </a:r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51205" name="Picture 5" descr="Woman's He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800100"/>
            <a:ext cx="3505200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1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733800" y="6553200"/>
            <a:ext cx="2743200" cy="304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Duacı</a:t>
            </a:r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50181" name="Picture 5" descr="The Prayer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219200"/>
            <a:ext cx="320040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2" name="Picture 6" descr="The Prayer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198808"/>
            <a:ext cx="3178175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3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124200" y="6553200"/>
            <a:ext cx="3200400" cy="304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Yeryüzünün</a:t>
            </a: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Bilgeliği</a:t>
            </a:r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59398" name="Picture 6" descr="Wisdom of the Eart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300" y="800100"/>
            <a:ext cx="4343400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9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12"/>
          <a:stretch/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0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6553200"/>
            <a:ext cx="2971800" cy="304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1800" b="1" dirty="0" err="1" smtClean="0">
                <a:solidFill>
                  <a:schemeClr val="bg1"/>
                </a:solidFill>
                <a:latin typeface="Verdana" panose="020B0604030504040204" pitchFamily="34" charset="0"/>
              </a:rPr>
              <a:t>Öpücük</a:t>
            </a:r>
            <a:r>
              <a:rPr lang="en-US" sz="18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Verdana" panose="020B0604030504040204" pitchFamily="34" charset="0"/>
              </a:rPr>
              <a:t>Kapısı</a:t>
            </a:r>
            <a:r>
              <a:rPr lang="en-US" sz="18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46085" name="Picture 5" descr="The Gate of Kis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838200"/>
            <a:ext cx="7269957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9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733800" y="6553200"/>
            <a:ext cx="2743200" cy="304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Çile</a:t>
            </a:r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38917" name="Picture 5" descr="Suffer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622636"/>
            <a:ext cx="4389438" cy="528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505200" y="6553200"/>
            <a:ext cx="1905000" cy="304800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80000"/>
              </a:lnSpc>
            </a:pPr>
            <a:r>
              <a:rPr lang="en-US" sz="1800" b="1">
                <a:solidFill>
                  <a:schemeClr val="bg1"/>
                </a:solidFill>
                <a:latin typeface="Verdana" panose="020B0604030504040204" pitchFamily="34" charset="0"/>
              </a:rPr>
              <a:t>Bust of a boy</a:t>
            </a:r>
          </a:p>
        </p:txBody>
      </p:sp>
      <p:pic>
        <p:nvPicPr>
          <p:cNvPr id="10245" name="Picture 5" descr="Bust of a Bo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0" y="638846"/>
            <a:ext cx="4660900" cy="521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124200" y="6553200"/>
            <a:ext cx="2971800" cy="304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1800" b="1" dirty="0" err="1" smtClean="0">
                <a:solidFill>
                  <a:schemeClr val="bg1"/>
                </a:solidFill>
                <a:latin typeface="Verdana" panose="020B0604030504040204" pitchFamily="34" charset="0"/>
              </a:rPr>
              <a:t>Portre</a:t>
            </a:r>
            <a:r>
              <a:rPr lang="en-US" sz="18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n-US" sz="1800" b="1" dirty="0">
                <a:solidFill>
                  <a:schemeClr val="bg1"/>
                </a:solidFill>
                <a:latin typeface="Verdana" panose="020B0604030504040204" pitchFamily="34" charset="0"/>
              </a:rPr>
              <a:t>- </a:t>
            </a:r>
            <a:r>
              <a:rPr lang="en-US" sz="1800" b="1" dirty="0" err="1">
                <a:solidFill>
                  <a:schemeClr val="bg1"/>
                </a:solidFill>
                <a:latin typeface="Verdana" panose="020B0604030504040204" pitchFamily="34" charset="0"/>
              </a:rPr>
              <a:t>Darascu</a:t>
            </a:r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76805" name="Picture 5" descr="darascu_portr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5437" y="762000"/>
            <a:ext cx="3489325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6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8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38400" y="6553200"/>
            <a:ext cx="4038600" cy="304800"/>
          </a:xfrm>
        </p:spPr>
        <p:txBody>
          <a:bodyPr>
            <a:normAutofit fontScale="92500"/>
          </a:bodyPr>
          <a:lstStyle/>
          <a:p>
            <a:pPr>
              <a:lnSpc>
                <a:spcPct val="80000"/>
              </a:lnSpc>
            </a:pPr>
            <a:r>
              <a:rPr lang="en-US" sz="1800" b="1" dirty="0" err="1" smtClean="0">
                <a:solidFill>
                  <a:schemeClr val="bg1"/>
                </a:solidFill>
                <a:latin typeface="Verdana" panose="020B0604030504040204" pitchFamily="34" charset="0"/>
              </a:rPr>
              <a:t>Portre</a:t>
            </a:r>
            <a:r>
              <a:rPr lang="en-US" sz="18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n-US" sz="1800" b="1" dirty="0">
                <a:solidFill>
                  <a:schemeClr val="bg1"/>
                </a:solidFill>
                <a:latin typeface="Verdana" panose="020B0604030504040204" pitchFamily="34" charset="0"/>
              </a:rPr>
              <a:t>– </a:t>
            </a:r>
            <a:r>
              <a:rPr lang="en-US" sz="1800" b="1" dirty="0" err="1" smtClean="0">
                <a:solidFill>
                  <a:schemeClr val="bg1"/>
                </a:solidFill>
                <a:latin typeface="Verdana" panose="020B0604030504040204" pitchFamily="34" charset="0"/>
              </a:rPr>
              <a:t>Komutan</a:t>
            </a:r>
            <a:r>
              <a:rPr lang="en-US" sz="18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 Carol </a:t>
            </a:r>
            <a:r>
              <a:rPr lang="en-US" sz="1800" b="1" dirty="0">
                <a:solidFill>
                  <a:schemeClr val="bg1"/>
                </a:solidFill>
                <a:latin typeface="Verdana" panose="020B0604030504040204" pitchFamily="34" charset="0"/>
              </a:rPr>
              <a:t>Davila</a:t>
            </a:r>
          </a:p>
        </p:txBody>
      </p:sp>
      <p:pic>
        <p:nvPicPr>
          <p:cNvPr id="77829" name="Picture 5" descr="general_carol_davil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00" y="762000"/>
            <a:ext cx="3327400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7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124200" y="6553200"/>
            <a:ext cx="2971800" cy="304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1800" b="1" dirty="0" err="1" smtClean="0">
                <a:solidFill>
                  <a:schemeClr val="bg1"/>
                </a:solidFill>
                <a:latin typeface="Verdana" panose="020B0604030504040204" pitchFamily="34" charset="0"/>
              </a:rPr>
              <a:t>Portre</a:t>
            </a:r>
            <a:r>
              <a:rPr lang="en-US" sz="18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n-US" sz="1800" b="1" dirty="0">
                <a:solidFill>
                  <a:schemeClr val="bg1"/>
                </a:solidFill>
                <a:latin typeface="Verdana" panose="020B0604030504040204" pitchFamily="34" charset="0"/>
              </a:rPr>
              <a:t>- </a:t>
            </a:r>
            <a:r>
              <a:rPr lang="en-US" sz="1800" b="1" dirty="0" err="1">
                <a:solidFill>
                  <a:schemeClr val="bg1"/>
                </a:solidFill>
                <a:latin typeface="Verdana" panose="020B0604030504040204" pitchFamily="34" charset="0"/>
              </a:rPr>
              <a:t>Vitellius</a:t>
            </a:r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78853" name="Picture 5" descr="vitelli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800100"/>
            <a:ext cx="3505200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8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2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00400" y="6553200"/>
            <a:ext cx="3124200" cy="304800"/>
          </a:xfrm>
        </p:spPr>
        <p:txBody>
          <a:bodyPr>
            <a:normAutofit fontScale="92500"/>
          </a:bodyPr>
          <a:lstStyle/>
          <a:p>
            <a:pPr>
              <a:lnSpc>
                <a:spcPct val="80000"/>
              </a:lnSpc>
            </a:pP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Genç</a:t>
            </a: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bir</a:t>
            </a: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adamın</a:t>
            </a: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gövde</a:t>
            </a:r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54278" name="Picture 6" descr="Torso of a Young M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1943" y="675604"/>
            <a:ext cx="3821113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3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19400" y="6553200"/>
            <a:ext cx="3810000" cy="304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Genç</a:t>
            </a: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bir</a:t>
            </a: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kadının</a:t>
            </a: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gövde</a:t>
            </a:r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56326" name="Picture 6" descr="Torso of a young wom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800100"/>
            <a:ext cx="3962400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6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8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76600" y="6553200"/>
            <a:ext cx="3810000" cy="304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Uyuyan</a:t>
            </a: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çocuk</a:t>
            </a:r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79877" name="Picture 5" descr="sleeping_chil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0" y="899318"/>
            <a:ext cx="6324600" cy="50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9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2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76600" y="6553200"/>
            <a:ext cx="2743200" cy="304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</a:rPr>
              <a:t>İki</a:t>
            </a: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Verdana" panose="020B0604030504040204" pitchFamily="34" charset="0"/>
              </a:rPr>
              <a:t>penguen</a:t>
            </a:r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55302" name="Picture 6" descr="Two Pengui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4900" y="647700"/>
            <a:ext cx="4394200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5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5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143000" y="762000"/>
            <a:ext cx="4648200" cy="990600"/>
          </a:xfrm>
        </p:spPr>
        <p:txBody>
          <a:bodyPr anchor="ctr"/>
          <a:lstStyle/>
          <a:p>
            <a:pPr algn="l"/>
            <a:r>
              <a:rPr lang="en-US" sz="4400" dirty="0" err="1">
                <a:latin typeface="Forte" pitchFamily="66" charset="0"/>
              </a:rPr>
              <a:t>Barış</a:t>
            </a:r>
            <a:r>
              <a:rPr lang="en-US" sz="4400" dirty="0">
                <a:latin typeface="Forte" pitchFamily="66" charset="0"/>
              </a:rPr>
              <a:t> </a:t>
            </a:r>
            <a:r>
              <a:rPr lang="en-US" sz="4400" dirty="0" err="1">
                <a:latin typeface="Forte" pitchFamily="66" charset="0"/>
              </a:rPr>
              <a:t>mesajı</a:t>
            </a:r>
            <a:endParaRPr lang="en-US" sz="4400" dirty="0">
              <a:latin typeface="Forte" pitchFamily="66" charset="0"/>
            </a:endParaRPr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04800" y="2057400"/>
            <a:ext cx="8534400" cy="4038600"/>
          </a:xfrm>
          <a:noFill/>
          <a:ln/>
        </p:spPr>
        <p:txBody>
          <a:bodyPr>
            <a:normAutofit/>
          </a:bodyPr>
          <a:lstStyle/>
          <a:p>
            <a:pPr algn="l"/>
            <a:endParaRPr lang="en-US" sz="1800" dirty="0" smtClean="0">
              <a:latin typeface="Forte" pitchFamily="66" charset="0"/>
            </a:endParaRPr>
          </a:p>
          <a:p>
            <a:pPr algn="just"/>
            <a:r>
              <a:rPr lang="en-US" dirty="0" err="1">
                <a:latin typeface="Forte" pitchFamily="66" charset="0"/>
              </a:rPr>
              <a:t>Fizik</a:t>
            </a:r>
            <a:r>
              <a:rPr lang="en-US" dirty="0">
                <a:latin typeface="Forte" pitchFamily="66" charset="0"/>
              </a:rPr>
              <a:t>, </a:t>
            </a:r>
            <a:r>
              <a:rPr lang="en-US" dirty="0" err="1">
                <a:latin typeface="Forte" pitchFamily="66" charset="0"/>
              </a:rPr>
              <a:t>herhangi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bir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elemanın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alacağı</a:t>
            </a:r>
            <a:r>
              <a:rPr lang="en-US" dirty="0">
                <a:latin typeface="Forte" pitchFamily="66" charset="0"/>
              </a:rPr>
              <a:t> en </a:t>
            </a:r>
            <a:r>
              <a:rPr lang="en-US" dirty="0" err="1">
                <a:latin typeface="Forte" pitchFamily="66" charset="0"/>
              </a:rPr>
              <a:t>olası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şeklin</a:t>
            </a:r>
            <a:r>
              <a:rPr lang="en-US" dirty="0">
                <a:latin typeface="Forte" pitchFamily="66" charset="0"/>
              </a:rPr>
              <a:t>, </a:t>
            </a:r>
            <a:r>
              <a:rPr lang="en-US" dirty="0" err="1">
                <a:latin typeface="Forte" pitchFamily="66" charset="0"/>
              </a:rPr>
              <a:t>bir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küreninki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olduğunu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doğrular</a:t>
            </a:r>
            <a:r>
              <a:rPr lang="en-US" dirty="0">
                <a:latin typeface="Forte" pitchFamily="66" charset="0"/>
              </a:rPr>
              <a:t>.</a:t>
            </a:r>
            <a:endParaRPr lang="en-US" sz="1800" dirty="0">
              <a:latin typeface="Forte" pitchFamily="66" charset="0"/>
            </a:endParaRPr>
          </a:p>
          <a:p>
            <a:pPr algn="just"/>
            <a:r>
              <a:rPr lang="en-US" dirty="0" err="1" smtClean="0">
                <a:latin typeface="Forte" pitchFamily="66" charset="0"/>
              </a:rPr>
              <a:t>Brancusi'nin</a:t>
            </a:r>
            <a:r>
              <a:rPr lang="en-US" dirty="0" smtClean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sanat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yapıtlarının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çoğunda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yumurta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benzeri</a:t>
            </a:r>
            <a:r>
              <a:rPr lang="en-US" dirty="0">
                <a:latin typeface="Forte" pitchFamily="66" charset="0"/>
              </a:rPr>
              <a:t>, </a:t>
            </a:r>
            <a:r>
              <a:rPr lang="en-US" dirty="0" err="1">
                <a:latin typeface="Forte" pitchFamily="66" charset="0"/>
              </a:rPr>
              <a:t>küre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benzeri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çizgiler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ve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şekiller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gözlemliyoruz</a:t>
            </a:r>
            <a:r>
              <a:rPr lang="en-US" dirty="0">
                <a:latin typeface="Forte" pitchFamily="66" charset="0"/>
              </a:rPr>
              <a:t>, </a:t>
            </a:r>
            <a:r>
              <a:rPr lang="en-US" dirty="0" err="1">
                <a:latin typeface="Forte" pitchFamily="66" charset="0"/>
              </a:rPr>
              <a:t>böylece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gözlemci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tüm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yaşamının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işinin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mükemmel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bir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arayış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olduğunu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 smtClean="0">
                <a:latin typeface="Forte" pitchFamily="66" charset="0"/>
              </a:rPr>
              <a:t>anlıyor</a:t>
            </a:r>
            <a:r>
              <a:rPr lang="en-US" dirty="0" smtClean="0">
                <a:latin typeface="Forte" pitchFamily="66" charset="0"/>
              </a:rPr>
              <a:t>. </a:t>
            </a:r>
            <a:r>
              <a:rPr lang="en-US" dirty="0" err="1" smtClean="0">
                <a:latin typeface="Forte" pitchFamily="66" charset="0"/>
              </a:rPr>
              <a:t>Ama</a:t>
            </a:r>
            <a:r>
              <a:rPr lang="en-US" dirty="0" smtClean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mükemmelliğin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ulaşması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kolay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 smtClean="0">
                <a:latin typeface="Forte" pitchFamily="66" charset="0"/>
              </a:rPr>
              <a:t>değil</a:t>
            </a:r>
            <a:r>
              <a:rPr lang="en-US" dirty="0" smtClean="0">
                <a:latin typeface="Forte" pitchFamily="66" charset="0"/>
              </a:rPr>
              <a:t>. </a:t>
            </a:r>
            <a:r>
              <a:rPr lang="en-US" dirty="0" err="1" smtClean="0">
                <a:latin typeface="Forte" pitchFamily="66" charset="0"/>
              </a:rPr>
              <a:t>Azim</a:t>
            </a:r>
            <a:r>
              <a:rPr lang="en-US" dirty="0" smtClean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çok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fiyatlıdır</a:t>
            </a:r>
            <a:r>
              <a:rPr lang="en-US" dirty="0" smtClean="0">
                <a:latin typeface="Forte" pitchFamily="66" charset="0"/>
              </a:rPr>
              <a:t>. </a:t>
            </a:r>
            <a:r>
              <a:rPr lang="en-US" dirty="0" err="1" smtClean="0">
                <a:latin typeface="Forte" pitchFamily="66" charset="0"/>
              </a:rPr>
              <a:t>Romanya'dan</a:t>
            </a:r>
            <a:r>
              <a:rPr lang="en-US" dirty="0" smtClean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Paris'e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gitmek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için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iki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yıl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yürüyüş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yaptı</a:t>
            </a:r>
            <a:r>
              <a:rPr lang="en-US" dirty="0">
                <a:latin typeface="Forte" pitchFamily="66" charset="0"/>
              </a:rPr>
              <a:t>. </a:t>
            </a:r>
            <a:r>
              <a:rPr lang="en-US" dirty="0" err="1">
                <a:latin typeface="Forte" pitchFamily="66" charset="0"/>
              </a:rPr>
              <a:t>Daha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fazla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çocukken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bu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aydınlanma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yolculuğunu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aldı</a:t>
            </a:r>
            <a:r>
              <a:rPr lang="en-US" dirty="0">
                <a:latin typeface="Forte" pitchFamily="66" charset="0"/>
              </a:rPr>
              <a:t>. </a:t>
            </a:r>
            <a:r>
              <a:rPr lang="en-US" dirty="0" err="1">
                <a:latin typeface="Forte" pitchFamily="66" charset="0"/>
              </a:rPr>
              <a:t>Bundan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kısa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bir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süre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sonra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ünlendi</a:t>
            </a:r>
            <a:r>
              <a:rPr lang="en-US" dirty="0">
                <a:latin typeface="Forte" pitchFamily="66" charset="0"/>
              </a:rPr>
              <a:t>.</a:t>
            </a:r>
            <a:endParaRPr lang="en-US" sz="1800" dirty="0">
              <a:latin typeface="Forte" pitchFamily="66" charset="0"/>
            </a:endParaRPr>
          </a:p>
          <a:p>
            <a:pPr algn="just"/>
            <a:r>
              <a:rPr lang="en-US" dirty="0" err="1" smtClean="0">
                <a:latin typeface="Forte" pitchFamily="66" charset="0"/>
              </a:rPr>
              <a:t>Barış</a:t>
            </a:r>
            <a:r>
              <a:rPr lang="en-US" dirty="0">
                <a:latin typeface="Forte" pitchFamily="66" charset="0"/>
              </a:rPr>
              <a:t>, </a:t>
            </a:r>
            <a:r>
              <a:rPr lang="en-US" dirty="0" err="1">
                <a:latin typeface="Forte" pitchFamily="66" charset="0"/>
              </a:rPr>
              <a:t>yalnızca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mükemmel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bir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toplumun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var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olduğu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yolları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belirleyebilir</a:t>
            </a:r>
            <a:r>
              <a:rPr lang="en-US" dirty="0">
                <a:latin typeface="Forte" pitchFamily="66" charset="0"/>
              </a:rPr>
              <a:t>. </a:t>
            </a:r>
            <a:r>
              <a:rPr lang="en-US" dirty="0" err="1">
                <a:latin typeface="Forte" pitchFamily="66" charset="0"/>
              </a:rPr>
              <a:t>Brancusi'nin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bize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söylediği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şey</a:t>
            </a:r>
            <a:r>
              <a:rPr lang="en-US" dirty="0">
                <a:latin typeface="Forte" pitchFamily="66" charset="0"/>
              </a:rPr>
              <a:t>, </a:t>
            </a:r>
            <a:r>
              <a:rPr lang="en-US" dirty="0" err="1">
                <a:latin typeface="Forte" pitchFamily="66" charset="0"/>
              </a:rPr>
              <a:t>gerekirse</a:t>
            </a:r>
            <a:r>
              <a:rPr lang="en-US" dirty="0">
                <a:latin typeface="Forte" pitchFamily="66" charset="0"/>
              </a:rPr>
              <a:t>, </a:t>
            </a:r>
            <a:r>
              <a:rPr lang="en-US" dirty="0" err="1">
                <a:latin typeface="Forte" pitchFamily="66" charset="0"/>
              </a:rPr>
              <a:t>Sonsuza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dek</a:t>
            </a:r>
            <a:r>
              <a:rPr lang="en-US" dirty="0">
                <a:latin typeface="Forte" pitchFamily="66" charset="0"/>
              </a:rPr>
              <a:t>, </a:t>
            </a:r>
            <a:r>
              <a:rPr lang="en-US" dirty="0" err="1">
                <a:latin typeface="Forte" pitchFamily="66" charset="0"/>
              </a:rPr>
              <a:t>mükemmelliğe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ulaşmak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ve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böylece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Barış'a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ulaşmak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için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sebat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etmemiz</a:t>
            </a:r>
            <a:r>
              <a:rPr lang="en-US" dirty="0">
                <a:latin typeface="Forte" pitchFamily="66" charset="0"/>
              </a:rPr>
              <a:t> </a:t>
            </a:r>
            <a:r>
              <a:rPr lang="en-US" dirty="0" err="1">
                <a:latin typeface="Forte" pitchFamily="66" charset="0"/>
              </a:rPr>
              <a:t>gerektiğidir</a:t>
            </a:r>
            <a:r>
              <a:rPr lang="en-US" dirty="0">
                <a:latin typeface="Forte" pitchFamily="66" charset="0"/>
              </a:rPr>
              <a:t>.</a:t>
            </a:r>
            <a:endParaRPr lang="en-US" sz="1800" dirty="0">
              <a:latin typeface="Forte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75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5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75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/>
      <p:bldP spid="6758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0" y="6553200"/>
            <a:ext cx="2895600" cy="304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1800" b="1" dirty="0" err="1" smtClean="0">
                <a:solidFill>
                  <a:schemeClr val="bg1"/>
                </a:solidFill>
                <a:latin typeface="Verdana" panose="020B0604030504040204" pitchFamily="34" charset="0"/>
              </a:rPr>
              <a:t>Sonsuz</a:t>
            </a:r>
            <a:r>
              <a:rPr lang="en-US" sz="18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Verdana" panose="020B0604030504040204" pitchFamily="34" charset="0"/>
              </a:rPr>
              <a:t>Sütun</a:t>
            </a:r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12294" name="Picture 6" descr="Endless Column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136618"/>
            <a:ext cx="3570288" cy="4947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5" name="Picture 7" descr="Endless Column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990" y="1136618"/>
            <a:ext cx="3321488" cy="4947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Kaynaklar</a:t>
            </a:r>
            <a:r>
              <a:rPr lang="en-US" dirty="0" smtClean="0"/>
              <a:t>:</a:t>
            </a:r>
          </a:p>
          <a:p>
            <a:endParaRPr lang="en-US" dirty="0"/>
          </a:p>
          <a:p>
            <a:r>
              <a:rPr lang="en-US" dirty="0"/>
              <a:t>Dan </a:t>
            </a:r>
            <a:r>
              <a:rPr lang="en-US" dirty="0" err="1"/>
              <a:t>Grigorescu</a:t>
            </a:r>
            <a:r>
              <a:rPr lang="en-US" dirty="0"/>
              <a:t>, </a:t>
            </a:r>
            <a:r>
              <a:rPr lang="en-US" i="1" dirty="0" err="1"/>
              <a:t>Brâncuși</a:t>
            </a:r>
            <a:r>
              <a:rPr lang="en-US" i="1" dirty="0"/>
              <a:t> </a:t>
            </a:r>
            <a:r>
              <a:rPr lang="en-US" i="1" dirty="0" err="1"/>
              <a:t>și</a:t>
            </a:r>
            <a:r>
              <a:rPr lang="en-US" i="1" dirty="0"/>
              <a:t> </a:t>
            </a:r>
            <a:r>
              <a:rPr lang="en-US" i="1" dirty="0" err="1"/>
              <a:t>secolul</a:t>
            </a:r>
            <a:r>
              <a:rPr lang="en-US" i="1" dirty="0"/>
              <a:t> </a:t>
            </a:r>
            <a:r>
              <a:rPr lang="en-US" i="1" dirty="0" err="1"/>
              <a:t>său</a:t>
            </a:r>
            <a:r>
              <a:rPr lang="en-US" dirty="0"/>
              <a:t>, </a:t>
            </a:r>
            <a:r>
              <a:rPr lang="en-US" dirty="0" err="1"/>
              <a:t>Editura</a:t>
            </a:r>
            <a:r>
              <a:rPr lang="en-US" dirty="0"/>
              <a:t> Artemis, </a:t>
            </a:r>
            <a:r>
              <a:rPr lang="en-US" dirty="0" err="1"/>
              <a:t>București</a:t>
            </a:r>
            <a:r>
              <a:rPr lang="en-US" dirty="0"/>
              <a:t>, </a:t>
            </a:r>
            <a:r>
              <a:rPr lang="en-US" dirty="0" smtClean="0"/>
              <a:t>1993</a:t>
            </a:r>
          </a:p>
          <a:p>
            <a:r>
              <a:rPr lang="en-US" dirty="0" err="1"/>
              <a:t>Vlasiu</a:t>
            </a:r>
            <a:r>
              <a:rPr lang="en-US" dirty="0"/>
              <a:t>, </a:t>
            </a:r>
            <a:r>
              <a:rPr lang="en-US" dirty="0" err="1"/>
              <a:t>Ioana</a:t>
            </a:r>
            <a:r>
              <a:rPr lang="en-US" dirty="0"/>
              <a:t> (</a:t>
            </a:r>
            <a:r>
              <a:rPr lang="en-US" dirty="0" err="1"/>
              <a:t>coord</a:t>
            </a:r>
            <a:r>
              <a:rPr lang="en-US" dirty="0"/>
              <a:t>.), </a:t>
            </a:r>
            <a:r>
              <a:rPr lang="en-US" i="1" dirty="0" err="1"/>
              <a:t>Dicționarul</a:t>
            </a:r>
            <a:r>
              <a:rPr lang="en-US" i="1" dirty="0"/>
              <a:t> </a:t>
            </a:r>
            <a:r>
              <a:rPr lang="en-US" i="1" dirty="0" err="1"/>
              <a:t>sculptorilor</a:t>
            </a:r>
            <a:r>
              <a:rPr lang="en-US" i="1" dirty="0"/>
              <a:t> din </a:t>
            </a:r>
            <a:r>
              <a:rPr lang="en-US" i="1" dirty="0" err="1"/>
              <a:t>România</a:t>
            </a:r>
            <a:r>
              <a:rPr lang="en-US" i="1" dirty="0"/>
              <a:t>. </a:t>
            </a:r>
            <a:r>
              <a:rPr lang="en-US" i="1" dirty="0" err="1"/>
              <a:t>Secolele</a:t>
            </a:r>
            <a:r>
              <a:rPr lang="en-US" i="1" dirty="0"/>
              <a:t> XIX-XX</a:t>
            </a:r>
            <a:r>
              <a:rPr lang="en-US" dirty="0"/>
              <a:t>, vol. I, lit. A-G, </a:t>
            </a:r>
            <a:r>
              <a:rPr lang="en-US" dirty="0" err="1"/>
              <a:t>Editura</a:t>
            </a:r>
            <a:r>
              <a:rPr lang="en-US" dirty="0"/>
              <a:t> </a:t>
            </a:r>
            <a:r>
              <a:rPr lang="en-US" dirty="0" err="1"/>
              <a:t>Academiei</a:t>
            </a:r>
            <a:r>
              <a:rPr lang="en-US" dirty="0"/>
              <a:t> </a:t>
            </a:r>
            <a:r>
              <a:rPr lang="en-US" dirty="0" err="1"/>
              <a:t>Române</a:t>
            </a:r>
            <a:r>
              <a:rPr lang="en-US" dirty="0"/>
              <a:t>, </a:t>
            </a:r>
            <a:r>
              <a:rPr lang="en-US" dirty="0" err="1"/>
              <a:t>București</a:t>
            </a:r>
            <a:r>
              <a:rPr lang="en-US" dirty="0"/>
              <a:t>, 2011, pp. 83 – 92.</a:t>
            </a:r>
          </a:p>
        </p:txBody>
      </p:sp>
    </p:spTree>
    <p:extLst>
      <p:ext uri="{BB962C8B-B14F-4D97-AF65-F5344CB8AC3E}">
        <p14:creationId xmlns:p14="http://schemas.microsoft.com/office/powerpoint/2010/main" val="3160911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733800" y="6553200"/>
            <a:ext cx="1752600" cy="304800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80000"/>
              </a:lnSpc>
            </a:pPr>
            <a:r>
              <a:rPr lang="en-US" sz="1800" b="1">
                <a:solidFill>
                  <a:schemeClr val="bg1"/>
                </a:solidFill>
                <a:latin typeface="Verdana" panose="020B0604030504040204" pitchFamily="34" charset="0"/>
              </a:rPr>
              <a:t>Adam &amp; Eva</a:t>
            </a:r>
          </a:p>
        </p:txBody>
      </p:sp>
      <p:pic>
        <p:nvPicPr>
          <p:cNvPr id="7176" name="Picture 8" descr="Adam and Ev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18868"/>
            <a:ext cx="1390650" cy="6129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505200" y="6553200"/>
            <a:ext cx="2133600" cy="304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1800" b="1" dirty="0" err="1" smtClean="0">
                <a:solidFill>
                  <a:schemeClr val="bg1"/>
                </a:solidFill>
                <a:latin typeface="Verdana" panose="020B0604030504040204" pitchFamily="34" charset="0"/>
              </a:rPr>
              <a:t>krallar</a:t>
            </a:r>
            <a:r>
              <a:rPr lang="en-US" sz="18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Verdana" panose="020B0604030504040204" pitchFamily="34" charset="0"/>
              </a:rPr>
              <a:t>Kralı</a:t>
            </a:r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16390" name="Picture 6" descr="King of King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62890"/>
            <a:ext cx="1295400" cy="6185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9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2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733800" y="6553200"/>
            <a:ext cx="2743200" cy="304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1800" b="1" dirty="0" err="1" smtClean="0">
                <a:solidFill>
                  <a:schemeClr val="bg1"/>
                </a:solidFill>
                <a:latin typeface="Verdana" panose="020B0604030504040204" pitchFamily="34" charset="0"/>
              </a:rPr>
              <a:t>Duacı</a:t>
            </a:r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53254" name="Picture 6" descr="The Sorceress shown on Guard Dog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528320"/>
            <a:ext cx="2590800" cy="5872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5" name="Picture 7" descr="The Sorceress shown on Guard Dog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799" y="528320"/>
            <a:ext cx="3109971" cy="5858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3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age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95600" y="6553200"/>
            <a:ext cx="3200400" cy="304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1800" b="1" dirty="0" err="1" smtClean="0">
                <a:solidFill>
                  <a:schemeClr val="bg1"/>
                </a:solidFill>
                <a:latin typeface="Verdana" panose="020B0604030504040204" pitchFamily="34" charset="0"/>
              </a:rPr>
              <a:t>Dünyanın</a:t>
            </a:r>
            <a:r>
              <a:rPr lang="en-US" sz="18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Verdana" panose="020B0604030504040204" pitchFamily="34" charset="0"/>
              </a:rPr>
              <a:t>Başlangıcı</a:t>
            </a:r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8197" name="Picture 5" descr="Beginning of the Worl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58847"/>
            <a:ext cx="4681054" cy="6041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</TotalTime>
  <Words>602</Words>
  <Application>Microsoft Office PowerPoint</Application>
  <PresentationFormat>On-screen Show (4:3)</PresentationFormat>
  <Paragraphs>77</Paragraphs>
  <Slides>50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6" baseType="lpstr">
      <vt:lpstr>Arial</vt:lpstr>
      <vt:lpstr>Calibri</vt:lpstr>
      <vt:lpstr>Calibri Light</vt:lpstr>
      <vt:lpstr>Forte</vt:lpstr>
      <vt:lpstr>Verdana</vt:lpstr>
      <vt:lpstr>Office Theme</vt:lpstr>
      <vt:lpstr>PowerPoint Presentation</vt:lpstr>
      <vt:lpstr>Hayat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Hayat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Miras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Alıntılar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Barış mesajı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Alina</dc:creator>
  <cp:lastModifiedBy>Alina</cp:lastModifiedBy>
  <cp:revision>18</cp:revision>
  <dcterms:created xsi:type="dcterms:W3CDTF">2018-10-29T19:07:55Z</dcterms:created>
  <dcterms:modified xsi:type="dcterms:W3CDTF">2020-05-03T08:18:22Z</dcterms:modified>
</cp:coreProperties>
</file>