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6" r:id="rId1"/>
  </p:sldMasterIdLst>
  <p:notesMasterIdLst>
    <p:notesMasterId r:id="rId26"/>
  </p:notesMasterIdLst>
  <p:sldIdLst>
    <p:sldId id="284" r:id="rId2"/>
    <p:sldId id="286" r:id="rId3"/>
    <p:sldId id="372" r:id="rId4"/>
    <p:sldId id="307" r:id="rId5"/>
    <p:sldId id="285" r:id="rId6"/>
    <p:sldId id="306" r:id="rId7"/>
    <p:sldId id="287" r:id="rId8"/>
    <p:sldId id="288" r:id="rId9"/>
    <p:sldId id="290" r:id="rId10"/>
    <p:sldId id="291" r:id="rId11"/>
    <p:sldId id="292" r:id="rId12"/>
    <p:sldId id="312" r:id="rId13"/>
    <p:sldId id="313" r:id="rId14"/>
    <p:sldId id="294" r:id="rId15"/>
    <p:sldId id="315" r:id="rId16"/>
    <p:sldId id="353" r:id="rId17"/>
    <p:sldId id="263" r:id="rId18"/>
    <p:sldId id="326" r:id="rId19"/>
    <p:sldId id="328" r:id="rId20"/>
    <p:sldId id="329" r:id="rId21"/>
    <p:sldId id="300" r:id="rId22"/>
    <p:sldId id="332" r:id="rId23"/>
    <p:sldId id="333" r:id="rId24"/>
    <p:sldId id="335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12" autoAdjust="0"/>
    <p:restoredTop sz="97333" autoAdjust="0"/>
  </p:normalViewPr>
  <p:slideViewPr>
    <p:cSldViewPr>
      <p:cViewPr>
        <p:scale>
          <a:sx n="100" d="100"/>
          <a:sy n="100" d="100"/>
        </p:scale>
        <p:origin x="-1386" y="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07924-F77F-4978-A48D-5578ACEA7347}" type="datetimeFigureOut">
              <a:rPr lang="en-GB" smtClean="0"/>
              <a:pPr/>
              <a:t>13/04/2018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C71E-108B-4BFD-8C48-98A791EB4F9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F76AF-BA96-4498-AF4E-4E18D2FBDFC6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432758" y="1628800"/>
            <a:ext cx="829906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GB" sz="60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Harlow Solid Italic" pitchFamily="82" charset="0"/>
              </a:rPr>
              <a:t>Elektroanalitik</a:t>
            </a:r>
            <a:r>
              <a:rPr lang="en-GB" sz="6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Harlow Solid Italic" pitchFamily="82" charset="0"/>
              </a:rPr>
              <a:t> </a:t>
            </a:r>
            <a:r>
              <a:rPr lang="en-GB" sz="60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Harlow Solid Italic" pitchFamily="82" charset="0"/>
              </a:rPr>
              <a:t>Yöntemler</a:t>
            </a:r>
            <a:endParaRPr lang="en-GB" sz="60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Harlow Solid Itali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C8069-2988-4899-A51E-0D20D18118F8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59832" y="620688"/>
            <a:ext cx="297709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Anot ve Katot</a:t>
            </a:r>
            <a:endParaRPr lang="en-GB" sz="32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914400" y="1683385"/>
            <a:ext cx="73914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5000"/>
              </a:spcBef>
              <a:spcAft>
                <a:spcPct val="25000"/>
              </a:spcAft>
            </a:pPr>
            <a:r>
              <a:rPr lang="en-GB" sz="2800" dirty="0" smtClean="0">
                <a:solidFill>
                  <a:srgbClr val="FF0000"/>
                </a:solidFill>
                <a:latin typeface="Comic Sans MS" pitchFamily="66" charset="0"/>
              </a:rPr>
              <a:t>K</a:t>
            </a:r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</a:rPr>
              <a:t>atot</a:t>
            </a:r>
            <a:r>
              <a:rPr lang="tr-TR" sz="2800" dirty="0" smtClean="0">
                <a:latin typeface="Comic Sans MS" pitchFamily="66" charset="0"/>
              </a:rPr>
              <a:t> indirgenme</a:t>
            </a:r>
            <a:r>
              <a:rPr lang="en-GB" sz="2800" dirty="0" err="1" smtClean="0">
                <a:latin typeface="Comic Sans MS" pitchFamily="66" charset="0"/>
              </a:rPr>
              <a:t>nin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tr-TR" sz="2800" dirty="0" smtClean="0">
                <a:latin typeface="Comic Sans MS" pitchFamily="66" charset="0"/>
              </a:rPr>
              <a:t>oluştuğu elektrot</a:t>
            </a:r>
            <a:endParaRPr lang="tr-TR" sz="2800" dirty="0">
              <a:latin typeface="Comic Sans MS" pitchFamily="66" charset="0"/>
            </a:endParaRPr>
          </a:p>
          <a:p>
            <a:pPr>
              <a:spcBef>
                <a:spcPct val="25000"/>
              </a:spcBef>
              <a:spcAft>
                <a:spcPct val="25000"/>
              </a:spcAft>
            </a:pPr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</a:rPr>
              <a:t>Anot</a:t>
            </a:r>
            <a:r>
              <a:rPr lang="tr-TR" sz="2800" dirty="0" smtClean="0">
                <a:latin typeface="Comic Sans MS" pitchFamily="66" charset="0"/>
              </a:rPr>
              <a:t> </a:t>
            </a:r>
            <a:r>
              <a:rPr lang="tr-TR" sz="2800" dirty="0">
                <a:latin typeface="Comic Sans MS" pitchFamily="66" charset="0"/>
              </a:rPr>
              <a:t>yükseltgenmenin oluştuğu </a:t>
            </a:r>
            <a:r>
              <a:rPr lang="tr-TR" sz="2800" dirty="0" smtClean="0">
                <a:latin typeface="Comic Sans MS" pitchFamily="66" charset="0"/>
              </a:rPr>
              <a:t>elektro</a:t>
            </a:r>
            <a:r>
              <a:rPr lang="en-GB" sz="2800" dirty="0" smtClean="0">
                <a:latin typeface="Comic Sans MS" pitchFamily="66" charset="0"/>
              </a:rPr>
              <a:t>t</a:t>
            </a:r>
            <a:endParaRPr lang="tr-TR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8BA32-9361-4BB6-A5C0-6CC0EA3F5DD3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6" name="Rectangle 5"/>
          <p:cNvSpPr/>
          <p:nvPr/>
        </p:nvSpPr>
        <p:spPr>
          <a:xfrm>
            <a:off x="447876" y="404664"/>
            <a:ext cx="826861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Faradayik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ve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Faradayik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Olmayan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Akımlar</a:t>
            </a:r>
            <a:endParaRPr lang="en-GB" sz="32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3068960"/>
            <a:ext cx="82089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 smtClean="0">
                <a:solidFill>
                  <a:srgbClr val="C00000"/>
                </a:solidFill>
                <a:latin typeface="Comic Sans MS" pitchFamily="66" charset="0"/>
              </a:rPr>
              <a:t>Faradayik</a:t>
            </a:r>
            <a:r>
              <a:rPr lang="en-GB" sz="2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  <a:latin typeface="Comic Sans MS" pitchFamily="66" charset="0"/>
              </a:rPr>
              <a:t>akımlar</a:t>
            </a:r>
            <a:r>
              <a:rPr lang="en-GB" sz="2800" dirty="0" smtClean="0">
                <a:solidFill>
                  <a:srgbClr val="C00000"/>
                </a:solidFill>
                <a:latin typeface="Comic Sans MS" pitchFamily="66" charset="0"/>
              </a:rPr>
              <a:t>:</a:t>
            </a:r>
            <a:r>
              <a:rPr lang="en-GB" sz="2800" dirty="0" smtClean="0">
                <a:latin typeface="Comic Sans MS" pitchFamily="66" charset="0"/>
              </a:rPr>
              <a:t>, </a:t>
            </a:r>
            <a:r>
              <a:rPr lang="en-GB" sz="2800" dirty="0" err="1" smtClean="0">
                <a:latin typeface="Comic Sans MS" pitchFamily="66" charset="0"/>
              </a:rPr>
              <a:t>elektronların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doğrudan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aktarımı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ile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akım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iletililir</a:t>
            </a:r>
            <a:r>
              <a:rPr lang="en-GB" sz="2800" dirty="0" smtClean="0">
                <a:latin typeface="Comic Sans MS" pitchFamily="66" charset="0"/>
              </a:rPr>
              <a:t>.</a:t>
            </a:r>
            <a:endParaRPr lang="en-GB" sz="2800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1340768"/>
            <a:ext cx="8136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 smtClean="0">
                <a:latin typeface="Comic Sans MS" pitchFamily="66" charset="0"/>
              </a:rPr>
              <a:t>Elektrot-çözelti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arayüzeyinde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akım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iki</a:t>
            </a:r>
            <a:r>
              <a:rPr lang="en-GB" sz="2800" dirty="0" smtClean="0">
                <a:latin typeface="Comic Sans MS" pitchFamily="66" charset="0"/>
              </a:rPr>
              <a:t> tip </a:t>
            </a:r>
            <a:r>
              <a:rPr lang="en-GB" sz="2800" dirty="0" err="1" smtClean="0">
                <a:latin typeface="Comic Sans MS" pitchFamily="66" charset="0"/>
              </a:rPr>
              <a:t>işlemle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iletilir</a:t>
            </a:r>
            <a:r>
              <a:rPr lang="en-GB" sz="2800" dirty="0" smtClean="0">
                <a:latin typeface="Comic Sans MS" pitchFamily="66" charset="0"/>
              </a:rPr>
              <a:t>.</a:t>
            </a:r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8BA32-9361-4BB6-A5C0-6CC0EA3F5DD3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6" name="Rectangle 5"/>
          <p:cNvSpPr/>
          <p:nvPr/>
        </p:nvSpPr>
        <p:spPr>
          <a:xfrm>
            <a:off x="447876" y="972017"/>
            <a:ext cx="826861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Faradayik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ve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Faradayik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Olmayan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Akımlar</a:t>
            </a:r>
            <a:endParaRPr lang="en-GB" sz="32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1988840"/>
            <a:ext cx="82089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 smtClean="0">
                <a:solidFill>
                  <a:srgbClr val="C00000"/>
                </a:solidFill>
                <a:latin typeface="Comic Sans MS" pitchFamily="66" charset="0"/>
              </a:rPr>
              <a:t>Faradayik</a:t>
            </a:r>
            <a:r>
              <a:rPr lang="en-GB" sz="2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  <a:latin typeface="Comic Sans MS" pitchFamily="66" charset="0"/>
              </a:rPr>
              <a:t>olmayan</a:t>
            </a:r>
            <a:r>
              <a:rPr lang="en-GB" sz="2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  <a:latin typeface="Comic Sans MS" pitchFamily="66" charset="0"/>
              </a:rPr>
              <a:t>akımlar</a:t>
            </a:r>
            <a:r>
              <a:rPr lang="en-GB" sz="2800" dirty="0" smtClean="0">
                <a:solidFill>
                  <a:srgbClr val="C00000"/>
                </a:solidFill>
                <a:latin typeface="Comic Sans MS" pitchFamily="66" charset="0"/>
              </a:rPr>
              <a:t>:</a:t>
            </a:r>
            <a:r>
              <a:rPr lang="tr-TR" sz="2800" dirty="0" smtClean="0">
                <a:latin typeface="Comic Sans MS" pitchFamily="66" charset="0"/>
              </a:rPr>
              <a:t>F</a:t>
            </a:r>
            <a:r>
              <a:rPr lang="en-GB" sz="2800" dirty="0" err="1" smtClean="0">
                <a:latin typeface="Comic Sans MS" pitchFamily="66" charset="0"/>
              </a:rPr>
              <a:t>aradayik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tr-TR" sz="2800" dirty="0" smtClean="0">
                <a:latin typeface="Comic Sans MS" pitchFamily="66" charset="0"/>
              </a:rPr>
              <a:t>olayların </a:t>
            </a:r>
            <a:r>
              <a:rPr lang="en-GB" sz="2800" dirty="0" err="1" smtClean="0">
                <a:latin typeface="Comic Sans MS" pitchFamily="66" charset="0"/>
              </a:rPr>
              <a:t>elektrotlar</a:t>
            </a:r>
            <a:r>
              <a:rPr lang="tr-TR" sz="2800" dirty="0" smtClean="0">
                <a:latin typeface="Comic Sans MS" pitchFamily="66" charset="0"/>
              </a:rPr>
              <a:t>da </a:t>
            </a:r>
            <a:r>
              <a:rPr lang="en-GB" sz="2800" dirty="0" err="1" smtClean="0">
                <a:latin typeface="Comic Sans MS" pitchFamily="66" charset="0"/>
              </a:rPr>
              <a:t>engellendiği</a:t>
            </a:r>
            <a:r>
              <a:rPr lang="tr-TR" sz="2800" dirty="0" smtClean="0">
                <a:latin typeface="Comic Sans MS" pitchFamily="66" charset="0"/>
              </a:rPr>
              <a:t> ve safsızlıklardan vs oluşan akımlardır</a:t>
            </a:r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098610"/>
            <a:ext cx="84969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 smtClean="0">
              <a:latin typeface="Comic Sans MS" pitchFamily="66" charset="0"/>
            </a:endParaRPr>
          </a:p>
          <a:p>
            <a:r>
              <a:rPr lang="en-GB" sz="2800" dirty="0" err="1" smtClean="0">
                <a:solidFill>
                  <a:srgbClr val="C00000"/>
                </a:solidFill>
                <a:latin typeface="Comic Sans MS" pitchFamily="66" charset="0"/>
              </a:rPr>
              <a:t>Konveksiyon</a:t>
            </a:r>
            <a:r>
              <a:rPr lang="en-GB" sz="2800" dirty="0" smtClean="0">
                <a:solidFill>
                  <a:srgbClr val="C00000"/>
                </a:solidFill>
                <a:latin typeface="Comic Sans MS" pitchFamily="66" charset="0"/>
              </a:rPr>
              <a:t>: </a:t>
            </a:r>
            <a:r>
              <a:rPr lang="tr-TR" sz="2800" dirty="0" smtClean="0">
                <a:latin typeface="Comic Sans MS" pitchFamily="66" charset="0"/>
              </a:rPr>
              <a:t>Çözeltinin mekanik karıştırılması ile gerçekleşir.Reaksiyona giren türlerin yoğun olduğu kısımdan daha az yoğun olduğu </a:t>
            </a:r>
            <a:r>
              <a:rPr lang="tr-TR" sz="2800" dirty="0" err="1" smtClean="0">
                <a:latin typeface="Comic Sans MS" pitchFamily="66" charset="0"/>
              </a:rPr>
              <a:t>kısıma</a:t>
            </a:r>
            <a:r>
              <a:rPr lang="tr-TR" sz="2800" dirty="0" smtClean="0">
                <a:latin typeface="Comic Sans MS" pitchFamily="66" charset="0"/>
              </a:rPr>
              <a:t> hareketidir</a:t>
            </a:r>
            <a:r>
              <a:rPr lang="en-GB" sz="2800" dirty="0" smtClean="0">
                <a:latin typeface="Comic Sans MS" pitchFamily="66" charset="0"/>
              </a:rPr>
              <a:t>. </a:t>
            </a:r>
          </a:p>
          <a:p>
            <a:endParaRPr lang="en-GB" sz="2800" dirty="0" smtClean="0">
              <a:latin typeface="Comic Sans MS" pitchFamily="66" charset="0"/>
            </a:endParaRPr>
          </a:p>
          <a:p>
            <a:r>
              <a:rPr lang="en-GB" sz="2800" dirty="0" err="1" smtClean="0">
                <a:solidFill>
                  <a:srgbClr val="C00000"/>
                </a:solidFill>
                <a:latin typeface="Comic Sans MS" pitchFamily="66" charset="0"/>
              </a:rPr>
              <a:t>Göç</a:t>
            </a:r>
            <a:r>
              <a:rPr lang="en-GB" sz="2800" dirty="0" smtClean="0">
                <a:solidFill>
                  <a:srgbClr val="C00000"/>
                </a:solidFill>
                <a:latin typeface="Comic Sans MS" pitchFamily="66" charset="0"/>
              </a:rPr>
              <a:t>: </a:t>
            </a:r>
            <a:r>
              <a:rPr lang="tr-TR" sz="2800" dirty="0" smtClean="0">
                <a:solidFill>
                  <a:srgbClr val="C00000"/>
                </a:solidFill>
                <a:latin typeface="Comic Sans MS" pitchFamily="66" charset="0"/>
              </a:rPr>
              <a:t>Bir çözeltide bulunan iyonların </a:t>
            </a:r>
            <a:r>
              <a:rPr lang="en-GB" sz="2800" dirty="0" err="1" smtClean="0">
                <a:latin typeface="Comic Sans MS" pitchFamily="66" charset="0"/>
              </a:rPr>
              <a:t>elektrostatik</a:t>
            </a:r>
            <a:r>
              <a:rPr lang="en-GB" sz="2800" dirty="0" smtClean="0">
                <a:latin typeface="Comic Sans MS" pitchFamily="66" charset="0"/>
              </a:rPr>
              <a:t>  </a:t>
            </a:r>
            <a:r>
              <a:rPr lang="en-GB" sz="2800" dirty="0" err="1" smtClean="0">
                <a:latin typeface="Comic Sans MS" pitchFamily="66" charset="0"/>
              </a:rPr>
              <a:t>çekim</a:t>
            </a:r>
            <a:r>
              <a:rPr lang="tr-TR" sz="2800" dirty="0" smtClean="0">
                <a:latin typeface="Comic Sans MS" pitchFamily="66" charset="0"/>
              </a:rPr>
              <a:t> yoluyla </a:t>
            </a:r>
            <a:r>
              <a:rPr lang="en-GB" sz="2800" dirty="0" err="1" smtClean="0">
                <a:latin typeface="Comic Sans MS" pitchFamily="66" charset="0"/>
              </a:rPr>
              <a:t>hareketidir</a:t>
            </a:r>
            <a:r>
              <a:rPr lang="en-GB" sz="2800" dirty="0" smtClean="0">
                <a:latin typeface="Comic Sans MS" pitchFamily="66" charset="0"/>
              </a:rPr>
              <a:t>.</a:t>
            </a:r>
          </a:p>
          <a:p>
            <a:endParaRPr lang="en-GB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n-GB" sz="2800" dirty="0" err="1" smtClean="0">
                <a:solidFill>
                  <a:srgbClr val="C00000"/>
                </a:solidFill>
                <a:latin typeface="Comic Sans MS" pitchFamily="66" charset="0"/>
              </a:rPr>
              <a:t>Difüzyon</a:t>
            </a:r>
            <a:r>
              <a:rPr lang="en-GB" sz="2800" dirty="0" smtClean="0">
                <a:solidFill>
                  <a:srgbClr val="C00000"/>
                </a:solidFill>
                <a:latin typeface="Comic Sans MS" pitchFamily="66" charset="0"/>
              </a:rPr>
              <a:t>: </a:t>
            </a:r>
            <a:r>
              <a:rPr lang="en-GB" sz="2800" dirty="0" err="1" smtClean="0">
                <a:latin typeface="Comic Sans MS" pitchFamily="66" charset="0"/>
              </a:rPr>
              <a:t>Türlerin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tr-TR" sz="2800" dirty="0" smtClean="0">
                <a:latin typeface="Comic Sans MS" pitchFamily="66" charset="0"/>
              </a:rPr>
              <a:t>yüksek </a:t>
            </a:r>
            <a:r>
              <a:rPr lang="en-GB" sz="2800" dirty="0" err="1" smtClean="0">
                <a:latin typeface="Comic Sans MS" pitchFamily="66" charset="0"/>
              </a:rPr>
              <a:t>derişim</a:t>
            </a:r>
            <a:r>
              <a:rPr lang="tr-TR" sz="2800" dirty="0" err="1" smtClean="0">
                <a:latin typeface="Comic Sans MS" pitchFamily="66" charset="0"/>
              </a:rPr>
              <a:t>li</a:t>
            </a:r>
            <a:r>
              <a:rPr lang="tr-TR" sz="2800" dirty="0" smtClean="0">
                <a:latin typeface="Comic Sans MS" pitchFamily="66" charset="0"/>
              </a:rPr>
              <a:t> bölgeden düşük </a:t>
            </a:r>
            <a:r>
              <a:rPr lang="tr-TR" sz="2800" dirty="0" err="1" smtClean="0">
                <a:latin typeface="Comic Sans MS" pitchFamily="66" charset="0"/>
              </a:rPr>
              <a:t>derişimli</a:t>
            </a:r>
            <a:r>
              <a:rPr lang="tr-TR" sz="2800" dirty="0" smtClean="0">
                <a:latin typeface="Comic Sans MS" pitchFamily="66" charset="0"/>
              </a:rPr>
              <a:t> bölgeye 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yaptıkları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harekettir</a:t>
            </a:r>
            <a:r>
              <a:rPr lang="en-GB" sz="2800" dirty="0" smtClean="0">
                <a:latin typeface="Comic Sans MS" pitchFamily="66" charset="0"/>
              </a:rPr>
              <a:t>.</a:t>
            </a:r>
          </a:p>
          <a:p>
            <a:pPr marL="342900" indent="-342900"/>
            <a:endParaRPr lang="en-GB" sz="2800" dirty="0">
              <a:latin typeface="Comic Sans MS" pitchFamily="66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2EF2C-7528-4942-92CB-54BE8B8C44D8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6" name="Rectangle 5"/>
          <p:cNvSpPr/>
          <p:nvPr/>
        </p:nvSpPr>
        <p:spPr>
          <a:xfrm>
            <a:off x="351107" y="260648"/>
            <a:ext cx="843532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Hücrelerde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Akım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G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eçişiyle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Kütle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Aktarımı</a:t>
            </a:r>
            <a:endParaRPr lang="en-GB" sz="32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714D0-169C-46D5-A192-E3AC6B255D8B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0" y="1628800"/>
            <a:ext cx="8748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Cu </a:t>
            </a:r>
            <a:r>
              <a:rPr lang="en-GB" sz="3200" dirty="0" smtClean="0"/>
              <a:t>I </a:t>
            </a:r>
            <a:r>
              <a:rPr lang="en-GB" sz="2800" dirty="0" smtClean="0"/>
              <a:t>CuSO</a:t>
            </a:r>
            <a:r>
              <a:rPr lang="en-GB" sz="2800" baseline="-25000" dirty="0" smtClean="0"/>
              <a:t>4</a:t>
            </a:r>
            <a:r>
              <a:rPr lang="en-GB" sz="2800" dirty="0" smtClean="0"/>
              <a:t> (</a:t>
            </a:r>
            <a:r>
              <a:rPr lang="en-GB" sz="2800" i="1" dirty="0" smtClean="0"/>
              <a:t>a</a:t>
            </a:r>
            <a:r>
              <a:rPr lang="en-GB" sz="2800" baseline="-25000" dirty="0" smtClean="0"/>
              <a:t>Cu2+ </a:t>
            </a:r>
            <a:r>
              <a:rPr lang="en-GB" sz="2800" dirty="0" smtClean="0"/>
              <a:t>= 0,0200) </a:t>
            </a:r>
            <a:r>
              <a:rPr lang="en-GB" sz="3200" dirty="0" smtClean="0"/>
              <a:t>II</a:t>
            </a:r>
            <a:r>
              <a:rPr lang="en-GB" sz="2800" dirty="0" smtClean="0"/>
              <a:t> AgNO</a:t>
            </a:r>
            <a:r>
              <a:rPr lang="en-GB" sz="2800" baseline="-25000" dirty="0" smtClean="0"/>
              <a:t>3</a:t>
            </a:r>
            <a:r>
              <a:rPr lang="en-GB" sz="2800" dirty="0" smtClean="0"/>
              <a:t> (</a:t>
            </a:r>
            <a:r>
              <a:rPr lang="en-GB" sz="2800" i="1" dirty="0" err="1" smtClean="0"/>
              <a:t>a</a:t>
            </a:r>
            <a:r>
              <a:rPr lang="en-GB" sz="2800" baseline="-25000" dirty="0" err="1" smtClean="0"/>
              <a:t>Ag</a:t>
            </a:r>
            <a:r>
              <a:rPr lang="en-GB" sz="2800" baseline="-25000" dirty="0" smtClean="0"/>
              <a:t>+=</a:t>
            </a:r>
            <a:r>
              <a:rPr lang="en-GB" sz="2800" dirty="0" smtClean="0"/>
              <a:t>0,0200)</a:t>
            </a:r>
            <a:r>
              <a:rPr lang="en-GB" sz="3200" dirty="0" smtClean="0"/>
              <a:t> I </a:t>
            </a:r>
            <a:r>
              <a:rPr lang="en-GB" sz="2800" dirty="0" smtClean="0"/>
              <a:t>Ag</a:t>
            </a:r>
            <a:endParaRPr lang="en-GB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564904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Pt,H</a:t>
            </a:r>
            <a:r>
              <a:rPr lang="en-GB" sz="2800" baseline="-25000" dirty="0" smtClean="0"/>
              <a:t>2</a:t>
            </a:r>
            <a:r>
              <a:rPr lang="en-GB" sz="2800" dirty="0" smtClean="0"/>
              <a:t>(</a:t>
            </a:r>
            <a:r>
              <a:rPr lang="en-GB" sz="2800" i="1" dirty="0" smtClean="0"/>
              <a:t>p</a:t>
            </a:r>
            <a:r>
              <a:rPr lang="en-GB" sz="2800" dirty="0" smtClean="0"/>
              <a:t>=1,00 </a:t>
            </a:r>
            <a:r>
              <a:rPr lang="en-GB" sz="2800" dirty="0" err="1" smtClean="0"/>
              <a:t>atm</a:t>
            </a:r>
            <a:r>
              <a:rPr lang="en-GB" sz="2800" dirty="0" smtClean="0"/>
              <a:t>) </a:t>
            </a:r>
            <a:r>
              <a:rPr lang="en-GB" sz="3200" dirty="0" smtClean="0"/>
              <a:t>I</a:t>
            </a:r>
            <a:r>
              <a:rPr lang="en-GB" sz="2800" dirty="0" smtClean="0"/>
              <a:t> H</a:t>
            </a:r>
            <a:r>
              <a:rPr lang="en-GB" sz="2800" baseline="30000" dirty="0" smtClean="0"/>
              <a:t>+</a:t>
            </a:r>
            <a:r>
              <a:rPr lang="en-GB" sz="2800" dirty="0" smtClean="0"/>
              <a:t>(0,01 M), </a:t>
            </a:r>
            <a:r>
              <a:rPr lang="en-GB" sz="2800" dirty="0" err="1" smtClean="0"/>
              <a:t>Cl</a:t>
            </a:r>
            <a:r>
              <a:rPr lang="en-GB" sz="2800" baseline="30000" dirty="0" smtClean="0"/>
              <a:t>-</a:t>
            </a:r>
            <a:r>
              <a:rPr lang="en-GB" sz="2800" dirty="0" smtClean="0"/>
              <a:t>(0,01 M), </a:t>
            </a:r>
            <a:r>
              <a:rPr lang="en-GB" sz="2800" dirty="0" err="1" smtClean="0"/>
              <a:t>AgCl</a:t>
            </a:r>
            <a:r>
              <a:rPr lang="en-GB" sz="2800" dirty="0" smtClean="0"/>
              <a:t>(</a:t>
            </a:r>
            <a:r>
              <a:rPr lang="en-GB" sz="2800" i="1" dirty="0" err="1" smtClean="0"/>
              <a:t>doygun</a:t>
            </a:r>
            <a:r>
              <a:rPr lang="en-GB" sz="2800" dirty="0" smtClean="0"/>
              <a:t>) </a:t>
            </a:r>
            <a:r>
              <a:rPr lang="en-GB" sz="3200" dirty="0" err="1" smtClean="0"/>
              <a:t>I</a:t>
            </a:r>
            <a:r>
              <a:rPr lang="en-GB" sz="2800" dirty="0" err="1" smtClean="0"/>
              <a:t>Ag</a:t>
            </a:r>
            <a:endParaRPr lang="en-GB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16024" y="3501008"/>
            <a:ext cx="8532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Pt I H</a:t>
            </a:r>
            <a:r>
              <a:rPr lang="en-GB" sz="2800" baseline="-25000" dirty="0" smtClean="0"/>
              <a:t>2</a:t>
            </a:r>
            <a:r>
              <a:rPr lang="en-GB" sz="2800" dirty="0" smtClean="0"/>
              <a:t>(</a:t>
            </a:r>
            <a:r>
              <a:rPr lang="en-GB" sz="2800" i="1" dirty="0" err="1" smtClean="0"/>
              <a:t>doygun</a:t>
            </a:r>
            <a:r>
              <a:rPr lang="en-GB" sz="2800" dirty="0" smtClean="0"/>
              <a:t>), </a:t>
            </a:r>
            <a:r>
              <a:rPr lang="en-GB" sz="2800" dirty="0" err="1" smtClean="0"/>
              <a:t>HCl</a:t>
            </a:r>
            <a:r>
              <a:rPr lang="en-GB" sz="2800" dirty="0" smtClean="0"/>
              <a:t>(0,01 M), Ag</a:t>
            </a:r>
            <a:r>
              <a:rPr lang="en-GB" sz="2800" baseline="30000" dirty="0" smtClean="0"/>
              <a:t>+</a:t>
            </a:r>
            <a:r>
              <a:rPr lang="en-GB" sz="2800" dirty="0" smtClean="0"/>
              <a:t>(1,8 x 10</a:t>
            </a:r>
            <a:r>
              <a:rPr lang="en-GB" sz="2800" baseline="30000" dirty="0" smtClean="0"/>
              <a:t>-5</a:t>
            </a:r>
            <a:r>
              <a:rPr lang="en-GB" sz="2800" dirty="0" smtClean="0"/>
              <a:t> M), </a:t>
            </a:r>
            <a:r>
              <a:rPr lang="en-GB" sz="2800" dirty="0" err="1" smtClean="0"/>
              <a:t>AgCl</a:t>
            </a:r>
            <a:r>
              <a:rPr lang="en-GB" sz="2800" dirty="0" smtClean="0"/>
              <a:t> </a:t>
            </a:r>
            <a:r>
              <a:rPr lang="en-GB" sz="3200" dirty="0" smtClean="0"/>
              <a:t>I</a:t>
            </a:r>
            <a:r>
              <a:rPr lang="en-GB" sz="2800" dirty="0" smtClean="0"/>
              <a:t> Ag</a:t>
            </a:r>
            <a:endParaRPr lang="en-GB" sz="2800" dirty="0"/>
          </a:p>
        </p:txBody>
      </p:sp>
      <p:sp>
        <p:nvSpPr>
          <p:cNvPr id="10" name="Rectangle 9"/>
          <p:cNvSpPr/>
          <p:nvPr/>
        </p:nvSpPr>
        <p:spPr>
          <a:xfrm>
            <a:off x="1347217" y="188640"/>
            <a:ext cx="603402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Hücrelerin 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Ş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ematik 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G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österimi</a:t>
            </a:r>
            <a:endParaRPr lang="en-GB" sz="32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4ED8-739C-42B5-A407-E317EF3D6F97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-114860" y="332656"/>
            <a:ext cx="938109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28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ELEKTROANALİTİK HÜCRELERDE POTANSİYELLER</a:t>
            </a:r>
            <a:endParaRPr lang="en-GB" sz="28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1628800"/>
            <a:ext cx="75608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>
                <a:latin typeface="Comic Sans MS" pitchFamily="66" charset="0"/>
              </a:rPr>
              <a:t>Elektroanalitik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yöntemler</a:t>
            </a:r>
            <a:endParaRPr lang="en-GB" sz="2800" dirty="0" smtClean="0">
              <a:latin typeface="Comic Sans MS" pitchFamily="66" charset="0"/>
            </a:endParaRPr>
          </a:p>
          <a:p>
            <a:endParaRPr lang="en-GB" sz="2800" dirty="0" smtClean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800" dirty="0" err="1" smtClean="0">
                <a:latin typeface="Comic Sans MS" pitchFamily="66" charset="0"/>
              </a:rPr>
              <a:t>Sabit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bir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potansiyeldeki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akımın</a:t>
            </a:r>
            <a:endParaRPr lang="en-GB" sz="2800" dirty="0" smtClean="0">
              <a:latin typeface="Comic Sans MS" pitchFamily="66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800" dirty="0" err="1" smtClean="0">
                <a:latin typeface="Comic Sans MS" pitchFamily="66" charset="0"/>
              </a:rPr>
              <a:t>Sabit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bir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akımda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potansiyelin</a:t>
            </a:r>
            <a:endParaRPr lang="en-GB" sz="2800" dirty="0" smtClean="0">
              <a:latin typeface="Comic Sans MS" pitchFamily="66" charset="0"/>
            </a:endParaRPr>
          </a:p>
          <a:p>
            <a:pPr marL="514350" indent="-514350"/>
            <a:endParaRPr lang="en-GB" sz="2800" dirty="0" smtClean="0">
              <a:latin typeface="Comic Sans MS" pitchFamily="66" charset="0"/>
            </a:endParaRPr>
          </a:p>
          <a:p>
            <a:pPr marL="514350" indent="-514350"/>
            <a:r>
              <a:rPr lang="en-GB" sz="2800" dirty="0" err="1" smtClean="0">
                <a:latin typeface="Comic Sans MS" pitchFamily="66" charset="0"/>
              </a:rPr>
              <a:t>Ölçümüne</a:t>
            </a:r>
            <a:r>
              <a:rPr lang="tr-TR" sz="2800" dirty="0" smtClean="0">
                <a:latin typeface="Comic Sans MS" pitchFamily="66" charset="0"/>
              </a:rPr>
              <a:t> dayanır</a:t>
            </a:r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 smtClean="0"/>
              <a:t>Elektoanalitik</a:t>
            </a:r>
            <a:r>
              <a:rPr lang="tr-TR" dirty="0" smtClean="0"/>
              <a:t> Yöntemler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-67572" y="332656"/>
            <a:ext cx="928651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28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ELEKTROANALİTiK</a:t>
            </a:r>
            <a:r>
              <a:rPr lang="en-GB" sz="28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HÜCRELERDE POTANSİYELLER</a:t>
            </a:r>
            <a:endParaRPr lang="en-GB" sz="28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75656" y="5805264"/>
            <a:ext cx="184731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tr-TR" sz="2800" dirty="0" smtClean="0">
              <a:latin typeface="Comic Sans MS" pitchFamily="66" charset="0"/>
            </a:endParaRPr>
          </a:p>
          <a:p>
            <a:endParaRPr lang="tr-TR" sz="2800" dirty="0" smtClean="0">
              <a:latin typeface="Comic Sans MS" pitchFamily="66" charset="0"/>
            </a:endParaRPr>
          </a:p>
          <a:p>
            <a:endParaRPr lang="tr-TR" sz="2800" dirty="0" smtClean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80528" y="4493439"/>
            <a:ext cx="89289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70C0"/>
                </a:solidFill>
                <a:latin typeface="Comic Sans MS" pitchFamily="66" charset="0"/>
              </a:rPr>
              <a:t>Nernst </a:t>
            </a:r>
            <a:r>
              <a:rPr lang="en-GB" sz="2400" dirty="0" err="1" smtClean="0">
                <a:solidFill>
                  <a:srgbClr val="0070C0"/>
                </a:solidFill>
                <a:latin typeface="Comic Sans MS" pitchFamily="66" charset="0"/>
              </a:rPr>
              <a:t>Eşitliği</a:t>
            </a:r>
            <a:endParaRPr lang="tr-TR" sz="24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ctr"/>
            <a:endParaRPr lang="tr-TR" sz="24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ctr"/>
            <a:r>
              <a:rPr lang="tr-TR" sz="2400" dirty="0" smtClean="0">
                <a:solidFill>
                  <a:srgbClr val="0070C0"/>
                </a:solidFill>
                <a:latin typeface="Comic Sans MS" pitchFamily="66" charset="0"/>
              </a:rPr>
              <a:t>1920 Nobel ödüllü, Alman fizikokimyacı, Walther Nernst </a:t>
            </a:r>
            <a:endParaRPr lang="en-GB" sz="24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10" name="Picture 2" descr="nernst bağıntısı ile ilgili görsel sonuc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980728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AD1DC-C91A-4FF0-8E78-E2A035FC6647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899592" y="1556792"/>
            <a:ext cx="734481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 smtClean="0">
                <a:solidFill>
                  <a:srgbClr val="C00000"/>
                </a:solidFill>
                <a:latin typeface="Comic Sans MS" pitchFamily="66" charset="0"/>
              </a:rPr>
              <a:t>Gümüş</a:t>
            </a:r>
            <a:r>
              <a:rPr lang="en-GB" sz="2800" dirty="0" smtClean="0">
                <a:solidFill>
                  <a:srgbClr val="C00000"/>
                </a:solidFill>
                <a:latin typeface="Comic Sans MS" pitchFamily="66" charset="0"/>
              </a:rPr>
              <a:t>/</a:t>
            </a:r>
            <a:r>
              <a:rPr lang="en-GB" sz="2800" dirty="0" err="1" smtClean="0">
                <a:solidFill>
                  <a:srgbClr val="C00000"/>
                </a:solidFill>
                <a:latin typeface="Comic Sans MS" pitchFamily="66" charset="0"/>
              </a:rPr>
              <a:t>Gümüş</a:t>
            </a:r>
            <a:r>
              <a:rPr lang="en-GB" sz="2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  <a:latin typeface="Comic Sans MS" pitchFamily="66" charset="0"/>
              </a:rPr>
              <a:t>Klorür</a:t>
            </a:r>
            <a:r>
              <a:rPr lang="en-GB" sz="2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  <a:latin typeface="Comic Sans MS" pitchFamily="66" charset="0"/>
              </a:rPr>
              <a:t>Elektrot</a:t>
            </a:r>
            <a:endParaRPr lang="en-GB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/>
            <a:r>
              <a:rPr lang="en-GB" sz="2800" dirty="0" err="1" smtClean="0">
                <a:latin typeface="Comic Sans MS" pitchFamily="66" charset="0"/>
              </a:rPr>
              <a:t>AgCl</a:t>
            </a:r>
            <a:r>
              <a:rPr lang="en-GB" sz="2800" dirty="0" smtClean="0">
                <a:latin typeface="Comic Sans MS" pitchFamily="66" charset="0"/>
              </a:rPr>
              <a:t>(</a:t>
            </a:r>
            <a:r>
              <a:rPr lang="en-GB" sz="2800" i="1" dirty="0" smtClean="0">
                <a:latin typeface="Comic Sans MS" pitchFamily="66" charset="0"/>
              </a:rPr>
              <a:t>k</a:t>
            </a:r>
            <a:r>
              <a:rPr lang="en-GB" sz="2800" dirty="0" smtClean="0">
                <a:latin typeface="Comic Sans MS" pitchFamily="66" charset="0"/>
              </a:rPr>
              <a:t>) + e</a:t>
            </a:r>
            <a:r>
              <a:rPr lang="en-GB" sz="2800" baseline="30000" dirty="0" smtClean="0">
                <a:latin typeface="Comic Sans MS" pitchFamily="66" charset="0"/>
              </a:rPr>
              <a:t>-</a:t>
            </a:r>
            <a:r>
              <a:rPr lang="en-GB" sz="2800" dirty="0" smtClean="0">
                <a:latin typeface="Comic Sans MS" pitchFamily="66" charset="0"/>
              </a:rPr>
              <a:t> ↔Ag(</a:t>
            </a:r>
            <a:r>
              <a:rPr lang="en-GB" sz="2800" i="1" dirty="0" smtClean="0">
                <a:latin typeface="Comic Sans MS" pitchFamily="66" charset="0"/>
              </a:rPr>
              <a:t>k</a:t>
            </a:r>
            <a:r>
              <a:rPr lang="en-GB" sz="2800" dirty="0" smtClean="0">
                <a:latin typeface="Comic Sans MS" pitchFamily="66" charset="0"/>
              </a:rPr>
              <a:t>) + </a:t>
            </a:r>
            <a:r>
              <a:rPr lang="en-GB" sz="2800" dirty="0" err="1" smtClean="0">
                <a:latin typeface="Comic Sans MS" pitchFamily="66" charset="0"/>
              </a:rPr>
              <a:t>Cl</a:t>
            </a:r>
            <a:r>
              <a:rPr lang="en-GB" sz="2800" baseline="30000" dirty="0" smtClean="0">
                <a:latin typeface="Comic Sans MS" pitchFamily="66" charset="0"/>
              </a:rPr>
              <a:t>-</a:t>
            </a:r>
          </a:p>
          <a:p>
            <a:pPr algn="ctr"/>
            <a:endParaRPr lang="en-GB" sz="2800" dirty="0" smtClean="0">
              <a:latin typeface="Comic Sans MS" pitchFamily="66" charset="0"/>
            </a:endParaRPr>
          </a:p>
          <a:p>
            <a:pPr algn="ctr"/>
            <a:endParaRPr lang="en-GB" sz="2800" dirty="0" smtClean="0">
              <a:latin typeface="Comic Sans MS" pitchFamily="66" charset="0"/>
            </a:endParaRPr>
          </a:p>
          <a:p>
            <a:pPr algn="ctr"/>
            <a:r>
              <a:rPr lang="en-GB" sz="2800" dirty="0" err="1" smtClean="0">
                <a:solidFill>
                  <a:srgbClr val="C00000"/>
                </a:solidFill>
                <a:latin typeface="Comic Sans MS" pitchFamily="66" charset="0"/>
              </a:rPr>
              <a:t>Doygun</a:t>
            </a:r>
            <a:r>
              <a:rPr lang="en-GB" sz="2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  <a:latin typeface="Comic Sans MS" pitchFamily="66" charset="0"/>
              </a:rPr>
              <a:t>Kalomel</a:t>
            </a:r>
            <a:r>
              <a:rPr lang="en-GB" sz="28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C00000"/>
                </a:solidFill>
                <a:latin typeface="Comic Sans MS" pitchFamily="66" charset="0"/>
              </a:rPr>
              <a:t>Elektrot</a:t>
            </a:r>
            <a:endParaRPr lang="en-GB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/>
            <a:r>
              <a:rPr lang="en-GB" sz="2800" dirty="0" smtClean="0">
                <a:latin typeface="Comic Sans MS" pitchFamily="66" charset="0"/>
              </a:rPr>
              <a:t>Hg</a:t>
            </a:r>
            <a:r>
              <a:rPr lang="en-GB" sz="2800" baseline="-25000" dirty="0" smtClean="0">
                <a:latin typeface="Comic Sans MS" pitchFamily="66" charset="0"/>
              </a:rPr>
              <a:t>2</a:t>
            </a:r>
            <a:r>
              <a:rPr lang="en-GB" sz="2800" dirty="0" smtClean="0">
                <a:latin typeface="Comic Sans MS" pitchFamily="66" charset="0"/>
              </a:rPr>
              <a:t>Cl</a:t>
            </a:r>
            <a:r>
              <a:rPr lang="en-GB" sz="2800" baseline="-25000" dirty="0" smtClean="0">
                <a:latin typeface="Comic Sans MS" pitchFamily="66" charset="0"/>
              </a:rPr>
              <a:t>2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i="1" dirty="0" smtClean="0">
                <a:latin typeface="Comic Sans MS" pitchFamily="66" charset="0"/>
              </a:rPr>
              <a:t>(k</a:t>
            </a:r>
            <a:r>
              <a:rPr lang="en-GB" sz="2800" dirty="0" smtClean="0">
                <a:latin typeface="Comic Sans MS" pitchFamily="66" charset="0"/>
              </a:rPr>
              <a:t>)</a:t>
            </a:r>
            <a:r>
              <a:rPr lang="en-GB" sz="2800" i="1" dirty="0" smtClean="0">
                <a:latin typeface="Comic Sans MS" pitchFamily="66" charset="0"/>
              </a:rPr>
              <a:t>+</a:t>
            </a:r>
            <a:r>
              <a:rPr lang="en-GB" sz="2800" dirty="0" smtClean="0">
                <a:latin typeface="Comic Sans MS" pitchFamily="66" charset="0"/>
              </a:rPr>
              <a:t> 2e- ↔2Cl</a:t>
            </a:r>
            <a:r>
              <a:rPr lang="en-GB" sz="2800" baseline="30000" dirty="0" smtClean="0">
                <a:latin typeface="Comic Sans MS" pitchFamily="66" charset="0"/>
              </a:rPr>
              <a:t>-</a:t>
            </a:r>
            <a:r>
              <a:rPr lang="en-GB" sz="2800" dirty="0" smtClean="0">
                <a:latin typeface="Comic Sans MS" pitchFamily="66" charset="0"/>
              </a:rPr>
              <a:t>  + 2Hg(</a:t>
            </a:r>
            <a:r>
              <a:rPr lang="en-GB" sz="2800" i="1" dirty="0" smtClean="0">
                <a:latin typeface="Comic Sans MS" pitchFamily="66" charset="0"/>
              </a:rPr>
              <a:t>s</a:t>
            </a:r>
            <a:r>
              <a:rPr lang="en-GB" sz="2800" dirty="0" smtClean="0">
                <a:latin typeface="Comic Sans MS" pitchFamily="66" charset="0"/>
              </a:rPr>
              <a:t>)</a:t>
            </a:r>
          </a:p>
          <a:p>
            <a:pPr algn="ctr"/>
            <a:r>
              <a:rPr lang="en-GB" dirty="0" smtClean="0"/>
              <a:t>  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2341024" y="260648"/>
            <a:ext cx="42899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Refer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ans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Ele</a:t>
            </a:r>
            <a:r>
              <a:rPr lang="en-GB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k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tro</a:t>
            </a:r>
            <a:r>
              <a:rPr lang="en-GB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tlar</a:t>
            </a:r>
            <a:endParaRPr lang="en-GB" sz="32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1187624" y="116632"/>
            <a:ext cx="65934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Ele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k</a:t>
            </a:r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tro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t</a:t>
            </a:r>
            <a:r>
              <a:rPr lang="en-US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Pot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a</a:t>
            </a:r>
            <a:r>
              <a:rPr lang="en-US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n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s</a:t>
            </a:r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i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ye</a:t>
            </a:r>
            <a:r>
              <a:rPr lang="en-US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l</a:t>
            </a:r>
            <a:r>
              <a:rPr lang="tr-TR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lerinin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Tanımı</a:t>
            </a:r>
            <a:endParaRPr lang="en-GB" sz="32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1556792"/>
            <a:ext cx="799288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Elektrot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potansiyeli</a:t>
            </a:r>
            <a:endParaRPr lang="en-GB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ctr"/>
            <a:endParaRPr lang="en-GB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ctr"/>
            <a:r>
              <a:rPr lang="en-GB" sz="2800" dirty="0" err="1" smtClean="0">
                <a:latin typeface="Comic Sans MS" pitchFamily="66" charset="0"/>
              </a:rPr>
              <a:t>incelenen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elektrot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sağ</a:t>
            </a:r>
            <a:r>
              <a:rPr lang="tr-TR" sz="2800" dirty="0" smtClean="0">
                <a:latin typeface="Comic Sans MS" pitchFamily="66" charset="0"/>
              </a:rPr>
              <a:t> olmak üzere 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tr-TR" sz="2800" dirty="0" smtClean="0">
                <a:latin typeface="Comic Sans MS" pitchFamily="66" charset="0"/>
              </a:rPr>
              <a:t>standart </a:t>
            </a:r>
            <a:r>
              <a:rPr lang="en-GB" sz="2800" dirty="0" err="1" smtClean="0">
                <a:latin typeface="Comic Sans MS" pitchFamily="66" charset="0"/>
              </a:rPr>
              <a:t>hidrojen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elektrot</a:t>
            </a:r>
            <a:r>
              <a:rPr lang="en-GB" sz="2800" dirty="0" smtClean="0">
                <a:latin typeface="Comic Sans MS" pitchFamily="66" charset="0"/>
              </a:rPr>
              <a:t> sol </a:t>
            </a:r>
            <a:r>
              <a:rPr lang="en-GB" sz="2800" dirty="0" err="1" smtClean="0">
                <a:latin typeface="Comic Sans MS" pitchFamily="66" charset="0"/>
              </a:rPr>
              <a:t>tarafta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olacak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şekilde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oluşturulan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hücrenin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hücre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potansiyelidir</a:t>
            </a:r>
            <a:r>
              <a:rPr lang="en-GB" sz="2800" dirty="0" smtClean="0">
                <a:latin typeface="Comic Sans MS" pitchFamily="66" charset="0"/>
              </a:rPr>
              <a:t>.</a:t>
            </a:r>
          </a:p>
          <a:p>
            <a:pPr algn="ctr"/>
            <a:r>
              <a:rPr lang="en-GB" sz="2800" dirty="0" smtClean="0">
                <a:latin typeface="Comic Sans MS" pitchFamily="66" charset="0"/>
              </a:rPr>
              <a:t> </a:t>
            </a:r>
          </a:p>
          <a:p>
            <a:pPr algn="ctr"/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Bağıl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elektrot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potansiyeli</a:t>
            </a:r>
            <a:endParaRPr lang="en-GB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1187624" y="116632"/>
            <a:ext cx="65934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Ele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k</a:t>
            </a:r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tro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t</a:t>
            </a:r>
            <a:r>
              <a:rPr lang="en-US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Pot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a</a:t>
            </a:r>
            <a:r>
              <a:rPr lang="en-US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n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s</a:t>
            </a:r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i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ye</a:t>
            </a:r>
            <a:r>
              <a:rPr lang="en-US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l</a:t>
            </a:r>
            <a:r>
              <a:rPr lang="tr-TR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lerinin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Tanımı</a:t>
            </a:r>
            <a:endParaRPr lang="en-GB" sz="32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1556792"/>
            <a:ext cx="799288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Elektrot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potansiyeli</a:t>
            </a:r>
            <a:endParaRPr lang="en-GB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ctr"/>
            <a:endParaRPr lang="en-GB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ctr"/>
            <a:r>
              <a:rPr lang="en-GB" sz="2800" dirty="0" err="1" smtClean="0">
                <a:latin typeface="Comic Sans MS" pitchFamily="66" charset="0"/>
              </a:rPr>
              <a:t>Elektrodun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enerjisi</a:t>
            </a:r>
            <a:r>
              <a:rPr lang="en-GB" sz="2800" dirty="0" smtClean="0">
                <a:latin typeface="Comic Sans MS" pitchFamily="66" charset="0"/>
              </a:rPr>
              <a:t> SHE un </a:t>
            </a:r>
            <a:r>
              <a:rPr lang="en-GB" sz="2800" dirty="0" err="1" smtClean="0">
                <a:latin typeface="Comic Sans MS" pitchFamily="66" charset="0"/>
              </a:rPr>
              <a:t>enerjisinden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büyük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ise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  <a:latin typeface="Comic Sans MS" pitchFamily="66" charset="0"/>
              </a:rPr>
              <a:t>negatif</a:t>
            </a:r>
            <a:r>
              <a:rPr lang="en-GB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pPr algn="ctr"/>
            <a:endParaRPr lang="en-GB" sz="2800" dirty="0" smtClean="0">
              <a:latin typeface="Comic Sans MS" pitchFamily="66" charset="0"/>
            </a:endParaRPr>
          </a:p>
          <a:p>
            <a:pPr algn="ctr"/>
            <a:r>
              <a:rPr lang="en-GB" sz="2800" dirty="0" err="1" smtClean="0">
                <a:latin typeface="Comic Sans MS" pitchFamily="66" charset="0"/>
              </a:rPr>
              <a:t>Elektrodun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enerjisi</a:t>
            </a:r>
            <a:r>
              <a:rPr lang="en-GB" sz="2800" dirty="0" smtClean="0">
                <a:latin typeface="Comic Sans MS" pitchFamily="66" charset="0"/>
              </a:rPr>
              <a:t> SHE un </a:t>
            </a:r>
            <a:r>
              <a:rPr lang="en-GB" sz="2800" dirty="0" err="1" smtClean="0">
                <a:latin typeface="Comic Sans MS" pitchFamily="66" charset="0"/>
              </a:rPr>
              <a:t>enerjisinden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küçük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ise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  <a:latin typeface="Comic Sans MS" pitchFamily="66" charset="0"/>
              </a:rPr>
              <a:t>pozitif</a:t>
            </a:r>
            <a:endParaRPr lang="en-GB" sz="28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endParaRPr lang="en-GB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ctr"/>
            <a:endParaRPr lang="en-GB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ctr"/>
            <a:endParaRPr lang="en-GB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ctr"/>
            <a:endParaRPr lang="en-GB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ABCFC-57CD-43FD-9CFA-437DB119CCDA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836712"/>
          <a:ext cx="4151784" cy="674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760"/>
                <a:gridCol w="32640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HAFTA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KONU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Elektroanalitik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Kimyaya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Giriş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Elektroanalitik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Kimyaya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Giriş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Elektrokimyada</a:t>
                      </a:r>
                      <a:r>
                        <a:rPr lang="tr-TR" baseline="0" dirty="0" smtClean="0"/>
                        <a:t> kullanılan </a:t>
                      </a:r>
                      <a:r>
                        <a:rPr lang="tr-TR" baseline="0" dirty="0" err="1" smtClean="0"/>
                        <a:t>istatiksel</a:t>
                      </a:r>
                      <a:r>
                        <a:rPr lang="tr-TR" baseline="0" dirty="0" smtClean="0"/>
                        <a:t> terimler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Potansiyometri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Potansiyometri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Bulk</a:t>
                      </a:r>
                      <a:r>
                        <a:rPr lang="tr-TR" baseline="0" dirty="0" smtClean="0"/>
                        <a:t> elektroliz, </a:t>
                      </a:r>
                      <a:r>
                        <a:rPr lang="tr-TR" baseline="0" dirty="0" err="1" smtClean="0"/>
                        <a:t>elektrokulometri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Bulk</a:t>
                      </a:r>
                      <a:r>
                        <a:rPr lang="tr-TR" baseline="0" dirty="0" smtClean="0"/>
                        <a:t> elektroliz, </a:t>
                      </a:r>
                      <a:r>
                        <a:rPr lang="tr-TR" baseline="0" dirty="0" err="1" smtClean="0"/>
                        <a:t>elektrokulometri</a:t>
                      </a:r>
                      <a:endParaRPr lang="en-GB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 ARASINAV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Kulometri</a:t>
                      </a:r>
                      <a:r>
                        <a:rPr lang="tr-TR" dirty="0" smtClean="0"/>
                        <a:t>k yöntemler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Voltametri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Voltametri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Voltametri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Voltametri</a:t>
                      </a:r>
                      <a:endParaRPr lang="en-GB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2. ARASINAV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668214" y="129581"/>
            <a:ext cx="375615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4000" b="1" dirty="0" err="1" smtClean="0">
                <a:ln w="38100" cmpd="sng">
                  <a:solidFill>
                    <a:schemeClr val="tx2">
                      <a:alpha val="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Dersin</a:t>
            </a:r>
            <a:r>
              <a:rPr lang="en-GB" sz="4000" b="1" dirty="0" smtClean="0">
                <a:ln w="38100" cmpd="sng">
                  <a:solidFill>
                    <a:schemeClr val="tx2">
                      <a:alpha val="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 </a:t>
            </a:r>
            <a:r>
              <a:rPr lang="en-GB" sz="4000" b="1" dirty="0" err="1" smtClean="0">
                <a:ln w="38100" cmpd="sng">
                  <a:solidFill>
                    <a:schemeClr val="tx2">
                      <a:alpha val="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İşleyişi</a:t>
            </a:r>
            <a:endParaRPr lang="en-GB" sz="4000" b="1" dirty="0">
              <a:ln w="38100" cmpd="sng">
                <a:solidFill>
                  <a:schemeClr val="tx2">
                    <a:alpha val="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6" name="TextBox 5"/>
          <p:cNvSpPr txBox="1"/>
          <p:nvPr/>
        </p:nvSpPr>
        <p:spPr>
          <a:xfrm>
            <a:off x="755576" y="1182231"/>
            <a:ext cx="720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Comic Sans MS" pitchFamily="66" charset="0"/>
              </a:rPr>
              <a:t>Standart</a:t>
            </a:r>
            <a:r>
              <a:rPr lang="en-US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Comic Sans MS" pitchFamily="66" charset="0"/>
              </a:rPr>
              <a:t>elektrot</a:t>
            </a:r>
            <a:r>
              <a:rPr lang="en-US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Comic Sans MS" pitchFamily="66" charset="0"/>
              </a:rPr>
              <a:t>potansiyeli</a:t>
            </a:r>
            <a:r>
              <a:rPr lang="en-US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</a:p>
          <a:p>
            <a:pPr algn="ctr"/>
            <a:endParaRPr lang="en-US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ctr"/>
            <a:r>
              <a:rPr lang="en-US" sz="2800" dirty="0" err="1" smtClean="0">
                <a:latin typeface="Comic Sans MS" pitchFamily="66" charset="0"/>
              </a:rPr>
              <a:t>reaktif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ve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ürünlerin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hepsinin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birim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aktivitede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olduğu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bir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yarı-reaksiyonunun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elektrot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potansiyelidir</a:t>
            </a:r>
            <a:r>
              <a:rPr lang="en-US" sz="2800" dirty="0" smtClean="0">
                <a:latin typeface="Comic Sans MS" pitchFamily="66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7624" y="116632"/>
            <a:ext cx="65934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Ele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k</a:t>
            </a:r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tro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t</a:t>
            </a:r>
            <a:r>
              <a:rPr lang="en-US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Pot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a</a:t>
            </a:r>
            <a:r>
              <a:rPr lang="en-US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n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s</a:t>
            </a:r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i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ye</a:t>
            </a:r>
            <a:r>
              <a:rPr lang="en-US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l</a:t>
            </a:r>
            <a:r>
              <a:rPr lang="tr-TR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lerinin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Tanımı</a:t>
            </a:r>
            <a:endParaRPr lang="en-GB" sz="32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6DD29-959F-4A7D-88E9-1C2EB9DF5C42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15" name="TextBox 14"/>
          <p:cNvSpPr txBox="1"/>
          <p:nvPr/>
        </p:nvSpPr>
        <p:spPr>
          <a:xfrm>
            <a:off x="683568" y="908721"/>
            <a:ext cx="828092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omic Sans MS" pitchFamily="66" charset="0"/>
              </a:rPr>
              <a:t>M</a:t>
            </a:r>
            <a:r>
              <a:rPr lang="en-GB" sz="2400" baseline="30000" dirty="0" smtClean="0">
                <a:latin typeface="Comic Sans MS" pitchFamily="66" charset="0"/>
              </a:rPr>
              <a:t>2+ </a:t>
            </a:r>
            <a:r>
              <a:rPr lang="en-GB" sz="2400" dirty="0" smtClean="0">
                <a:latin typeface="Comic Sans MS" pitchFamily="66" charset="0"/>
              </a:rPr>
              <a:t>+ 2e</a:t>
            </a:r>
            <a:r>
              <a:rPr lang="en-GB" sz="2400" baseline="30000" dirty="0" smtClean="0">
                <a:latin typeface="Comic Sans MS" pitchFamily="66" charset="0"/>
              </a:rPr>
              <a:t>-</a:t>
            </a:r>
            <a:r>
              <a:rPr lang="en-GB" sz="2400" dirty="0" smtClean="0">
                <a:latin typeface="Comic Sans MS" pitchFamily="66" charset="0"/>
              </a:rPr>
              <a:t> ↔ M(</a:t>
            </a:r>
            <a:r>
              <a:rPr lang="en-GB" sz="2400" i="1" dirty="0" smtClean="0">
                <a:latin typeface="Comic Sans MS" pitchFamily="66" charset="0"/>
              </a:rPr>
              <a:t>k</a:t>
            </a:r>
            <a:r>
              <a:rPr lang="en-GB" sz="2400" dirty="0" smtClean="0">
                <a:latin typeface="Comic Sans MS" pitchFamily="66" charset="0"/>
              </a:rPr>
              <a:t>)</a:t>
            </a:r>
          </a:p>
          <a:p>
            <a:endParaRPr lang="en-GB" sz="2400" dirty="0" smtClean="0">
              <a:latin typeface="Comic Sans MS" pitchFamily="66" charset="0"/>
            </a:endParaRPr>
          </a:p>
          <a:p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Cu</a:t>
            </a:r>
            <a:r>
              <a:rPr lang="en-GB" sz="2400" baseline="30000" dirty="0" smtClean="0">
                <a:solidFill>
                  <a:srgbClr val="C00000"/>
                </a:solidFill>
                <a:latin typeface="Comic Sans MS" pitchFamily="66" charset="0"/>
              </a:rPr>
              <a:t>2+ 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+ H</a:t>
            </a:r>
            <a:r>
              <a:rPr lang="en-GB" sz="2400" baseline="-25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(g) ↔ Cu(</a:t>
            </a:r>
            <a:r>
              <a:rPr lang="en-GB" sz="2400" i="1" dirty="0" smtClean="0">
                <a:solidFill>
                  <a:srgbClr val="C00000"/>
                </a:solidFill>
                <a:latin typeface="Comic Sans MS" pitchFamily="66" charset="0"/>
              </a:rPr>
              <a:t>k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) + 2H</a:t>
            </a:r>
            <a:r>
              <a:rPr lang="en-GB" sz="2400" baseline="30000" dirty="0" smtClean="0">
                <a:solidFill>
                  <a:srgbClr val="C00000"/>
                </a:solidFill>
                <a:latin typeface="Comic Sans MS" pitchFamily="66" charset="0"/>
              </a:rPr>
              <a:t>+</a:t>
            </a:r>
          </a:p>
          <a:p>
            <a:endParaRPr lang="en-GB" sz="24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Cu</a:t>
            </a:r>
            <a:r>
              <a:rPr lang="en-GB" sz="2400" baseline="30000" dirty="0" smtClean="0">
                <a:solidFill>
                  <a:srgbClr val="C00000"/>
                </a:solidFill>
                <a:latin typeface="Comic Sans MS" pitchFamily="66" charset="0"/>
              </a:rPr>
              <a:t>2+ 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+ 2e</a:t>
            </a:r>
            <a:r>
              <a:rPr lang="en-GB" sz="2400" baseline="30000" dirty="0" smtClean="0">
                <a:solidFill>
                  <a:srgbClr val="C00000"/>
                </a:solidFill>
                <a:latin typeface="Comic Sans MS" pitchFamily="66" charset="0"/>
              </a:rPr>
              <a:t>-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 ↔ Cu(</a:t>
            </a:r>
            <a:r>
              <a:rPr lang="en-GB" sz="2400" i="1" dirty="0" smtClean="0">
                <a:solidFill>
                  <a:srgbClr val="C00000"/>
                </a:solidFill>
                <a:latin typeface="Comic Sans MS" pitchFamily="66" charset="0"/>
              </a:rPr>
              <a:t>k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)	</a:t>
            </a:r>
            <a:r>
              <a:rPr lang="en-GB" sz="2400" i="1" dirty="0" err="1" smtClean="0">
                <a:solidFill>
                  <a:srgbClr val="C00000"/>
                </a:solidFill>
                <a:latin typeface="Comic Sans MS" pitchFamily="66" charset="0"/>
              </a:rPr>
              <a:t>E</a:t>
            </a:r>
            <a:r>
              <a:rPr lang="en-GB" sz="2400" baseline="30000" dirty="0" err="1" smtClean="0">
                <a:solidFill>
                  <a:srgbClr val="C00000"/>
                </a:solidFill>
                <a:latin typeface="Comic Sans MS" pitchFamily="66" charset="0"/>
              </a:rPr>
              <a:t>o</a:t>
            </a:r>
            <a:r>
              <a:rPr lang="en-GB" sz="2400" dirty="0" smtClean="0">
                <a:solidFill>
                  <a:srgbClr val="C00000"/>
                </a:solidFill>
                <a:latin typeface="Comic Sans MS" pitchFamily="66" charset="0"/>
              </a:rPr>
              <a:t>= +0,337</a:t>
            </a:r>
          </a:p>
          <a:p>
            <a:endParaRPr lang="en-GB" sz="2400" dirty="0" smtClean="0">
              <a:latin typeface="Comic Sans MS" pitchFamily="66" charset="0"/>
            </a:endParaRPr>
          </a:p>
          <a:p>
            <a:r>
              <a:rPr lang="en-GB" sz="2400" dirty="0" err="1" smtClean="0">
                <a:latin typeface="Comic Sans MS" pitchFamily="66" charset="0"/>
              </a:rPr>
              <a:t>Cd</a:t>
            </a:r>
            <a:r>
              <a:rPr lang="en-GB" sz="2400" baseline="30000" dirty="0" smtClean="0">
                <a:latin typeface="Comic Sans MS" pitchFamily="66" charset="0"/>
              </a:rPr>
              <a:t> </a:t>
            </a:r>
            <a:r>
              <a:rPr lang="en-GB" sz="2400" dirty="0" smtClean="0">
                <a:latin typeface="Comic Sans MS" pitchFamily="66" charset="0"/>
              </a:rPr>
              <a:t>(</a:t>
            </a:r>
            <a:r>
              <a:rPr lang="en-GB" sz="2400" i="1" dirty="0" smtClean="0">
                <a:latin typeface="Comic Sans MS" pitchFamily="66" charset="0"/>
              </a:rPr>
              <a:t>k</a:t>
            </a:r>
            <a:r>
              <a:rPr lang="en-GB" sz="2400" dirty="0" smtClean="0">
                <a:latin typeface="Comic Sans MS" pitchFamily="66" charset="0"/>
              </a:rPr>
              <a:t>) +2H</a:t>
            </a:r>
            <a:r>
              <a:rPr lang="en-GB" sz="2400" baseline="30000" dirty="0" smtClean="0">
                <a:latin typeface="Comic Sans MS" pitchFamily="66" charset="0"/>
              </a:rPr>
              <a:t>+</a:t>
            </a:r>
            <a:r>
              <a:rPr lang="en-GB" sz="2400" dirty="0" smtClean="0">
                <a:latin typeface="Comic Sans MS" pitchFamily="66" charset="0"/>
              </a:rPr>
              <a:t> ↔ Cd</a:t>
            </a:r>
            <a:r>
              <a:rPr lang="en-GB" sz="2400" baseline="30000" dirty="0" smtClean="0">
                <a:latin typeface="Comic Sans MS" pitchFamily="66" charset="0"/>
              </a:rPr>
              <a:t>2+ </a:t>
            </a:r>
            <a:r>
              <a:rPr lang="en-GB" sz="2400" dirty="0" smtClean="0">
                <a:latin typeface="Comic Sans MS" pitchFamily="66" charset="0"/>
              </a:rPr>
              <a:t> + H</a:t>
            </a:r>
            <a:r>
              <a:rPr lang="en-GB" sz="2400" baseline="-25000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(g) </a:t>
            </a:r>
            <a:endParaRPr lang="en-GB" sz="2400" baseline="30000" dirty="0" smtClean="0">
              <a:latin typeface="Comic Sans MS" pitchFamily="66" charset="0"/>
            </a:endParaRPr>
          </a:p>
          <a:p>
            <a:endParaRPr lang="en-GB" sz="2400" dirty="0" smtClean="0">
              <a:latin typeface="Comic Sans MS" pitchFamily="66" charset="0"/>
            </a:endParaRPr>
          </a:p>
          <a:p>
            <a:r>
              <a:rPr lang="en-GB" sz="2400" dirty="0" smtClean="0">
                <a:latin typeface="Comic Sans MS" pitchFamily="66" charset="0"/>
              </a:rPr>
              <a:t>Cd</a:t>
            </a:r>
            <a:r>
              <a:rPr lang="en-GB" sz="2400" baseline="30000" dirty="0" smtClean="0">
                <a:latin typeface="Comic Sans MS" pitchFamily="66" charset="0"/>
              </a:rPr>
              <a:t>2+ </a:t>
            </a:r>
            <a:r>
              <a:rPr lang="en-GB" sz="2400" dirty="0" smtClean="0">
                <a:latin typeface="Comic Sans MS" pitchFamily="66" charset="0"/>
              </a:rPr>
              <a:t>+ 2e</a:t>
            </a:r>
            <a:r>
              <a:rPr lang="en-GB" sz="2400" baseline="30000" dirty="0" smtClean="0">
                <a:latin typeface="Comic Sans MS" pitchFamily="66" charset="0"/>
              </a:rPr>
              <a:t>-</a:t>
            </a:r>
            <a:r>
              <a:rPr lang="en-GB" sz="2400" dirty="0" smtClean="0">
                <a:latin typeface="Comic Sans MS" pitchFamily="66" charset="0"/>
              </a:rPr>
              <a:t> ↔ </a:t>
            </a:r>
            <a:r>
              <a:rPr lang="en-GB" sz="2400" dirty="0" err="1" smtClean="0">
                <a:latin typeface="Comic Sans MS" pitchFamily="66" charset="0"/>
              </a:rPr>
              <a:t>Cd</a:t>
            </a:r>
            <a:r>
              <a:rPr lang="en-GB" sz="2400" dirty="0" smtClean="0">
                <a:latin typeface="Comic Sans MS" pitchFamily="66" charset="0"/>
              </a:rPr>
              <a:t>(</a:t>
            </a:r>
            <a:r>
              <a:rPr lang="en-GB" sz="2400" i="1" dirty="0" smtClean="0">
                <a:latin typeface="Comic Sans MS" pitchFamily="66" charset="0"/>
              </a:rPr>
              <a:t>k</a:t>
            </a:r>
            <a:r>
              <a:rPr lang="en-GB" sz="2400" dirty="0" smtClean="0">
                <a:latin typeface="Comic Sans MS" pitchFamily="66" charset="0"/>
              </a:rPr>
              <a:t>)	</a:t>
            </a:r>
            <a:r>
              <a:rPr lang="en-GB" sz="2400" i="1" dirty="0" err="1" smtClean="0">
                <a:latin typeface="Comic Sans MS" pitchFamily="66" charset="0"/>
              </a:rPr>
              <a:t>E</a:t>
            </a:r>
            <a:r>
              <a:rPr lang="en-GB" sz="2400" baseline="30000" dirty="0" err="1" smtClean="0">
                <a:latin typeface="Comic Sans MS" pitchFamily="66" charset="0"/>
              </a:rPr>
              <a:t>o</a:t>
            </a:r>
            <a:r>
              <a:rPr lang="en-GB" sz="2400" dirty="0" smtClean="0">
                <a:latin typeface="Comic Sans MS" pitchFamily="66" charset="0"/>
              </a:rPr>
              <a:t>= -0,403</a:t>
            </a:r>
          </a:p>
          <a:p>
            <a:endParaRPr lang="en-GB" sz="2400" dirty="0" smtClean="0">
              <a:latin typeface="Comic Sans MS" pitchFamily="66" charset="0"/>
            </a:endParaRPr>
          </a:p>
          <a:p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Cu</a:t>
            </a:r>
            <a:r>
              <a:rPr lang="en-GB" sz="2400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2+ 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+ 2e</a:t>
            </a:r>
            <a:r>
              <a:rPr lang="en-GB" sz="2400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-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↔ Cu(</a:t>
            </a:r>
            <a:r>
              <a:rPr lang="en-GB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k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)		</a:t>
            </a:r>
            <a:r>
              <a:rPr lang="en-GB" sz="24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E</a:t>
            </a:r>
            <a:r>
              <a:rPr lang="en-GB" sz="2400" baseline="30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o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= +0,337 V</a:t>
            </a:r>
          </a:p>
          <a:p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2H</a:t>
            </a:r>
            <a:r>
              <a:rPr lang="en-GB" sz="2400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+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+ 2e</a:t>
            </a:r>
            <a:r>
              <a:rPr lang="en-GB" sz="2400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-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↔ H</a:t>
            </a:r>
            <a:r>
              <a:rPr lang="en-GB" sz="2400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2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(g) 	</a:t>
            </a:r>
            <a:r>
              <a:rPr lang="en-GB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	</a:t>
            </a:r>
            <a:r>
              <a:rPr lang="en-GB" sz="24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E</a:t>
            </a:r>
            <a:r>
              <a:rPr lang="en-GB" sz="2400" baseline="30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o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= 0,000 V</a:t>
            </a:r>
          </a:p>
          <a:p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Cd</a:t>
            </a:r>
            <a:r>
              <a:rPr lang="en-GB" sz="2400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2+ 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+ 2e</a:t>
            </a:r>
            <a:r>
              <a:rPr lang="en-GB" sz="2400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-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↔ </a:t>
            </a:r>
            <a:r>
              <a:rPr lang="en-GB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Cd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(</a:t>
            </a:r>
            <a:r>
              <a:rPr lang="en-GB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k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)		</a:t>
            </a:r>
            <a:r>
              <a:rPr lang="en-GB" sz="24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E</a:t>
            </a:r>
            <a:r>
              <a:rPr lang="en-GB" sz="2400" baseline="30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o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= -0,403</a:t>
            </a:r>
          </a:p>
          <a:p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Zn</a:t>
            </a:r>
            <a:r>
              <a:rPr lang="en-GB" sz="2400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2+ 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+ 2e</a:t>
            </a:r>
            <a:r>
              <a:rPr lang="en-GB" sz="2400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-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↔ Zn(</a:t>
            </a:r>
            <a:r>
              <a:rPr lang="en-GB" sz="2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k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)		</a:t>
            </a:r>
            <a:r>
              <a:rPr lang="en-GB" sz="24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E</a:t>
            </a:r>
            <a:r>
              <a:rPr lang="en-GB" sz="2400" baseline="30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o</a:t>
            </a:r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= -0,763</a:t>
            </a:r>
          </a:p>
          <a:p>
            <a:endParaRPr lang="en-GB" sz="2400" dirty="0" smtClean="0"/>
          </a:p>
          <a:p>
            <a:endParaRPr lang="en-GB" sz="2400" dirty="0" smtClean="0"/>
          </a:p>
          <a:p>
            <a:r>
              <a:rPr lang="en-GB" sz="2400" dirty="0" smtClean="0"/>
              <a:t>		</a:t>
            </a:r>
          </a:p>
          <a:p>
            <a:endParaRPr lang="en-GB" sz="2400" dirty="0" smtClean="0"/>
          </a:p>
          <a:p>
            <a:endParaRPr lang="en-GB" sz="2400" dirty="0" smtClean="0"/>
          </a:p>
          <a:p>
            <a:r>
              <a:rPr lang="en-GB" sz="2400" dirty="0" smtClean="0"/>
              <a:t>   </a:t>
            </a:r>
            <a:endParaRPr lang="en-GB" sz="2400" dirty="0"/>
          </a:p>
        </p:txBody>
      </p:sp>
      <p:sp>
        <p:nvSpPr>
          <p:cNvPr id="7" name="Rectangle 6"/>
          <p:cNvSpPr/>
          <p:nvPr/>
        </p:nvSpPr>
        <p:spPr>
          <a:xfrm>
            <a:off x="1187624" y="116632"/>
            <a:ext cx="659347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Ele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k</a:t>
            </a:r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tro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t</a:t>
            </a:r>
            <a:r>
              <a:rPr lang="en-US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Pot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a</a:t>
            </a:r>
            <a:r>
              <a:rPr lang="en-US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n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s</a:t>
            </a:r>
            <a:r>
              <a:rPr lang="en-US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i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ye</a:t>
            </a:r>
            <a:r>
              <a:rPr lang="en-US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l</a:t>
            </a:r>
            <a:r>
              <a:rPr lang="tr-TR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lerinin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Tanımı</a:t>
            </a:r>
            <a:endParaRPr lang="en-GB" sz="32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5" name="4 Dikdörtgen"/>
          <p:cNvSpPr/>
          <p:nvPr/>
        </p:nvSpPr>
        <p:spPr>
          <a:xfrm>
            <a:off x="2267744" y="188640"/>
            <a:ext cx="45897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>
                <a:solidFill>
                  <a:srgbClr val="7030A0"/>
                </a:solidFill>
                <a:latin typeface="Comic Sans MS" pitchFamily="66" charset="0"/>
              </a:rPr>
              <a:t>IUPAC </a:t>
            </a:r>
            <a:r>
              <a:rPr lang="en-US" sz="2800" i="1" dirty="0" err="1" smtClean="0">
                <a:solidFill>
                  <a:srgbClr val="7030A0"/>
                </a:solidFill>
                <a:latin typeface="Comic Sans MS" pitchFamily="66" charset="0"/>
              </a:rPr>
              <a:t>İşaretleme</a:t>
            </a:r>
            <a:r>
              <a:rPr lang="en-US" sz="2800" i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sz="2800" i="1" dirty="0" err="1" smtClean="0">
                <a:solidFill>
                  <a:srgbClr val="7030A0"/>
                </a:solidFill>
                <a:latin typeface="Comic Sans MS" pitchFamily="66" charset="0"/>
              </a:rPr>
              <a:t>sistemi</a:t>
            </a:r>
            <a:endParaRPr lang="tr-TR" sz="2800" i="1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268760"/>
            <a:ext cx="82809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err="1" smtClean="0">
                <a:solidFill>
                  <a:srgbClr val="00B050"/>
                </a:solidFill>
                <a:latin typeface="Comic Sans MS" pitchFamily="66" charset="0"/>
              </a:rPr>
              <a:t>E</a:t>
            </a:r>
            <a:r>
              <a:rPr lang="en-GB" sz="2800" baseline="-25000" dirty="0" err="1" smtClean="0">
                <a:solidFill>
                  <a:srgbClr val="00B050"/>
                </a:solidFill>
                <a:latin typeface="Comic Sans MS" pitchFamily="66" charset="0"/>
              </a:rPr>
              <a:t>hücre</a:t>
            </a:r>
            <a:r>
              <a:rPr lang="tr-TR" sz="2800" baseline="-25000" dirty="0" smtClean="0">
                <a:solidFill>
                  <a:srgbClr val="00B050"/>
                </a:solidFill>
                <a:latin typeface="Comic Sans MS" pitchFamily="66" charset="0"/>
              </a:rPr>
              <a:t> (</a:t>
            </a:r>
            <a:r>
              <a:rPr lang="tr-TR" sz="2800" baseline="-25000" dirty="0" err="1" smtClean="0">
                <a:solidFill>
                  <a:srgbClr val="00B050"/>
                </a:solidFill>
                <a:latin typeface="Comic Sans MS" pitchFamily="66" charset="0"/>
              </a:rPr>
              <a:t>Esağ</a:t>
            </a:r>
            <a:r>
              <a:rPr lang="tr-TR" sz="2800" baseline="-25000" dirty="0" smtClean="0">
                <a:solidFill>
                  <a:srgbClr val="00B050"/>
                </a:solidFill>
                <a:latin typeface="Comic Sans MS" pitchFamily="66" charset="0"/>
              </a:rPr>
              <a:t>-</a:t>
            </a:r>
            <a:r>
              <a:rPr lang="tr-TR" sz="2800" baseline="-25000" dirty="0" err="1" smtClean="0">
                <a:solidFill>
                  <a:srgbClr val="00B050"/>
                </a:solidFill>
                <a:latin typeface="Comic Sans MS" pitchFamily="66" charset="0"/>
              </a:rPr>
              <a:t>Esol</a:t>
            </a:r>
            <a:r>
              <a:rPr lang="tr-TR" sz="2800" baseline="-25000" dirty="0" smtClean="0">
                <a:solidFill>
                  <a:srgbClr val="00B050"/>
                </a:solidFill>
                <a:latin typeface="Comic Sans MS" pitchFamily="66" charset="0"/>
              </a:rPr>
              <a:t>)</a:t>
            </a:r>
            <a:r>
              <a:rPr lang="en-GB" sz="2800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  <a:latin typeface="Comic Sans MS" pitchFamily="66" charset="0"/>
              </a:rPr>
              <a:t>pozitifse</a:t>
            </a:r>
            <a:r>
              <a:rPr lang="en-GB" sz="2800" dirty="0" smtClean="0">
                <a:solidFill>
                  <a:srgbClr val="00B050"/>
                </a:solidFill>
                <a:latin typeface="Comic Sans MS" pitchFamily="66" charset="0"/>
              </a:rPr>
              <a:t>: 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err="1" smtClean="0">
                <a:latin typeface="Comic Sans MS" pitchFamily="66" charset="0"/>
              </a:rPr>
              <a:t>Sağdaki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elektrot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soldakine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göre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pozitif</a:t>
            </a:r>
            <a:endParaRPr lang="en-GB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err="1" smtClean="0">
                <a:latin typeface="Comic Sans MS" pitchFamily="66" charset="0"/>
              </a:rPr>
              <a:t>Reaksiyon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için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smtClean="0">
                <a:latin typeface="Comic Sans MS" pitchFamily="66" charset="0"/>
                <a:sym typeface="Symbol"/>
              </a:rPr>
              <a:t></a:t>
            </a:r>
            <a:r>
              <a:rPr lang="en-GB" sz="2800" i="1" dirty="0" smtClean="0">
                <a:latin typeface="Comic Sans MS" pitchFamily="66" charset="0"/>
                <a:sym typeface="Symbol"/>
              </a:rPr>
              <a:t>G</a:t>
            </a:r>
            <a:r>
              <a:rPr lang="en-GB" sz="2800" dirty="0" smtClean="0">
                <a:latin typeface="Comic Sans MS" pitchFamily="66" charset="0"/>
                <a:sym typeface="Symbol"/>
              </a:rPr>
              <a:t>=-</a:t>
            </a:r>
            <a:r>
              <a:rPr lang="en-GB" sz="2800" i="1" dirty="0" err="1" smtClean="0">
                <a:latin typeface="Comic Sans MS" pitchFamily="66" charset="0"/>
                <a:sym typeface="Symbol"/>
              </a:rPr>
              <a:t>nFE</a:t>
            </a:r>
            <a:r>
              <a:rPr lang="en-GB" sz="2800" baseline="-25000" dirty="0" err="1" smtClean="0">
                <a:latin typeface="Comic Sans MS" pitchFamily="66" charset="0"/>
                <a:sym typeface="Symbol"/>
              </a:rPr>
              <a:t>hücre</a:t>
            </a:r>
            <a:r>
              <a:rPr lang="en-GB" sz="2800" baseline="-250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  <a:sym typeface="Symbol"/>
              </a:rPr>
              <a:t>negatif</a:t>
            </a:r>
            <a:endParaRPr lang="en-GB" sz="2800" dirty="0" smtClean="0">
              <a:solidFill>
                <a:srgbClr val="0070C0"/>
              </a:solidFill>
              <a:latin typeface="Comic Sans MS" pitchFamily="66" charset="0"/>
              <a:sym typeface="Symbol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err="1" smtClean="0">
                <a:latin typeface="Comic Sans MS" pitchFamily="66" charset="0"/>
                <a:sym typeface="Symbol"/>
              </a:rPr>
              <a:t>reaksiyon</a:t>
            </a:r>
            <a:r>
              <a:rPr lang="en-GB" sz="28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latin typeface="Comic Sans MS" pitchFamily="66" charset="0"/>
                <a:sym typeface="Symbol"/>
              </a:rPr>
              <a:t>yazıldığı</a:t>
            </a:r>
            <a:r>
              <a:rPr lang="en-GB" sz="28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latin typeface="Comic Sans MS" pitchFamily="66" charset="0"/>
                <a:sym typeface="Symbol"/>
              </a:rPr>
              <a:t>yönde</a:t>
            </a:r>
            <a:r>
              <a:rPr lang="en-GB" sz="28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  <a:sym typeface="Symbol"/>
              </a:rPr>
              <a:t>kendiliğinden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  <a:sym typeface="Symbol"/>
              </a:rPr>
              <a:t>olur</a:t>
            </a:r>
            <a:endParaRPr lang="en-GB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3501008"/>
            <a:ext cx="85324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err="1" smtClean="0">
                <a:solidFill>
                  <a:srgbClr val="00B050"/>
                </a:solidFill>
                <a:latin typeface="Comic Sans MS" pitchFamily="66" charset="0"/>
              </a:rPr>
              <a:t>E</a:t>
            </a:r>
            <a:r>
              <a:rPr lang="en-GB" sz="2800" baseline="-25000" dirty="0" err="1" smtClean="0">
                <a:solidFill>
                  <a:srgbClr val="00B050"/>
                </a:solidFill>
                <a:latin typeface="Comic Sans MS" pitchFamily="66" charset="0"/>
              </a:rPr>
              <a:t>hücre</a:t>
            </a:r>
            <a:r>
              <a:rPr lang="en-GB" sz="2800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  <a:latin typeface="Comic Sans MS" pitchFamily="66" charset="0"/>
              </a:rPr>
              <a:t>negatifse</a:t>
            </a:r>
            <a:r>
              <a:rPr lang="en-GB" sz="2800" dirty="0" smtClean="0">
                <a:solidFill>
                  <a:srgbClr val="00B050"/>
                </a:solidFill>
                <a:latin typeface="Comic Sans MS" pitchFamily="66" charset="0"/>
              </a:rPr>
              <a:t>: 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err="1" smtClean="0">
                <a:latin typeface="Comic Sans MS" pitchFamily="66" charset="0"/>
              </a:rPr>
              <a:t>Sağdaki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elektrot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soldakine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göre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</a:rPr>
              <a:t>negatif</a:t>
            </a:r>
            <a:endParaRPr lang="en-GB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err="1" smtClean="0">
                <a:latin typeface="Comic Sans MS" pitchFamily="66" charset="0"/>
              </a:rPr>
              <a:t>Reaksiyon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için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smtClean="0">
                <a:latin typeface="Comic Sans MS" pitchFamily="66" charset="0"/>
                <a:sym typeface="Symbol"/>
              </a:rPr>
              <a:t></a:t>
            </a:r>
            <a:r>
              <a:rPr lang="en-GB" sz="2800" i="1" dirty="0" smtClean="0">
                <a:latin typeface="Comic Sans MS" pitchFamily="66" charset="0"/>
                <a:sym typeface="Symbol"/>
              </a:rPr>
              <a:t>G</a:t>
            </a:r>
            <a:r>
              <a:rPr lang="en-GB" sz="2800" dirty="0" smtClean="0">
                <a:latin typeface="Comic Sans MS" pitchFamily="66" charset="0"/>
                <a:sym typeface="Symbol"/>
              </a:rPr>
              <a:t>=-</a:t>
            </a:r>
            <a:r>
              <a:rPr lang="en-GB" sz="2800" i="1" dirty="0" err="1" smtClean="0">
                <a:latin typeface="Comic Sans MS" pitchFamily="66" charset="0"/>
                <a:sym typeface="Symbol"/>
              </a:rPr>
              <a:t>nFE</a:t>
            </a:r>
            <a:r>
              <a:rPr lang="en-GB" sz="2800" baseline="-25000" dirty="0" err="1" smtClean="0">
                <a:latin typeface="Comic Sans MS" pitchFamily="66" charset="0"/>
                <a:sym typeface="Symbol"/>
              </a:rPr>
              <a:t>hücre</a:t>
            </a:r>
            <a:r>
              <a:rPr lang="en-GB" sz="2800" baseline="-250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  <a:sym typeface="Symbol"/>
              </a:rPr>
              <a:t>pozitif</a:t>
            </a:r>
            <a:endParaRPr lang="en-GB" sz="2800" dirty="0" smtClean="0">
              <a:solidFill>
                <a:srgbClr val="0070C0"/>
              </a:solidFill>
              <a:latin typeface="Comic Sans MS" pitchFamily="66" charset="0"/>
              <a:sym typeface="Symbol"/>
            </a:endParaRPr>
          </a:p>
          <a:p>
            <a:pPr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  <a:sym typeface="Symbol"/>
              </a:rPr>
              <a:t>R</a:t>
            </a:r>
            <a:r>
              <a:rPr lang="en-GB" sz="2800" dirty="0" err="1" smtClean="0">
                <a:latin typeface="Comic Sans MS" pitchFamily="66" charset="0"/>
                <a:sym typeface="Symbol"/>
              </a:rPr>
              <a:t>eaksiyon</a:t>
            </a:r>
            <a:r>
              <a:rPr lang="en-GB" sz="28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latin typeface="Comic Sans MS" pitchFamily="66" charset="0"/>
                <a:sym typeface="Symbol"/>
              </a:rPr>
              <a:t>yazıldığı</a:t>
            </a:r>
            <a:r>
              <a:rPr lang="en-GB" sz="28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latin typeface="Comic Sans MS" pitchFamily="66" charset="0"/>
                <a:sym typeface="Symbol"/>
              </a:rPr>
              <a:t>yönde</a:t>
            </a:r>
            <a:r>
              <a:rPr lang="en-GB" sz="28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  <a:sym typeface="Symbol"/>
              </a:rPr>
              <a:t>kendiliğinden</a:t>
            </a:r>
            <a:r>
              <a:rPr lang="en-GB" sz="2800" dirty="0" smtClean="0">
                <a:solidFill>
                  <a:srgbClr val="0070C0"/>
                </a:solidFill>
                <a:latin typeface="Comic Sans MS" pitchFamily="66" charset="0"/>
                <a:sym typeface="Symbol"/>
              </a:rPr>
              <a:t> </a:t>
            </a:r>
            <a:r>
              <a:rPr lang="en-GB" sz="2800" dirty="0" err="1" smtClean="0">
                <a:solidFill>
                  <a:srgbClr val="0070C0"/>
                </a:solidFill>
                <a:latin typeface="Comic Sans MS" pitchFamily="66" charset="0"/>
                <a:sym typeface="Symbol"/>
              </a:rPr>
              <a:t>olmaz</a:t>
            </a:r>
            <a:endParaRPr lang="en-GB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/>
          </a:p>
        </p:txBody>
      </p:sp>
      <p:sp>
        <p:nvSpPr>
          <p:cNvPr id="5" name="4 Dikdörtgen"/>
          <p:cNvSpPr/>
          <p:nvPr/>
        </p:nvSpPr>
        <p:spPr>
          <a:xfrm>
            <a:off x="2267744" y="188640"/>
            <a:ext cx="45897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smtClean="0">
                <a:solidFill>
                  <a:srgbClr val="7030A0"/>
                </a:solidFill>
                <a:latin typeface="Comic Sans MS" pitchFamily="66" charset="0"/>
              </a:rPr>
              <a:t>IUPAC </a:t>
            </a:r>
            <a:r>
              <a:rPr lang="en-US" sz="2800" i="1" dirty="0" err="1" smtClean="0">
                <a:solidFill>
                  <a:srgbClr val="7030A0"/>
                </a:solidFill>
                <a:latin typeface="Comic Sans MS" pitchFamily="66" charset="0"/>
              </a:rPr>
              <a:t>İşaretleme</a:t>
            </a:r>
            <a:r>
              <a:rPr lang="en-US" sz="2800" i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sz="2800" i="1" dirty="0" err="1" smtClean="0">
                <a:solidFill>
                  <a:srgbClr val="7030A0"/>
                </a:solidFill>
                <a:latin typeface="Comic Sans MS" pitchFamily="66" charset="0"/>
              </a:rPr>
              <a:t>sistemi</a:t>
            </a:r>
            <a:endParaRPr lang="tr-TR" sz="2800" i="1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03648" y="980728"/>
            <a:ext cx="71272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Cu</a:t>
            </a:r>
            <a:r>
              <a:rPr lang="en-GB" sz="2800" dirty="0" smtClean="0"/>
              <a:t> </a:t>
            </a:r>
            <a:r>
              <a:rPr lang="en-GB" sz="3200" dirty="0" smtClean="0"/>
              <a:t>I</a:t>
            </a:r>
            <a:r>
              <a:rPr lang="en-GB" sz="2800" dirty="0" smtClean="0"/>
              <a:t> </a:t>
            </a:r>
            <a:r>
              <a:rPr lang="en-GB" sz="2800" dirty="0" smtClean="0">
                <a:latin typeface="Comic Sans MS" pitchFamily="66" charset="0"/>
              </a:rPr>
              <a:t>Cu</a:t>
            </a:r>
            <a:r>
              <a:rPr lang="en-GB" sz="2800" baseline="30000" dirty="0" smtClean="0">
                <a:latin typeface="Comic Sans MS" pitchFamily="66" charset="0"/>
              </a:rPr>
              <a:t>2+</a:t>
            </a:r>
            <a:r>
              <a:rPr lang="en-GB" sz="2800" dirty="0" smtClean="0">
                <a:latin typeface="Comic Sans MS" pitchFamily="66" charset="0"/>
              </a:rPr>
              <a:t> (0,0200 M</a:t>
            </a:r>
            <a:r>
              <a:rPr lang="en-GB" sz="2800" dirty="0" smtClean="0"/>
              <a:t>) </a:t>
            </a:r>
            <a:r>
              <a:rPr lang="en-GB" sz="3200" dirty="0" smtClean="0"/>
              <a:t>II</a:t>
            </a:r>
            <a:r>
              <a:rPr lang="en-GB" sz="2800" dirty="0" smtClean="0"/>
              <a:t> </a:t>
            </a:r>
            <a:r>
              <a:rPr lang="en-GB" sz="2800" dirty="0" smtClean="0">
                <a:latin typeface="Comic Sans MS" pitchFamily="66" charset="0"/>
              </a:rPr>
              <a:t>Ag</a:t>
            </a:r>
            <a:r>
              <a:rPr lang="en-GB" sz="2800" baseline="30000" dirty="0" smtClean="0">
                <a:latin typeface="Comic Sans MS" pitchFamily="66" charset="0"/>
              </a:rPr>
              <a:t>+ </a:t>
            </a:r>
            <a:r>
              <a:rPr lang="en-GB" sz="2800" dirty="0" smtClean="0">
                <a:latin typeface="Comic Sans MS" pitchFamily="66" charset="0"/>
              </a:rPr>
              <a:t>(0,0200 M)</a:t>
            </a:r>
            <a:r>
              <a:rPr lang="en-GB" sz="3200" dirty="0" smtClean="0">
                <a:latin typeface="Comic Sans MS" pitchFamily="66" charset="0"/>
              </a:rPr>
              <a:t> </a:t>
            </a:r>
            <a:r>
              <a:rPr lang="en-GB" sz="3200" dirty="0" err="1" smtClean="0"/>
              <a:t>I</a:t>
            </a:r>
            <a:r>
              <a:rPr lang="en-GB" sz="2800" dirty="0" err="1" smtClean="0">
                <a:latin typeface="Comic Sans MS" pitchFamily="66" charset="0"/>
              </a:rPr>
              <a:t>Ag</a:t>
            </a:r>
            <a:r>
              <a:rPr lang="en-GB" sz="2800" dirty="0" smtClean="0"/>
              <a:t> </a:t>
            </a:r>
            <a:endParaRPr lang="en-GB" sz="2800" dirty="0"/>
          </a:p>
        </p:txBody>
      </p:sp>
      <p:sp>
        <p:nvSpPr>
          <p:cNvPr id="7" name="Rectangle 6"/>
          <p:cNvSpPr/>
          <p:nvPr/>
        </p:nvSpPr>
        <p:spPr>
          <a:xfrm>
            <a:off x="1547664" y="1844824"/>
            <a:ext cx="3391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i="1" dirty="0" err="1" smtClean="0">
                <a:latin typeface="Comic Sans MS" pitchFamily="66" charset="0"/>
                <a:sym typeface="Symbol"/>
              </a:rPr>
              <a:t>E</a:t>
            </a:r>
            <a:r>
              <a:rPr lang="en-GB" sz="2800" baseline="-25000" dirty="0" err="1" smtClean="0">
                <a:latin typeface="Comic Sans MS" pitchFamily="66" charset="0"/>
                <a:sym typeface="Symbol"/>
              </a:rPr>
              <a:t>hücre</a:t>
            </a:r>
            <a:r>
              <a:rPr lang="en-GB" sz="2800" baseline="-250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smtClean="0">
                <a:latin typeface="Comic Sans MS" pitchFamily="66" charset="0"/>
                <a:sym typeface="Symbol"/>
              </a:rPr>
              <a:t>=0,412 V 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547664" y="2780928"/>
            <a:ext cx="40324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Cu-</a:t>
            </a:r>
            <a:r>
              <a:rPr lang="en-GB" sz="2800" dirty="0" err="1" smtClean="0">
                <a:latin typeface="Comic Sans MS" pitchFamily="66" charset="0"/>
              </a:rPr>
              <a:t>yükseltgenir</a:t>
            </a:r>
            <a:endParaRPr lang="en-GB" sz="2800" dirty="0" smtClean="0">
              <a:latin typeface="Comic Sans MS" pitchFamily="66" charset="0"/>
            </a:endParaRPr>
          </a:p>
          <a:p>
            <a:r>
              <a:rPr lang="en-GB" sz="2800" dirty="0" smtClean="0">
                <a:latin typeface="Comic Sans MS" pitchFamily="66" charset="0"/>
              </a:rPr>
              <a:t>Ag</a:t>
            </a:r>
            <a:r>
              <a:rPr lang="en-GB" sz="2800" baseline="30000" dirty="0" smtClean="0">
                <a:latin typeface="Comic Sans MS" pitchFamily="66" charset="0"/>
              </a:rPr>
              <a:t>+</a:t>
            </a:r>
            <a:r>
              <a:rPr lang="en-GB" sz="2800" dirty="0" smtClean="0">
                <a:latin typeface="Comic Sans MS" pitchFamily="66" charset="0"/>
              </a:rPr>
              <a:t>-</a:t>
            </a:r>
            <a:r>
              <a:rPr lang="en-GB" sz="2800" dirty="0" err="1" smtClean="0">
                <a:latin typeface="Comic Sans MS" pitchFamily="66" charset="0"/>
              </a:rPr>
              <a:t>indirgenir</a:t>
            </a:r>
            <a:endParaRPr lang="en-GB" sz="2800" dirty="0">
              <a:latin typeface="Comic Sans MS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47664" y="4149080"/>
            <a:ext cx="494558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Kendiliğinden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olan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reaksiyon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:</a:t>
            </a:r>
          </a:p>
          <a:p>
            <a:r>
              <a:rPr lang="en-GB" sz="2800" dirty="0" smtClean="0">
                <a:latin typeface="Comic Sans MS" pitchFamily="66" charset="0"/>
              </a:rPr>
              <a:t>Cu(</a:t>
            </a:r>
            <a:r>
              <a:rPr lang="en-GB" sz="2800" i="1" dirty="0" smtClean="0">
                <a:latin typeface="Comic Sans MS" pitchFamily="66" charset="0"/>
              </a:rPr>
              <a:t>k</a:t>
            </a:r>
            <a:r>
              <a:rPr lang="en-GB" sz="2800" dirty="0" smtClean="0">
                <a:latin typeface="Comic Sans MS" pitchFamily="66" charset="0"/>
              </a:rPr>
              <a:t>) + 2Ag</a:t>
            </a:r>
            <a:r>
              <a:rPr lang="en-GB" sz="2800" baseline="30000" dirty="0" smtClean="0">
                <a:latin typeface="Comic Sans MS" pitchFamily="66" charset="0"/>
              </a:rPr>
              <a:t>+</a:t>
            </a:r>
            <a:r>
              <a:rPr lang="en-GB" sz="2800" dirty="0" smtClean="0">
                <a:latin typeface="Comic Sans MS" pitchFamily="66" charset="0"/>
              </a:rPr>
              <a:t>↔ Cu</a:t>
            </a:r>
            <a:r>
              <a:rPr lang="en-GB" sz="2800" baseline="30000" dirty="0" smtClean="0">
                <a:latin typeface="Comic Sans MS" pitchFamily="66" charset="0"/>
              </a:rPr>
              <a:t>2+ </a:t>
            </a:r>
            <a:r>
              <a:rPr lang="en-GB" sz="2800" dirty="0" smtClean="0">
                <a:latin typeface="Comic Sans MS" pitchFamily="66" charset="0"/>
              </a:rPr>
              <a:t>+2Ag(</a:t>
            </a:r>
            <a:r>
              <a:rPr lang="en-GB" sz="2800" i="1" dirty="0" smtClean="0">
                <a:latin typeface="Comic Sans MS" pitchFamily="66" charset="0"/>
              </a:rPr>
              <a:t>k</a:t>
            </a:r>
            <a:r>
              <a:rPr lang="en-GB" sz="2800" dirty="0" smtClean="0">
                <a:latin typeface="Comic Sans MS" pitchFamily="66" charset="0"/>
              </a:rPr>
              <a:t>) </a:t>
            </a:r>
            <a:endParaRPr lang="en-GB" sz="2800" baseline="30000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5" name="4 Dikdörtgen"/>
          <p:cNvSpPr/>
          <p:nvPr/>
        </p:nvSpPr>
        <p:spPr>
          <a:xfrm>
            <a:off x="2267744" y="188640"/>
            <a:ext cx="45897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smtClean="0">
                <a:solidFill>
                  <a:srgbClr val="7030A0"/>
                </a:solidFill>
                <a:latin typeface="Comic Sans MS" pitchFamily="66" charset="0"/>
              </a:rPr>
              <a:t>IUPAC </a:t>
            </a:r>
            <a:r>
              <a:rPr lang="en-US" sz="2800" i="1" dirty="0" err="1" smtClean="0">
                <a:solidFill>
                  <a:srgbClr val="7030A0"/>
                </a:solidFill>
                <a:latin typeface="Comic Sans MS" pitchFamily="66" charset="0"/>
              </a:rPr>
              <a:t>İşaretleme</a:t>
            </a:r>
            <a:r>
              <a:rPr lang="en-US" sz="2800" i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sz="2800" i="1" dirty="0" err="1" smtClean="0">
                <a:solidFill>
                  <a:srgbClr val="7030A0"/>
                </a:solidFill>
                <a:latin typeface="Comic Sans MS" pitchFamily="66" charset="0"/>
              </a:rPr>
              <a:t>sistemi</a:t>
            </a:r>
            <a:endParaRPr lang="tr-TR" sz="2800" i="1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03648" y="980728"/>
            <a:ext cx="70679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Ag</a:t>
            </a:r>
            <a:r>
              <a:rPr lang="en-GB" sz="2800" dirty="0" smtClean="0"/>
              <a:t> </a:t>
            </a:r>
            <a:r>
              <a:rPr lang="en-GB" sz="3200" dirty="0" smtClean="0"/>
              <a:t>I</a:t>
            </a:r>
            <a:r>
              <a:rPr lang="en-GB" sz="2800" dirty="0" smtClean="0"/>
              <a:t> </a:t>
            </a:r>
            <a:r>
              <a:rPr lang="en-GB" sz="2800" dirty="0" smtClean="0">
                <a:latin typeface="Comic Sans MS" pitchFamily="66" charset="0"/>
              </a:rPr>
              <a:t>Ag</a:t>
            </a:r>
            <a:r>
              <a:rPr lang="en-GB" sz="2800" baseline="30000" dirty="0" smtClean="0">
                <a:latin typeface="Comic Sans MS" pitchFamily="66" charset="0"/>
              </a:rPr>
              <a:t>+ </a:t>
            </a:r>
            <a:r>
              <a:rPr lang="en-GB" sz="2800" dirty="0" smtClean="0">
                <a:latin typeface="Comic Sans MS" pitchFamily="66" charset="0"/>
              </a:rPr>
              <a:t>(0,0200 M</a:t>
            </a:r>
            <a:r>
              <a:rPr lang="en-GB" sz="2800" dirty="0" smtClean="0"/>
              <a:t>) </a:t>
            </a:r>
            <a:r>
              <a:rPr lang="en-GB" sz="3200" dirty="0" smtClean="0"/>
              <a:t>II</a:t>
            </a:r>
            <a:r>
              <a:rPr lang="en-GB" sz="2800" dirty="0" smtClean="0"/>
              <a:t> </a:t>
            </a:r>
            <a:r>
              <a:rPr lang="en-GB" sz="2800" dirty="0" smtClean="0">
                <a:latin typeface="Comic Sans MS" pitchFamily="66" charset="0"/>
              </a:rPr>
              <a:t>Cu</a:t>
            </a:r>
            <a:r>
              <a:rPr lang="en-GB" sz="2800" baseline="30000" dirty="0" smtClean="0">
                <a:latin typeface="Comic Sans MS" pitchFamily="66" charset="0"/>
              </a:rPr>
              <a:t>2+</a:t>
            </a:r>
            <a:r>
              <a:rPr lang="en-GB" sz="2800" dirty="0" smtClean="0">
                <a:latin typeface="Comic Sans MS" pitchFamily="66" charset="0"/>
              </a:rPr>
              <a:t> (0,0200 M)</a:t>
            </a:r>
            <a:r>
              <a:rPr lang="en-GB" sz="3200" dirty="0" smtClean="0">
                <a:latin typeface="Comic Sans MS" pitchFamily="66" charset="0"/>
              </a:rPr>
              <a:t> </a:t>
            </a:r>
            <a:r>
              <a:rPr lang="en-GB" sz="3200" dirty="0" err="1" smtClean="0"/>
              <a:t>I</a:t>
            </a:r>
            <a:r>
              <a:rPr lang="en-GB" sz="2800" dirty="0" err="1" smtClean="0">
                <a:latin typeface="Comic Sans MS" pitchFamily="66" charset="0"/>
              </a:rPr>
              <a:t>Cu</a:t>
            </a:r>
            <a:endParaRPr lang="en-GB" sz="2800" dirty="0"/>
          </a:p>
        </p:txBody>
      </p:sp>
      <p:sp>
        <p:nvSpPr>
          <p:cNvPr id="7" name="Rectangle 6"/>
          <p:cNvSpPr/>
          <p:nvPr/>
        </p:nvSpPr>
        <p:spPr>
          <a:xfrm>
            <a:off x="1547664" y="1844824"/>
            <a:ext cx="3391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i="1" dirty="0" err="1" smtClean="0">
                <a:latin typeface="Comic Sans MS" pitchFamily="66" charset="0"/>
                <a:sym typeface="Symbol"/>
              </a:rPr>
              <a:t>E</a:t>
            </a:r>
            <a:r>
              <a:rPr lang="en-GB" sz="2800" baseline="-25000" dirty="0" err="1" smtClean="0">
                <a:latin typeface="Comic Sans MS" pitchFamily="66" charset="0"/>
                <a:sym typeface="Symbol"/>
              </a:rPr>
              <a:t>hücre</a:t>
            </a:r>
            <a:r>
              <a:rPr lang="en-GB" sz="2800" baseline="-25000" dirty="0" smtClean="0">
                <a:latin typeface="Comic Sans MS" pitchFamily="66" charset="0"/>
                <a:sym typeface="Symbol"/>
              </a:rPr>
              <a:t> </a:t>
            </a:r>
            <a:r>
              <a:rPr lang="en-GB" sz="2800" dirty="0" smtClean="0">
                <a:latin typeface="Comic Sans MS" pitchFamily="66" charset="0"/>
                <a:sym typeface="Symbol"/>
              </a:rPr>
              <a:t>=-0,412 V 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547664" y="2780928"/>
            <a:ext cx="40324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itchFamily="66" charset="0"/>
              </a:rPr>
              <a:t>Ag-</a:t>
            </a:r>
            <a:r>
              <a:rPr lang="en-GB" sz="2800" dirty="0" err="1" smtClean="0">
                <a:latin typeface="Comic Sans MS" pitchFamily="66" charset="0"/>
              </a:rPr>
              <a:t>yükseltgenir</a:t>
            </a:r>
            <a:endParaRPr lang="en-GB" sz="2800" dirty="0" smtClean="0">
              <a:latin typeface="Comic Sans MS" pitchFamily="66" charset="0"/>
            </a:endParaRPr>
          </a:p>
          <a:p>
            <a:r>
              <a:rPr lang="en-GB" sz="2800" dirty="0" smtClean="0">
                <a:latin typeface="Comic Sans MS" pitchFamily="66" charset="0"/>
              </a:rPr>
              <a:t>Cu</a:t>
            </a:r>
            <a:r>
              <a:rPr lang="en-GB" sz="2800" baseline="30000" dirty="0" smtClean="0">
                <a:latin typeface="Comic Sans MS" pitchFamily="66" charset="0"/>
              </a:rPr>
              <a:t>2+</a:t>
            </a:r>
            <a:r>
              <a:rPr lang="en-GB" sz="2800" dirty="0" smtClean="0">
                <a:latin typeface="Comic Sans MS" pitchFamily="66" charset="0"/>
              </a:rPr>
              <a:t>-indirgenir</a:t>
            </a:r>
            <a:endParaRPr lang="en-GB" sz="2800" dirty="0">
              <a:latin typeface="Comic Sans MS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47664" y="4149080"/>
            <a:ext cx="614142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Kendiliğinden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oluşmayan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reaksiyon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:</a:t>
            </a:r>
          </a:p>
          <a:p>
            <a:r>
              <a:rPr lang="en-GB" sz="2800" dirty="0" smtClean="0">
                <a:latin typeface="Comic Sans MS" pitchFamily="66" charset="0"/>
              </a:rPr>
              <a:t>Cu</a:t>
            </a:r>
            <a:r>
              <a:rPr lang="en-GB" sz="2800" baseline="30000" dirty="0" smtClean="0">
                <a:latin typeface="Comic Sans MS" pitchFamily="66" charset="0"/>
              </a:rPr>
              <a:t>2+ </a:t>
            </a:r>
            <a:r>
              <a:rPr lang="en-GB" sz="2800" dirty="0" smtClean="0">
                <a:latin typeface="Comic Sans MS" pitchFamily="66" charset="0"/>
              </a:rPr>
              <a:t>+2Ag(</a:t>
            </a:r>
            <a:r>
              <a:rPr lang="en-GB" sz="2800" i="1" dirty="0" smtClean="0">
                <a:latin typeface="Comic Sans MS" pitchFamily="66" charset="0"/>
              </a:rPr>
              <a:t>k</a:t>
            </a:r>
            <a:r>
              <a:rPr lang="en-GB" sz="2800" dirty="0" smtClean="0">
                <a:latin typeface="Comic Sans MS" pitchFamily="66" charset="0"/>
              </a:rPr>
              <a:t>) ↔ Cu(</a:t>
            </a:r>
            <a:r>
              <a:rPr lang="en-GB" sz="2800" i="1" dirty="0" smtClean="0">
                <a:latin typeface="Comic Sans MS" pitchFamily="66" charset="0"/>
              </a:rPr>
              <a:t>k</a:t>
            </a:r>
            <a:r>
              <a:rPr lang="en-GB" sz="2800" dirty="0" smtClean="0">
                <a:latin typeface="Comic Sans MS" pitchFamily="66" charset="0"/>
              </a:rPr>
              <a:t>) + 2Ag</a:t>
            </a:r>
            <a:r>
              <a:rPr lang="en-GB" sz="2800" baseline="30000" dirty="0" smtClean="0">
                <a:latin typeface="Comic Sans MS" pitchFamily="66" charset="0"/>
              </a:rPr>
              <a:t>+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BF0EC-0323-413E-9E1E-81C38DC87AE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3203848" y="836712"/>
            <a:ext cx="257153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dirty="0" smtClean="0">
                <a:ln w="38100" cmpd="sng">
                  <a:solidFill>
                    <a:schemeClr val="tx2">
                      <a:alpha val="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Kaynaklar</a:t>
            </a:r>
            <a:endParaRPr lang="en-GB" sz="4000" b="1" dirty="0">
              <a:ln w="38100" cmpd="sng">
                <a:solidFill>
                  <a:schemeClr val="tx2">
                    <a:alpha val="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2204864"/>
            <a:ext cx="770485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solidFill>
                  <a:schemeClr val="tx2"/>
                </a:solidFill>
                <a:latin typeface="Comic Sans MS" pitchFamily="66" charset="0"/>
              </a:rPr>
              <a:t>Analitik Kimya, Temel İlkeler, Cilt 1</a:t>
            </a:r>
          </a:p>
          <a:p>
            <a:pPr algn="ctr"/>
            <a:r>
              <a:rPr lang="tr-TR" sz="2800" dirty="0" smtClean="0">
                <a:solidFill>
                  <a:schemeClr val="tx2"/>
                </a:solidFill>
                <a:latin typeface="Comic Sans MS" pitchFamily="66" charset="0"/>
              </a:rPr>
              <a:t> Prof. Dr. Esma </a:t>
            </a:r>
            <a:r>
              <a:rPr lang="tr-TR" sz="2800" dirty="0" err="1" smtClean="0">
                <a:solidFill>
                  <a:schemeClr val="tx2"/>
                </a:solidFill>
                <a:latin typeface="Comic Sans MS" pitchFamily="66" charset="0"/>
              </a:rPr>
              <a:t>KILIç</a:t>
            </a:r>
            <a:r>
              <a:rPr lang="tr-TR" sz="2800" dirty="0" smtClean="0">
                <a:solidFill>
                  <a:schemeClr val="tx2"/>
                </a:solidFill>
                <a:latin typeface="Comic Sans MS" pitchFamily="66" charset="0"/>
              </a:rPr>
              <a:t> ve Prof. Dr. Hamza YILMAZ</a:t>
            </a:r>
          </a:p>
          <a:p>
            <a:pPr algn="ctr"/>
            <a:r>
              <a:rPr lang="tr-TR" sz="2800" dirty="0" smtClean="0">
                <a:solidFill>
                  <a:srgbClr val="C00000"/>
                </a:solidFill>
                <a:latin typeface="Comic Sans MS" pitchFamily="66" charset="0"/>
              </a:rPr>
              <a:t>Enstrumental Analiz </a:t>
            </a:r>
          </a:p>
          <a:p>
            <a:pPr algn="ctr"/>
            <a:r>
              <a:rPr lang="tr-TR" sz="2800" dirty="0" smtClean="0">
                <a:solidFill>
                  <a:srgbClr val="C00000"/>
                </a:solidFill>
                <a:latin typeface="Comic Sans MS" pitchFamily="66" charset="0"/>
              </a:rPr>
              <a:t>(Prof.Dr.Turgut Gündüz)</a:t>
            </a:r>
          </a:p>
          <a:p>
            <a:pPr algn="ctr"/>
            <a:endParaRPr lang="tr-TR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/>
            <a:r>
              <a:rPr lang="tr-TR" sz="2800" dirty="0" smtClean="0">
                <a:latin typeface="Comic Sans MS" pitchFamily="66" charset="0"/>
              </a:rPr>
              <a:t>Enstrumental Analiz Temel İlkeleri</a:t>
            </a:r>
          </a:p>
          <a:p>
            <a:pPr algn="ctr"/>
            <a:r>
              <a:rPr lang="tr-TR" sz="2800" dirty="0" smtClean="0">
                <a:latin typeface="Comic Sans MS" pitchFamily="66" charset="0"/>
              </a:rPr>
              <a:t>(</a:t>
            </a:r>
            <a:r>
              <a:rPr lang="tr-TR" sz="2800" dirty="0" err="1" smtClean="0">
                <a:latin typeface="Comic Sans MS" pitchFamily="66" charset="0"/>
              </a:rPr>
              <a:t>Skoog</a:t>
            </a:r>
            <a:r>
              <a:rPr lang="tr-TR" sz="2800" dirty="0" smtClean="0">
                <a:latin typeface="Comic Sans MS" pitchFamily="66" charset="0"/>
              </a:rPr>
              <a:t>-Holler-</a:t>
            </a:r>
            <a:r>
              <a:rPr lang="tr-TR" sz="2800" dirty="0" err="1" smtClean="0">
                <a:latin typeface="Comic Sans MS" pitchFamily="66" charset="0"/>
              </a:rPr>
              <a:t>Nieman</a:t>
            </a:r>
            <a:r>
              <a:rPr lang="tr-TR" sz="2800" dirty="0" smtClean="0">
                <a:latin typeface="Comic Sans MS" pitchFamily="66" charset="0"/>
              </a:rPr>
              <a:t>)</a:t>
            </a:r>
          </a:p>
          <a:p>
            <a:pPr algn="ctr"/>
            <a:r>
              <a:rPr lang="tr-TR" sz="2800" dirty="0" smtClean="0">
                <a:latin typeface="Comic Sans MS" pitchFamily="66" charset="0"/>
              </a:rPr>
              <a:t> </a:t>
            </a:r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</a:rPr>
              <a:t>Uygulama Örnekleriyle </a:t>
            </a:r>
            <a:r>
              <a:rPr lang="tr-TR" sz="2800" dirty="0" err="1" smtClean="0">
                <a:solidFill>
                  <a:srgbClr val="FF0000"/>
                </a:solidFill>
                <a:latin typeface="Comic Sans MS" pitchFamily="66" charset="0"/>
              </a:rPr>
              <a:t>Elektroanalitik</a:t>
            </a:r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2800" dirty="0" smtClean="0">
                <a:latin typeface="Comic Sans MS" pitchFamily="66" charset="0"/>
              </a:rPr>
              <a:t>Kimya, 4. Baskı </a:t>
            </a:r>
          </a:p>
          <a:p>
            <a:pPr algn="ctr"/>
            <a:r>
              <a:rPr lang="tr-TR" sz="2800" dirty="0" smtClean="0">
                <a:latin typeface="Comic Sans MS" pitchFamily="66" charset="0"/>
              </a:rPr>
              <a:t>Prof. Dr. Selahattin YILMAZ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4ED8-739C-42B5-A407-E317EF3D6F97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273879" y="908720"/>
            <a:ext cx="8584401" cy="249299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BÖLÜM 1</a:t>
            </a:r>
          </a:p>
          <a:p>
            <a:pPr algn="ctr"/>
            <a:endParaRPr lang="en-US" sz="54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en-US" sz="48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Elektro</a:t>
            </a:r>
            <a:r>
              <a:rPr lang="en-US" sz="48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analitik</a:t>
            </a:r>
            <a:r>
              <a:rPr lang="en-US" sz="4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48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Kimyaya</a:t>
            </a:r>
            <a:r>
              <a:rPr lang="en-US" sz="4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48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Giriş</a:t>
            </a:r>
            <a:endParaRPr lang="en-US" sz="4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9" y="548680"/>
            <a:ext cx="856895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 smtClean="0">
                <a:solidFill>
                  <a:srgbClr val="7030A0"/>
                </a:solidFill>
                <a:latin typeface="Comic Sans MS" pitchFamily="66" charset="0"/>
              </a:rPr>
              <a:t>Elektroanalitik</a:t>
            </a:r>
            <a:r>
              <a:rPr lang="en-GB" sz="2800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Comic Sans MS" pitchFamily="66" charset="0"/>
              </a:rPr>
              <a:t>kimya</a:t>
            </a:r>
            <a:r>
              <a:rPr lang="en-GB" sz="2800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</a:p>
          <a:p>
            <a:pPr algn="ctr"/>
            <a:endParaRPr lang="en-GB" sz="2800" dirty="0" smtClean="0">
              <a:latin typeface="Comic Sans MS" pitchFamily="66" charset="0"/>
            </a:endParaRPr>
          </a:p>
          <a:p>
            <a:pPr algn="ctr"/>
            <a:r>
              <a:rPr lang="tr-TR" sz="2800" dirty="0" smtClean="0">
                <a:latin typeface="Comic Sans MS" pitchFamily="66" charset="0"/>
              </a:rPr>
              <a:t>Çözeltilerin elektrokimyasal bir hücrede elektriksel özelliklerinin ölçüldüğü analitik kimya bilim dalının önemli bir bölümüdür. Elektrokimyasal bir sisteme dışarıdan bir etki yapıldığında sistemin verdiği cevaplardır.</a:t>
            </a:r>
            <a:endParaRPr lang="en-GB" sz="2800" dirty="0" smtClean="0">
              <a:latin typeface="Comic Sans MS" pitchFamily="66" charset="0"/>
            </a:endParaRPr>
          </a:p>
          <a:p>
            <a:pPr algn="ctr"/>
            <a:r>
              <a:rPr lang="en-GB" sz="2800" u="sng" dirty="0" err="1" smtClean="0">
                <a:solidFill>
                  <a:srgbClr val="7030A0"/>
                </a:solidFill>
                <a:latin typeface="Comic Sans MS" pitchFamily="66" charset="0"/>
              </a:rPr>
              <a:t>Elektriksel</a:t>
            </a:r>
            <a:r>
              <a:rPr lang="en-GB" sz="2800" u="sng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GB" sz="2800" u="sng" dirty="0" err="1" smtClean="0">
                <a:solidFill>
                  <a:srgbClr val="7030A0"/>
                </a:solidFill>
                <a:latin typeface="Comic Sans MS" pitchFamily="66" charset="0"/>
              </a:rPr>
              <a:t>özellikler</a:t>
            </a:r>
            <a:endParaRPr lang="en-GB" sz="28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algn="ctr"/>
            <a:r>
              <a:rPr lang="en-GB" sz="2800" dirty="0" err="1" smtClean="0">
                <a:latin typeface="Comic Sans MS" pitchFamily="66" charset="0"/>
              </a:rPr>
              <a:t>Potansiyel</a:t>
            </a:r>
            <a:endParaRPr lang="en-GB" sz="2800" dirty="0" smtClean="0">
              <a:latin typeface="Comic Sans MS" pitchFamily="66" charset="0"/>
            </a:endParaRPr>
          </a:p>
          <a:p>
            <a:pPr algn="ctr"/>
            <a:r>
              <a:rPr lang="en-GB" sz="2800" dirty="0" err="1" smtClean="0">
                <a:latin typeface="Comic Sans MS" pitchFamily="66" charset="0"/>
              </a:rPr>
              <a:t>Akım</a:t>
            </a:r>
            <a:endParaRPr lang="en-GB" sz="2800" dirty="0" smtClean="0">
              <a:latin typeface="Comic Sans MS" pitchFamily="66" charset="0"/>
            </a:endParaRPr>
          </a:p>
          <a:p>
            <a:pPr algn="ctr"/>
            <a:r>
              <a:rPr lang="en-GB" sz="2800" dirty="0" err="1" smtClean="0">
                <a:latin typeface="Comic Sans MS" pitchFamily="66" charset="0"/>
              </a:rPr>
              <a:t>Yük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miktarı</a:t>
            </a:r>
            <a:endParaRPr lang="en-GB" sz="2800" dirty="0" smtClean="0">
              <a:latin typeface="Comic Sans MS" pitchFamily="66" charset="0"/>
            </a:endParaRPr>
          </a:p>
          <a:p>
            <a:pPr algn="ctr"/>
            <a:r>
              <a:rPr lang="en-GB" sz="2800" dirty="0" err="1" smtClean="0">
                <a:latin typeface="Comic Sans MS" pitchFamily="66" charset="0"/>
              </a:rPr>
              <a:t>İletkenlik</a:t>
            </a:r>
            <a:endParaRPr lang="en-GB" sz="2800" dirty="0" smtClean="0">
              <a:latin typeface="Comic Sans MS" pitchFamily="66" charset="0"/>
            </a:endParaRPr>
          </a:p>
          <a:p>
            <a:pPr>
              <a:buFont typeface="Arial" pitchFamily="34" charset="0"/>
              <a:buChar char="•"/>
            </a:pP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DFB9-1C64-4E52-B475-D9B829E2A6F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4ED8-739C-42B5-A407-E317EF3D6F97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899592" y="908720"/>
            <a:ext cx="74888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800" dirty="0" err="1" smtClean="0"/>
              <a:t>Elektroanalitik</a:t>
            </a:r>
            <a:r>
              <a:rPr lang="tr-TR" sz="2800" dirty="0" smtClean="0"/>
              <a:t> yöntemlerle;</a:t>
            </a:r>
          </a:p>
          <a:p>
            <a:pPr>
              <a:buFont typeface="Arial" pitchFamily="34" charset="0"/>
              <a:buChar char="•"/>
            </a:pPr>
            <a:endParaRPr lang="tr-TR" sz="2800" dirty="0" smtClean="0"/>
          </a:p>
          <a:p>
            <a:pPr>
              <a:buFont typeface="Arial" pitchFamily="34" charset="0"/>
              <a:buChar char="•"/>
            </a:pPr>
            <a:r>
              <a:rPr lang="en-GB" sz="2800" dirty="0" err="1" smtClean="0"/>
              <a:t>Çok</a:t>
            </a:r>
            <a:r>
              <a:rPr lang="en-GB" sz="2800" dirty="0" smtClean="0"/>
              <a:t> </a:t>
            </a:r>
            <a:r>
              <a:rPr lang="en-GB" sz="2800" dirty="0" err="1" smtClean="0"/>
              <a:t>düşük</a:t>
            </a:r>
            <a:r>
              <a:rPr lang="en-GB" sz="2800" dirty="0" smtClean="0"/>
              <a:t> </a:t>
            </a:r>
            <a:r>
              <a:rPr lang="en-GB" sz="2800" dirty="0" err="1" smtClean="0"/>
              <a:t>gözlenebilme</a:t>
            </a:r>
            <a:r>
              <a:rPr lang="en-GB" sz="2800" dirty="0" smtClean="0"/>
              <a:t> </a:t>
            </a:r>
            <a:r>
              <a:rPr lang="en-GB" sz="2800" dirty="0" err="1" smtClean="0"/>
              <a:t>sınırlarına</a:t>
            </a:r>
            <a:r>
              <a:rPr lang="en-GB" sz="2800" dirty="0" smtClean="0"/>
              <a:t> </a:t>
            </a:r>
            <a:r>
              <a:rPr lang="en-GB" sz="2800" dirty="0" err="1" smtClean="0"/>
              <a:t>ulaşılır</a:t>
            </a:r>
            <a:endParaRPr lang="en-GB" sz="2800" dirty="0" smtClean="0"/>
          </a:p>
          <a:p>
            <a:endParaRPr lang="en-GB" sz="2800" dirty="0" smtClean="0"/>
          </a:p>
          <a:p>
            <a:pPr>
              <a:buFont typeface="Arial" pitchFamily="34" charset="0"/>
              <a:buChar char="•"/>
            </a:pPr>
            <a:r>
              <a:rPr lang="en-GB" sz="2800" dirty="0" err="1" smtClean="0"/>
              <a:t>Ara</a:t>
            </a:r>
            <a:r>
              <a:rPr lang="tr-TR" sz="2800" dirty="0" smtClean="0"/>
              <a:t> </a:t>
            </a:r>
            <a:r>
              <a:rPr lang="en-GB" sz="2800" dirty="0" err="1" smtClean="0"/>
              <a:t>yüzeylerdeki</a:t>
            </a:r>
            <a:r>
              <a:rPr lang="en-GB" sz="2800" dirty="0" smtClean="0"/>
              <a:t> </a:t>
            </a:r>
            <a:r>
              <a:rPr lang="en-GB" sz="2800" dirty="0" err="1" smtClean="0"/>
              <a:t>yük</a:t>
            </a:r>
            <a:r>
              <a:rPr lang="en-GB" sz="2800" dirty="0" smtClean="0"/>
              <a:t> </a:t>
            </a:r>
            <a:r>
              <a:rPr lang="en-GB" sz="2800" dirty="0" err="1" smtClean="0"/>
              <a:t>aktarım</a:t>
            </a:r>
            <a:r>
              <a:rPr lang="en-GB" sz="2800" dirty="0" smtClean="0"/>
              <a:t> </a:t>
            </a:r>
            <a:r>
              <a:rPr lang="en-GB" sz="2800" dirty="0" err="1" smtClean="0"/>
              <a:t>hızı</a:t>
            </a:r>
            <a:r>
              <a:rPr lang="tr-TR" sz="2800" dirty="0" smtClean="0"/>
              <a:t> ve kütle aktarım </a:t>
            </a:r>
            <a:endParaRPr lang="en-GB" sz="2800" dirty="0" smtClean="0"/>
          </a:p>
          <a:p>
            <a:r>
              <a:rPr lang="en-GB" sz="2800" dirty="0" err="1" smtClean="0"/>
              <a:t>hızı</a:t>
            </a:r>
            <a:endParaRPr lang="en-GB" sz="2800" dirty="0" smtClean="0"/>
          </a:p>
          <a:p>
            <a:pPr>
              <a:buFont typeface="Arial" pitchFamily="34" charset="0"/>
              <a:buChar char="•"/>
            </a:pPr>
            <a:r>
              <a:rPr lang="tr-TR" sz="2800" dirty="0" smtClean="0"/>
              <a:t> Maddenin a</a:t>
            </a:r>
            <a:r>
              <a:rPr lang="en-GB" sz="2800" dirty="0" err="1" smtClean="0"/>
              <a:t>dsorpsiyon</a:t>
            </a:r>
            <a:r>
              <a:rPr lang="tr-TR" sz="2800" dirty="0" smtClean="0"/>
              <a:t> özellikleri</a:t>
            </a:r>
            <a:endParaRPr lang="en-GB" sz="2800" dirty="0" smtClean="0"/>
          </a:p>
          <a:p>
            <a:pPr>
              <a:buFont typeface="Arial" pitchFamily="34" charset="0"/>
              <a:buChar char="•"/>
            </a:pPr>
            <a:r>
              <a:rPr lang="en-GB" sz="2800" dirty="0" err="1" smtClean="0"/>
              <a:t>Kimyasal</a:t>
            </a:r>
            <a:r>
              <a:rPr lang="en-GB" sz="2800" dirty="0" smtClean="0"/>
              <a:t> </a:t>
            </a:r>
            <a:r>
              <a:rPr lang="en-GB" sz="2800" dirty="0" err="1" smtClean="0"/>
              <a:t>reaksiyonların</a:t>
            </a:r>
            <a:r>
              <a:rPr lang="en-GB" sz="2800" dirty="0" smtClean="0"/>
              <a:t> </a:t>
            </a:r>
            <a:r>
              <a:rPr lang="en-GB" sz="2800" dirty="0" err="1" smtClean="0"/>
              <a:t>hız</a:t>
            </a:r>
            <a:r>
              <a:rPr lang="en-GB" sz="2800" dirty="0" smtClean="0"/>
              <a:t> </a:t>
            </a:r>
            <a:r>
              <a:rPr lang="en-GB" sz="2800" dirty="0" err="1" smtClean="0"/>
              <a:t>ve</a:t>
            </a:r>
            <a:r>
              <a:rPr lang="en-GB" sz="2800" dirty="0" smtClean="0"/>
              <a:t> </a:t>
            </a:r>
            <a:r>
              <a:rPr lang="en-GB" sz="2800" dirty="0" err="1" smtClean="0"/>
              <a:t>denge</a:t>
            </a:r>
            <a:r>
              <a:rPr lang="en-GB" sz="2800" dirty="0" smtClean="0"/>
              <a:t> </a:t>
            </a:r>
            <a:r>
              <a:rPr lang="en-GB" sz="2800" dirty="0" err="1" smtClean="0"/>
              <a:t>sabitleri</a:t>
            </a:r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 err="1" smtClean="0"/>
              <a:t>gibi</a:t>
            </a:r>
            <a:r>
              <a:rPr lang="en-GB" sz="2800" dirty="0" smtClean="0"/>
              <a:t> </a:t>
            </a:r>
            <a:r>
              <a:rPr lang="en-GB" sz="2800" dirty="0" err="1" smtClean="0"/>
              <a:t>bilgiler</a:t>
            </a:r>
            <a:r>
              <a:rPr lang="en-GB" sz="2800" dirty="0" smtClean="0"/>
              <a:t> </a:t>
            </a:r>
            <a:r>
              <a:rPr lang="en-GB" sz="2800" dirty="0" err="1" smtClean="0"/>
              <a:t>elde</a:t>
            </a:r>
            <a:r>
              <a:rPr lang="en-GB" sz="2800" dirty="0" smtClean="0"/>
              <a:t> </a:t>
            </a:r>
            <a:r>
              <a:rPr lang="en-GB" sz="2800" dirty="0" err="1" smtClean="0"/>
              <a:t>edilir</a:t>
            </a:r>
            <a:r>
              <a:rPr lang="en-GB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268760"/>
            <a:ext cx="71287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>
                <a:solidFill>
                  <a:srgbClr val="7030A0"/>
                </a:solidFill>
                <a:latin typeface="Comic Sans MS" pitchFamily="66" charset="0"/>
              </a:rPr>
              <a:t>Elektrokimyasal</a:t>
            </a:r>
            <a:r>
              <a:rPr lang="en-GB" sz="2800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Comic Sans MS" pitchFamily="66" charset="0"/>
              </a:rPr>
              <a:t>yöntemlerin</a:t>
            </a:r>
            <a:r>
              <a:rPr lang="en-GB" sz="2800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7030A0"/>
                </a:solidFill>
                <a:latin typeface="Comic Sans MS" pitchFamily="66" charset="0"/>
              </a:rPr>
              <a:t>üstünlükleri</a:t>
            </a:r>
            <a:endParaRPr lang="en-GB" sz="28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endParaRPr lang="en-GB" sz="2800" dirty="0" smtClean="0">
              <a:latin typeface="Comic Sans MS" pitchFamily="66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tr-TR" sz="2800" dirty="0" smtClean="0">
                <a:latin typeface="Comic Sans MS" pitchFamily="66" charset="0"/>
              </a:rPr>
              <a:t>Duyarlılık</a:t>
            </a:r>
            <a:r>
              <a:rPr lang="en-GB" sz="2800" dirty="0" smtClean="0">
                <a:latin typeface="Comic Sans MS" pitchFamily="66" charset="0"/>
              </a:rPr>
              <a:t>. </a:t>
            </a:r>
            <a:endParaRPr lang="tr-TR" sz="2800" dirty="0" smtClean="0">
              <a:latin typeface="Comic Sans MS" pitchFamily="66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tr-TR" sz="2800" dirty="0" smtClean="0">
                <a:latin typeface="Comic Sans MS" pitchFamily="66" charset="0"/>
              </a:rPr>
              <a:t>Hızlılık</a:t>
            </a:r>
          </a:p>
          <a:p>
            <a:pPr marL="342900" indent="-342900">
              <a:buFont typeface="+mj-lt"/>
              <a:buAutoNum type="arabicPeriod"/>
            </a:pPr>
            <a:r>
              <a:rPr lang="tr-TR" sz="2800" dirty="0" smtClean="0">
                <a:latin typeface="Comic Sans MS" pitchFamily="66" charset="0"/>
              </a:rPr>
              <a:t>Numune hazırlama</a:t>
            </a:r>
          </a:p>
          <a:p>
            <a:pPr marL="342900" indent="-342900">
              <a:buFont typeface="+mj-lt"/>
              <a:buAutoNum type="arabicPeriod"/>
            </a:pPr>
            <a:r>
              <a:rPr lang="tr-TR" sz="2800" dirty="0" smtClean="0">
                <a:latin typeface="Comic Sans MS" pitchFamily="66" charset="0"/>
              </a:rPr>
              <a:t>Seçicilik</a:t>
            </a:r>
          </a:p>
          <a:p>
            <a:pPr marL="342900" indent="-342900">
              <a:buFont typeface="+mj-lt"/>
              <a:buAutoNum type="arabicPeriod"/>
            </a:pPr>
            <a:r>
              <a:rPr lang="tr-TR" sz="2800" dirty="0" smtClean="0">
                <a:latin typeface="Comic Sans MS" pitchFamily="66" charset="0"/>
              </a:rPr>
              <a:t>Düşük alt tayin sınırı</a:t>
            </a:r>
          </a:p>
          <a:p>
            <a:pPr marL="342900" indent="-342900">
              <a:buFont typeface="+mj-lt"/>
              <a:buAutoNum type="arabicPeriod"/>
            </a:pPr>
            <a:r>
              <a:rPr lang="tr-TR" sz="2800" dirty="0" smtClean="0">
                <a:latin typeface="Comic Sans MS" pitchFamily="66" charset="0"/>
              </a:rPr>
              <a:t>Ekonomik</a:t>
            </a:r>
            <a:r>
              <a:rPr lang="en-GB" sz="2800" dirty="0" smtClean="0">
                <a:latin typeface="Comic Sans MS" pitchFamily="66" charset="0"/>
              </a:rPr>
              <a:t> </a:t>
            </a:r>
          </a:p>
          <a:p>
            <a:pPr marL="342900" indent="-342900"/>
            <a:r>
              <a:rPr lang="en-GB" sz="2800" dirty="0" smtClean="0">
                <a:latin typeface="Comic Sans MS" pitchFamily="66" charset="0"/>
              </a:rPr>
              <a:t>	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7210-EA63-4BE8-8A7C-2065836D7173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Elektoanalitik Yöntemler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418561"/>
            <a:ext cx="792088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 smtClean="0">
                <a:latin typeface="Comic Sans MS" pitchFamily="66" charset="0"/>
              </a:rPr>
              <a:t>Bir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elektrokimyasal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hücre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herbiri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uygun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bir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elektrolit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çözeltisine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daldırılmış</a:t>
            </a:r>
            <a:r>
              <a:rPr lang="tr-TR" sz="2800" dirty="0" smtClean="0">
                <a:latin typeface="Comic Sans MS" pitchFamily="66" charset="0"/>
              </a:rPr>
              <a:t> ve yükseltgenmenin ve indirgenmenin gerçekleştiği yer</a:t>
            </a:r>
            <a:endParaRPr lang="en-GB" sz="2800" dirty="0" smtClean="0">
              <a:latin typeface="Comic Sans MS" pitchFamily="66" charset="0"/>
            </a:endParaRPr>
          </a:p>
          <a:p>
            <a:pPr algn="ctr"/>
            <a:r>
              <a:rPr lang="en-GB" sz="2800" dirty="0" smtClean="0">
                <a:solidFill>
                  <a:srgbClr val="7030A0"/>
                </a:solidFill>
                <a:latin typeface="Comic Sans MS" pitchFamily="66" charset="0"/>
              </a:rPr>
              <a:t>ELEKTROT</a:t>
            </a:r>
          </a:p>
          <a:p>
            <a:pPr algn="ctr"/>
            <a:r>
              <a:rPr lang="tr-TR" sz="2800" dirty="0" err="1" smtClean="0">
                <a:latin typeface="Comic Sans MS" pitchFamily="66" charset="0"/>
              </a:rPr>
              <a:t>a</a:t>
            </a:r>
            <a:r>
              <a:rPr lang="en-GB" sz="2800" dirty="0" err="1" smtClean="0">
                <a:latin typeface="Comic Sans MS" pitchFamily="66" charset="0"/>
              </a:rPr>
              <a:t>dı</a:t>
            </a:r>
            <a:r>
              <a:rPr lang="tr-TR" sz="2800" dirty="0" smtClean="0">
                <a:latin typeface="Comic Sans MS" pitchFamily="66" charset="0"/>
              </a:rPr>
              <a:t> verilir</a:t>
            </a:r>
            <a:r>
              <a:rPr lang="en-GB" sz="2800" dirty="0" smtClean="0">
                <a:latin typeface="Comic Sans MS" pitchFamily="66" charset="0"/>
              </a:rPr>
              <a:t>.</a:t>
            </a:r>
          </a:p>
          <a:p>
            <a:pPr algn="just"/>
            <a:endParaRPr lang="en-GB" sz="2800" dirty="0" smtClean="0">
              <a:latin typeface="Comic Sans MS" pitchFamily="66" charset="0"/>
            </a:endParaRPr>
          </a:p>
          <a:p>
            <a:pPr algn="just"/>
            <a:endParaRPr lang="en-GB" sz="2800" dirty="0" smtClean="0">
              <a:latin typeface="Comic Sans MS" pitchFamily="66" charset="0"/>
            </a:endParaRPr>
          </a:p>
          <a:p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392F-9A7F-441E-8D57-A9B7C667D9CF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6" name="Rectangle 5"/>
          <p:cNvSpPr/>
          <p:nvPr/>
        </p:nvSpPr>
        <p:spPr>
          <a:xfrm>
            <a:off x="827584" y="1280954"/>
            <a:ext cx="7261027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ELEKTROKİMYASAL </a:t>
            </a:r>
            <a:r>
              <a:rPr lang="en-US" sz="3200" b="1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H</a:t>
            </a:r>
            <a:r>
              <a:rPr lang="en-US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ÜCRELER</a:t>
            </a:r>
            <a:endParaRPr lang="en-US" sz="32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487EE-6E89-4E40-96AD-B80D8F9CD111}" type="datetime1">
              <a:rPr lang="tr-TR" smtClean="0"/>
              <a:pPr/>
              <a:t>13.4.2018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Elektoanalitik Yöntemler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1936652" y="188640"/>
            <a:ext cx="514596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Elektro</a:t>
            </a:r>
            <a:r>
              <a:rPr lang="en-GB" sz="3200" b="1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kimyasal</a:t>
            </a:r>
            <a:r>
              <a:rPr lang="tr-TR" sz="3200" b="1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Hücreler</a:t>
            </a:r>
            <a:endParaRPr lang="en-GB" sz="3200" b="1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52400" y="1124744"/>
            <a:ext cx="8686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2800" dirty="0" err="1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Galvanik</a:t>
            </a:r>
            <a:r>
              <a:rPr lang="tr-TR" sz="2800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 hücreler</a:t>
            </a:r>
            <a:r>
              <a:rPr lang="en-GB" sz="2800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: </a:t>
            </a:r>
            <a:r>
              <a:rPr lang="tr-TR" sz="2800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Kimyasal enerjinin </a:t>
            </a:r>
            <a:r>
              <a:rPr lang="tr-TR" sz="2800" dirty="0" smtClean="0">
                <a:latin typeface="Comic Sans MS" pitchFamily="66" charset="0"/>
              </a:rPr>
              <a:t>E</a:t>
            </a:r>
            <a:r>
              <a:rPr lang="en-GB" sz="2800" dirty="0" err="1" smtClean="0">
                <a:latin typeface="Comic Sans MS" pitchFamily="66" charset="0"/>
              </a:rPr>
              <a:t>lektrik</a:t>
            </a:r>
            <a:r>
              <a:rPr lang="en-GB" sz="2800" dirty="0" smtClean="0">
                <a:latin typeface="Comic Sans MS" pitchFamily="66" charset="0"/>
              </a:rPr>
              <a:t> </a:t>
            </a:r>
            <a:r>
              <a:rPr lang="en-GB" sz="2800" dirty="0" err="1" smtClean="0">
                <a:latin typeface="Comic Sans MS" pitchFamily="66" charset="0"/>
              </a:rPr>
              <a:t>enerjisi</a:t>
            </a:r>
            <a:r>
              <a:rPr lang="tr-TR" sz="2800" dirty="0" smtClean="0">
                <a:latin typeface="Comic Sans MS" pitchFamily="66" charset="0"/>
              </a:rPr>
              <a:t>ne dönüştüren </a:t>
            </a:r>
            <a:r>
              <a:rPr lang="en-GB" sz="2800" dirty="0" err="1" smtClean="0">
                <a:latin typeface="Comic Sans MS" pitchFamily="66" charset="0"/>
              </a:rPr>
              <a:t>hücreler</a:t>
            </a:r>
            <a:r>
              <a:rPr lang="en-GB" sz="2800" dirty="0" smtClean="0">
                <a:latin typeface="Comic Sans MS" pitchFamily="66" charset="0"/>
              </a:rPr>
              <a:t>. 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51520" y="2132856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E</a:t>
            </a:r>
            <a:r>
              <a:rPr lang="tr-TR" sz="2800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lektrolitik hücre</a:t>
            </a:r>
            <a:r>
              <a:rPr lang="en-GB" sz="2800" dirty="0" err="1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ler</a:t>
            </a:r>
            <a:r>
              <a:rPr lang="en-GB" sz="2800" dirty="0" smtClean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: </a:t>
            </a:r>
            <a:r>
              <a:rPr lang="en-GB" sz="2800" dirty="0" smtClean="0">
                <a:latin typeface="Comic Sans MS" pitchFamily="66" charset="0"/>
              </a:rPr>
              <a:t>E</a:t>
            </a:r>
            <a:r>
              <a:rPr lang="tr-TR" sz="2800" dirty="0" err="1" smtClean="0">
                <a:latin typeface="Comic Sans MS" pitchFamily="66" charset="0"/>
              </a:rPr>
              <a:t>lektrik</a:t>
            </a:r>
            <a:r>
              <a:rPr lang="tr-TR" sz="2800" dirty="0" smtClean="0">
                <a:latin typeface="Comic Sans MS" pitchFamily="66" charset="0"/>
              </a:rPr>
              <a:t> enerjisini kimyasal enerjiye  dönüştüren </a:t>
            </a:r>
            <a:r>
              <a:rPr lang="en-GB" sz="2800" dirty="0" err="1" smtClean="0">
                <a:latin typeface="Comic Sans MS" pitchFamily="66" charset="0"/>
              </a:rPr>
              <a:t>hücreler</a:t>
            </a:r>
            <a:r>
              <a:rPr lang="en-GB" sz="2800" dirty="0" smtClean="0">
                <a:latin typeface="Comic Sans MS" pitchFamily="66" charset="0"/>
              </a:rPr>
              <a:t>. </a:t>
            </a:r>
            <a:endParaRPr lang="tr-TR" sz="28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3501008"/>
            <a:ext cx="78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 smtClean="0">
                <a:solidFill>
                  <a:srgbClr val="FF0000"/>
                </a:solidFill>
                <a:latin typeface="Comic Sans MS" pitchFamily="66" charset="0"/>
              </a:rPr>
              <a:t>Tersinir</a:t>
            </a:r>
            <a:r>
              <a:rPr lang="en-GB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  <a:latin typeface="Comic Sans MS" pitchFamily="66" charset="0"/>
              </a:rPr>
              <a:t>Elektrokimyasal</a:t>
            </a:r>
            <a:r>
              <a:rPr lang="en-GB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  <a:latin typeface="Comic Sans MS" pitchFamily="66" charset="0"/>
              </a:rPr>
              <a:t>Hücreler</a:t>
            </a:r>
            <a:endParaRPr lang="en-GB" sz="28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/>
            <a:r>
              <a:rPr lang="en-GB" sz="2800" dirty="0" err="1" smtClean="0">
                <a:solidFill>
                  <a:srgbClr val="FF0000"/>
                </a:solidFill>
                <a:latin typeface="Comic Sans MS" pitchFamily="66" charset="0"/>
              </a:rPr>
              <a:t>Tersinmez</a:t>
            </a:r>
            <a:r>
              <a:rPr lang="en-GB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  <a:latin typeface="Comic Sans MS" pitchFamily="66" charset="0"/>
              </a:rPr>
              <a:t>Elektrokimyasal</a:t>
            </a:r>
            <a:r>
              <a:rPr lang="en-GB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  <a:latin typeface="Comic Sans MS" pitchFamily="66" charset="0"/>
              </a:rPr>
              <a:t>Hücreler</a:t>
            </a:r>
            <a:endParaRPr lang="en-GB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504" y="4777988"/>
            <a:ext cx="88569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 smtClean="0">
                <a:solidFill>
                  <a:srgbClr val="00B050"/>
                </a:solidFill>
                <a:latin typeface="Comic Sans MS" pitchFamily="66" charset="0"/>
              </a:rPr>
              <a:t>SıvıTemaslı</a:t>
            </a:r>
            <a:r>
              <a:rPr lang="en-GB" sz="2800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  <a:latin typeface="Comic Sans MS" pitchFamily="66" charset="0"/>
              </a:rPr>
              <a:t>Elektrokimyasal</a:t>
            </a:r>
            <a:r>
              <a:rPr lang="en-GB" sz="2800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  <a:latin typeface="Comic Sans MS" pitchFamily="66" charset="0"/>
              </a:rPr>
              <a:t>Hücreler</a:t>
            </a:r>
            <a:endParaRPr lang="en-GB" sz="2800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 algn="ctr"/>
            <a:r>
              <a:rPr lang="en-GB" sz="2800" dirty="0" err="1" smtClean="0">
                <a:solidFill>
                  <a:srgbClr val="00B050"/>
                </a:solidFill>
                <a:latin typeface="Comic Sans MS" pitchFamily="66" charset="0"/>
              </a:rPr>
              <a:t>Sıvı</a:t>
            </a:r>
            <a:r>
              <a:rPr lang="en-GB" sz="2800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  <a:latin typeface="Comic Sans MS" pitchFamily="66" charset="0"/>
              </a:rPr>
              <a:t>Temassız</a:t>
            </a:r>
            <a:r>
              <a:rPr lang="en-GB" sz="2800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  <a:latin typeface="Comic Sans MS" pitchFamily="66" charset="0"/>
              </a:rPr>
              <a:t>Elektrokimyasal</a:t>
            </a:r>
            <a:r>
              <a:rPr lang="en-GB" sz="2800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n-GB" sz="2800" dirty="0" err="1" smtClean="0">
                <a:solidFill>
                  <a:srgbClr val="00B050"/>
                </a:solidFill>
                <a:latin typeface="Comic Sans MS" pitchFamily="66" charset="0"/>
              </a:rPr>
              <a:t>Hücreler</a:t>
            </a:r>
            <a:endParaRPr lang="en-GB" sz="2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2518</TotalTime>
  <Words>861</Words>
  <Application>Microsoft Office PowerPoint</Application>
  <PresentationFormat>Ekran Gösterisi (4:3)</PresentationFormat>
  <Paragraphs>282</Paragraphs>
  <Slides>24</Slides>
  <Notes>24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ESMA KILIÇ</dc:creator>
  <cp:lastModifiedBy>kullanicii</cp:lastModifiedBy>
  <cp:revision>334</cp:revision>
  <dcterms:created xsi:type="dcterms:W3CDTF">2011-02-11T07:27:27Z</dcterms:created>
  <dcterms:modified xsi:type="dcterms:W3CDTF">2018-04-13T13:56:27Z</dcterms:modified>
</cp:coreProperties>
</file>