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sldIdLst>
    <p:sldId id="256" r:id="rId2"/>
    <p:sldId id="285" r:id="rId3"/>
    <p:sldId id="286" r:id="rId4"/>
    <p:sldId id="287" r:id="rId5"/>
    <p:sldId id="288" r:id="rId6"/>
    <p:sldId id="289" r:id="rId7"/>
    <p:sldId id="290" r:id="rId8"/>
    <p:sldId id="291" r:id="rId9"/>
    <p:sldId id="292" r:id="rId10"/>
    <p:sldId id="293" r:id="rId11"/>
    <p:sldId id="308" r:id="rId12"/>
    <p:sldId id="294" r:id="rId13"/>
    <p:sldId id="295" r:id="rId14"/>
    <p:sldId id="296" r:id="rId15"/>
    <p:sldId id="297" r:id="rId16"/>
    <p:sldId id="298" r:id="rId17"/>
    <p:sldId id="299" r:id="rId18"/>
    <p:sldId id="300" r:id="rId19"/>
    <p:sldId id="301" r:id="rId20"/>
    <p:sldId id="302" r:id="rId21"/>
    <p:sldId id="303" r:id="rId22"/>
    <p:sldId id="304" r:id="rId23"/>
    <p:sldId id="305" r:id="rId24"/>
    <p:sldId id="309" r:id="rId25"/>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644"/>
    <a:srgbClr val="005024"/>
    <a:srgbClr val="0046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p:restoredTop sz="94600"/>
  </p:normalViewPr>
  <p:slideViewPr>
    <p:cSldViewPr>
      <p:cViewPr varScale="1">
        <p:scale>
          <a:sx n="109" d="100"/>
          <a:sy n="109" d="100"/>
        </p:scale>
        <p:origin x="167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196"/>
          <p:cNvGrpSpPr>
            <a:grpSpLocks/>
          </p:cNvGrpSpPr>
          <p:nvPr/>
        </p:nvGrpSpPr>
        <p:grpSpPr bwMode="auto">
          <a:xfrm>
            <a:off x="-119063" y="-104775"/>
            <a:ext cx="9394826" cy="7042150"/>
            <a:chOff x="-75" y="-66"/>
            <a:chExt cx="5918" cy="4436"/>
          </a:xfrm>
        </p:grpSpPr>
        <p:grpSp>
          <p:nvGrpSpPr>
            <p:cNvPr id="5" name="Group 2"/>
            <p:cNvGrpSpPr>
              <a:grpSpLocks/>
            </p:cNvGrpSpPr>
            <p:nvPr/>
          </p:nvGrpSpPr>
          <p:grpSpPr bwMode="auto">
            <a:xfrm>
              <a:off x="-75" y="-66"/>
              <a:ext cx="5918" cy="4436"/>
              <a:chOff x="-78" y="-70"/>
              <a:chExt cx="5918" cy="4436"/>
            </a:xfrm>
          </p:grpSpPr>
          <p:grpSp>
            <p:nvGrpSpPr>
              <p:cNvPr id="30" name="Group 3"/>
              <p:cNvGrpSpPr>
                <a:grpSpLocks/>
              </p:cNvGrpSpPr>
              <p:nvPr/>
            </p:nvGrpSpPr>
            <p:grpSpPr bwMode="auto">
              <a:xfrm>
                <a:off x="1373" y="2671"/>
                <a:ext cx="910" cy="818"/>
                <a:chOff x="1373" y="2671"/>
                <a:chExt cx="910" cy="818"/>
              </a:xfrm>
            </p:grpSpPr>
            <p:sp>
              <p:nvSpPr>
                <p:cNvPr id="190"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1"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2"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93"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1" name="Group 8"/>
              <p:cNvGrpSpPr>
                <a:grpSpLocks/>
              </p:cNvGrpSpPr>
              <p:nvPr/>
            </p:nvGrpSpPr>
            <p:grpSpPr bwMode="auto">
              <a:xfrm>
                <a:off x="2100" y="2253"/>
                <a:ext cx="910" cy="818"/>
                <a:chOff x="1373" y="2671"/>
                <a:chExt cx="910" cy="818"/>
              </a:xfrm>
            </p:grpSpPr>
            <p:sp>
              <p:nvSpPr>
                <p:cNvPr id="186"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7"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8"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9"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2"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3"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4"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35"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36" name="Group 17"/>
              <p:cNvGrpSpPr>
                <a:grpSpLocks/>
              </p:cNvGrpSpPr>
              <p:nvPr/>
            </p:nvGrpSpPr>
            <p:grpSpPr bwMode="auto">
              <a:xfrm>
                <a:off x="-29" y="3464"/>
                <a:ext cx="910" cy="818"/>
                <a:chOff x="1373" y="2671"/>
                <a:chExt cx="910" cy="818"/>
              </a:xfrm>
            </p:grpSpPr>
            <p:sp>
              <p:nvSpPr>
                <p:cNvPr id="182"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3"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4"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5"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7" name="Group 22"/>
              <p:cNvGrpSpPr>
                <a:grpSpLocks/>
              </p:cNvGrpSpPr>
              <p:nvPr/>
            </p:nvGrpSpPr>
            <p:grpSpPr bwMode="auto">
              <a:xfrm>
                <a:off x="2784" y="1836"/>
                <a:ext cx="910" cy="818"/>
                <a:chOff x="1373" y="2671"/>
                <a:chExt cx="910" cy="818"/>
              </a:xfrm>
            </p:grpSpPr>
            <p:sp>
              <p:nvSpPr>
                <p:cNvPr id="178"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9"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0"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1"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8"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9"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0"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1"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42" name="Group 31"/>
              <p:cNvGrpSpPr>
                <a:grpSpLocks/>
              </p:cNvGrpSpPr>
              <p:nvPr/>
            </p:nvGrpSpPr>
            <p:grpSpPr bwMode="auto">
              <a:xfrm>
                <a:off x="1658" y="1560"/>
                <a:ext cx="910" cy="818"/>
                <a:chOff x="1373" y="2671"/>
                <a:chExt cx="910" cy="818"/>
              </a:xfrm>
            </p:grpSpPr>
            <p:sp>
              <p:nvSpPr>
                <p:cNvPr id="174"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5"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6"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7"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43"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4"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5"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6"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47"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8"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9"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0"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51" name="Group 44"/>
              <p:cNvGrpSpPr>
                <a:grpSpLocks/>
              </p:cNvGrpSpPr>
              <p:nvPr/>
            </p:nvGrpSpPr>
            <p:grpSpPr bwMode="auto">
              <a:xfrm>
                <a:off x="2342" y="1143"/>
                <a:ext cx="910" cy="818"/>
                <a:chOff x="1373" y="2671"/>
                <a:chExt cx="910" cy="818"/>
              </a:xfrm>
            </p:grpSpPr>
            <p:sp>
              <p:nvSpPr>
                <p:cNvPr id="170"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1"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2"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3"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2" name="Group 49"/>
              <p:cNvGrpSpPr>
                <a:grpSpLocks/>
              </p:cNvGrpSpPr>
              <p:nvPr/>
            </p:nvGrpSpPr>
            <p:grpSpPr bwMode="auto">
              <a:xfrm>
                <a:off x="481" y="1235"/>
                <a:ext cx="910" cy="818"/>
                <a:chOff x="1373" y="2671"/>
                <a:chExt cx="910" cy="818"/>
              </a:xfrm>
            </p:grpSpPr>
            <p:sp>
              <p:nvSpPr>
                <p:cNvPr id="166"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7"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8"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9"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3" name="Group 54"/>
              <p:cNvGrpSpPr>
                <a:grpSpLocks/>
              </p:cNvGrpSpPr>
              <p:nvPr/>
            </p:nvGrpSpPr>
            <p:grpSpPr bwMode="auto">
              <a:xfrm>
                <a:off x="1208" y="817"/>
                <a:ext cx="910" cy="818"/>
                <a:chOff x="1373" y="2671"/>
                <a:chExt cx="910" cy="818"/>
              </a:xfrm>
            </p:grpSpPr>
            <p:sp>
              <p:nvSpPr>
                <p:cNvPr id="162"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3"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4"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5"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54"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5"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6"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7"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58"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9"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0"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1"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62" name="Group 67"/>
              <p:cNvGrpSpPr>
                <a:grpSpLocks/>
              </p:cNvGrpSpPr>
              <p:nvPr/>
            </p:nvGrpSpPr>
            <p:grpSpPr bwMode="auto">
              <a:xfrm>
                <a:off x="1892" y="400"/>
                <a:ext cx="910" cy="818"/>
                <a:chOff x="1373" y="2671"/>
                <a:chExt cx="910" cy="818"/>
              </a:xfrm>
            </p:grpSpPr>
            <p:sp>
              <p:nvSpPr>
                <p:cNvPr id="158"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9"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0"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1"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63"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4"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5"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6"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67"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8"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9"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0"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1"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2"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3"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4"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5"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6"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7"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8"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9"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0"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1"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2"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3"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4"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5"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6"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7"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8"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9"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0"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91" name="Group 100"/>
              <p:cNvGrpSpPr>
                <a:grpSpLocks/>
              </p:cNvGrpSpPr>
              <p:nvPr/>
            </p:nvGrpSpPr>
            <p:grpSpPr bwMode="auto">
              <a:xfrm>
                <a:off x="3026" y="2638"/>
                <a:ext cx="910" cy="818"/>
                <a:chOff x="1373" y="2671"/>
                <a:chExt cx="910" cy="818"/>
              </a:xfrm>
            </p:grpSpPr>
            <p:sp>
              <p:nvSpPr>
                <p:cNvPr id="154"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5"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6"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7"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92"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3"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4"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5"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96"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7"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98" name="Group 111"/>
              <p:cNvGrpSpPr>
                <a:grpSpLocks/>
              </p:cNvGrpSpPr>
              <p:nvPr/>
            </p:nvGrpSpPr>
            <p:grpSpPr bwMode="auto">
              <a:xfrm>
                <a:off x="2576" y="-9"/>
                <a:ext cx="910" cy="818"/>
                <a:chOff x="1373" y="2671"/>
                <a:chExt cx="910" cy="818"/>
              </a:xfrm>
            </p:grpSpPr>
            <p:sp>
              <p:nvSpPr>
                <p:cNvPr id="15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99" name="Group 116"/>
              <p:cNvGrpSpPr>
                <a:grpSpLocks/>
              </p:cNvGrpSpPr>
              <p:nvPr/>
            </p:nvGrpSpPr>
            <p:grpSpPr bwMode="auto">
              <a:xfrm>
                <a:off x="3010" y="684"/>
                <a:ext cx="910" cy="818"/>
                <a:chOff x="1373" y="2671"/>
                <a:chExt cx="910" cy="818"/>
              </a:xfrm>
            </p:grpSpPr>
            <p:sp>
              <p:nvSpPr>
                <p:cNvPr id="146"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7"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8"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9"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0" name="Group 121"/>
              <p:cNvGrpSpPr>
                <a:grpSpLocks/>
              </p:cNvGrpSpPr>
              <p:nvPr/>
            </p:nvGrpSpPr>
            <p:grpSpPr bwMode="auto">
              <a:xfrm>
                <a:off x="3477" y="1377"/>
                <a:ext cx="910" cy="818"/>
                <a:chOff x="1373" y="2671"/>
                <a:chExt cx="910" cy="818"/>
              </a:xfrm>
            </p:grpSpPr>
            <p:sp>
              <p:nvSpPr>
                <p:cNvPr id="142"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3"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4"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5"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1" name="Group 126"/>
              <p:cNvGrpSpPr>
                <a:grpSpLocks/>
              </p:cNvGrpSpPr>
              <p:nvPr/>
            </p:nvGrpSpPr>
            <p:grpSpPr bwMode="auto">
              <a:xfrm>
                <a:off x="4178" y="943"/>
                <a:ext cx="910" cy="818"/>
                <a:chOff x="1373" y="2671"/>
                <a:chExt cx="910" cy="818"/>
              </a:xfrm>
            </p:grpSpPr>
            <p:sp>
              <p:nvSpPr>
                <p:cNvPr id="138"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9"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0"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1"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02"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3"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4"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5"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06"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7"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8"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9"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0"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1"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2"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3"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4"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5"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6"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7"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8" name="Group 147"/>
              <p:cNvGrpSpPr>
                <a:grpSpLocks/>
              </p:cNvGrpSpPr>
              <p:nvPr/>
            </p:nvGrpSpPr>
            <p:grpSpPr bwMode="auto">
              <a:xfrm>
                <a:off x="4930" y="1978"/>
                <a:ext cx="910" cy="818"/>
                <a:chOff x="1373" y="2671"/>
                <a:chExt cx="910" cy="818"/>
              </a:xfrm>
            </p:grpSpPr>
            <p:sp>
              <p:nvSpPr>
                <p:cNvPr id="134"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5"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6"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7"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19"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0"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1"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2"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3"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24"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25" name="Group 158"/>
              <p:cNvGrpSpPr>
                <a:grpSpLocks/>
              </p:cNvGrpSpPr>
              <p:nvPr/>
            </p:nvGrpSpPr>
            <p:grpSpPr bwMode="auto">
              <a:xfrm>
                <a:off x="4914" y="2763"/>
                <a:ext cx="910" cy="818"/>
                <a:chOff x="1373" y="2671"/>
                <a:chExt cx="910" cy="818"/>
              </a:xfrm>
            </p:grpSpPr>
            <p:sp>
              <p:nvSpPr>
                <p:cNvPr id="130"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1"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2"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3"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26"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7"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8"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9"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6" name="Group 172"/>
            <p:cNvGrpSpPr>
              <a:grpSpLocks/>
            </p:cNvGrpSpPr>
            <p:nvPr/>
          </p:nvGrpSpPr>
          <p:grpSpPr bwMode="auto">
            <a:xfrm>
              <a:off x="240" y="1200"/>
              <a:ext cx="1145" cy="512"/>
              <a:chOff x="108" y="129"/>
              <a:chExt cx="1145" cy="512"/>
            </a:xfrm>
          </p:grpSpPr>
          <p:sp>
            <p:nvSpPr>
              <p:cNvPr id="28"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9"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7" name="Group 175"/>
            <p:cNvGrpSpPr>
              <a:grpSpLocks/>
            </p:cNvGrpSpPr>
            <p:nvPr userDrawn="1"/>
          </p:nvGrpSpPr>
          <p:grpSpPr bwMode="auto">
            <a:xfrm flipV="1">
              <a:off x="0" y="4063"/>
              <a:ext cx="5760" cy="257"/>
              <a:chOff x="0" y="0"/>
              <a:chExt cx="5762" cy="305"/>
            </a:xfrm>
          </p:grpSpPr>
          <p:sp>
            <p:nvSpPr>
              <p:cNvPr id="11" name="Freeform 176"/>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12" name="Freeform 177"/>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3" name="Freeform 178"/>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4" name="Freeform 179"/>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5" name="Freeform 180"/>
              <p:cNvSpPr>
                <a:spLocks/>
              </p:cNvSpPr>
              <p:nvPr/>
            </p:nvSpPr>
            <p:spPr bwMode="ltGray">
              <a:xfrm>
                <a:off x="1595" y="2"/>
                <a:ext cx="214" cy="84"/>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6" name="Freeform 181"/>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7" name="Freeform 182"/>
              <p:cNvSpPr>
                <a:spLocks/>
              </p:cNvSpPr>
              <p:nvPr/>
            </p:nvSpPr>
            <p:spPr bwMode="ltGray">
              <a:xfrm>
                <a:off x="1964" y="2"/>
                <a:ext cx="175" cy="27"/>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8" name="Freeform 183"/>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9" name="Freeform 184"/>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0" name="Freeform 185"/>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1" name="Freeform 186"/>
              <p:cNvSpPr>
                <a:spLocks/>
              </p:cNvSpPr>
              <p:nvPr/>
            </p:nvSpPr>
            <p:spPr bwMode="ltGray">
              <a:xfrm>
                <a:off x="3680" y="71"/>
                <a:ext cx="727"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 name="Freeform 187"/>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3" name="Freeform 188"/>
              <p:cNvSpPr>
                <a:spLocks/>
              </p:cNvSpPr>
              <p:nvPr/>
            </p:nvSpPr>
            <p:spPr bwMode="ltGray">
              <a:xfrm>
                <a:off x="4602" y="2"/>
                <a:ext cx="264" cy="115"/>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4" name="Freeform 189"/>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5" name="Freeform 190"/>
              <p:cNvSpPr>
                <a:spLocks/>
              </p:cNvSpPr>
              <p:nvPr/>
            </p:nvSpPr>
            <p:spPr bwMode="ltGray">
              <a:xfrm>
                <a:off x="5074" y="2"/>
                <a:ext cx="203" cy="83"/>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6" name="Freeform 191"/>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7" name="Freeform 192"/>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8" name="Group 193"/>
            <p:cNvGrpSpPr>
              <a:grpSpLocks/>
            </p:cNvGrpSpPr>
            <p:nvPr/>
          </p:nvGrpSpPr>
          <p:grpSpPr bwMode="auto">
            <a:xfrm flipH="1" flipV="1">
              <a:off x="4368" y="1872"/>
              <a:ext cx="1145" cy="512"/>
              <a:chOff x="204" y="225"/>
              <a:chExt cx="1145" cy="512"/>
            </a:xfrm>
          </p:grpSpPr>
          <p:sp>
            <p:nvSpPr>
              <p:cNvPr id="9" name="Freeform 194"/>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10" name="Freeform 195"/>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36007" name="Rectangle 167"/>
          <p:cNvSpPr>
            <a:spLocks noGrp="1" noChangeArrowheads="1"/>
          </p:cNvSpPr>
          <p:nvPr>
            <p:ph type="ctrTitle"/>
          </p:nvPr>
        </p:nvSpPr>
        <p:spPr>
          <a:xfrm>
            <a:off x="685800" y="2286000"/>
            <a:ext cx="7772400" cy="1143000"/>
          </a:xfrm>
        </p:spPr>
        <p:txBody>
          <a:bodyPr/>
          <a:lstStyle>
            <a:lvl1pPr>
              <a:defRPr/>
            </a:lvl1pPr>
          </a:lstStyle>
          <a:p>
            <a:r>
              <a:rPr lang="tr-TR"/>
              <a:t>Ana başlık stilini düzenlemek için tıklatın</a:t>
            </a:r>
          </a:p>
        </p:txBody>
      </p:sp>
      <p:sp>
        <p:nvSpPr>
          <p:cNvPr id="36008" name="Rectangle 168"/>
          <p:cNvSpPr>
            <a:spLocks noGrp="1" noChangeArrowheads="1"/>
          </p:cNvSpPr>
          <p:nvPr>
            <p:ph type="subTitle" idx="1"/>
          </p:nvPr>
        </p:nvSpPr>
        <p:spPr>
          <a:xfrm>
            <a:off x="1371600" y="4419600"/>
            <a:ext cx="6400800" cy="1752600"/>
          </a:xfrm>
        </p:spPr>
        <p:txBody>
          <a:bodyPr/>
          <a:lstStyle>
            <a:lvl1pPr marL="0" indent="0" algn="ctr">
              <a:buFontTx/>
              <a:buNone/>
              <a:defRPr/>
            </a:lvl1pPr>
          </a:lstStyle>
          <a:p>
            <a:r>
              <a:rPr lang="tr-TR"/>
              <a:t>Ana alt başlık stilini düzenlemek için tıklatın</a:t>
            </a:r>
          </a:p>
        </p:txBody>
      </p:sp>
      <p:sp>
        <p:nvSpPr>
          <p:cNvPr id="194" name="Rectangle 169"/>
          <p:cNvSpPr>
            <a:spLocks noGrp="1" noChangeArrowheads="1"/>
          </p:cNvSpPr>
          <p:nvPr>
            <p:ph type="dt" sz="half" idx="10"/>
          </p:nvPr>
        </p:nvSpPr>
        <p:spPr>
          <a:xfrm>
            <a:off x="685800" y="0"/>
            <a:ext cx="1905000" cy="457200"/>
          </a:xfrm>
        </p:spPr>
        <p:txBody>
          <a:bodyPr/>
          <a:lstStyle>
            <a:lvl1pPr>
              <a:defRPr/>
            </a:lvl1pPr>
          </a:lstStyle>
          <a:p>
            <a:pPr>
              <a:defRPr/>
            </a:pPr>
            <a:endParaRPr lang="tr-TR"/>
          </a:p>
        </p:txBody>
      </p:sp>
      <p:sp>
        <p:nvSpPr>
          <p:cNvPr id="195" name="Rectangle 170"/>
          <p:cNvSpPr>
            <a:spLocks noGrp="1" noChangeArrowheads="1"/>
          </p:cNvSpPr>
          <p:nvPr>
            <p:ph type="ftr" sz="quarter" idx="11"/>
          </p:nvPr>
        </p:nvSpPr>
        <p:spPr>
          <a:xfrm>
            <a:off x="3124200" y="0"/>
            <a:ext cx="2895600" cy="457200"/>
          </a:xfrm>
        </p:spPr>
        <p:txBody>
          <a:bodyPr/>
          <a:lstStyle>
            <a:lvl1pPr>
              <a:defRPr/>
            </a:lvl1pPr>
          </a:lstStyle>
          <a:p>
            <a:pPr>
              <a:defRPr/>
            </a:pPr>
            <a:endParaRPr lang="tr-TR"/>
          </a:p>
        </p:txBody>
      </p:sp>
      <p:sp>
        <p:nvSpPr>
          <p:cNvPr id="196" name="Rectangle 171"/>
          <p:cNvSpPr>
            <a:spLocks noGrp="1" noChangeArrowheads="1"/>
          </p:cNvSpPr>
          <p:nvPr>
            <p:ph type="sldNum" sz="quarter" idx="12"/>
          </p:nvPr>
        </p:nvSpPr>
        <p:spPr>
          <a:xfrm>
            <a:off x="6553200" y="0"/>
            <a:ext cx="1905000" cy="457200"/>
          </a:xfrm>
        </p:spPr>
        <p:txBody>
          <a:bodyPr/>
          <a:lstStyle>
            <a:lvl1pPr>
              <a:defRPr/>
            </a:lvl1pPr>
          </a:lstStyle>
          <a:p>
            <a:pPr>
              <a:defRPr/>
            </a:pPr>
            <a:fld id="{8432A1B6-5157-4E15-838E-01C2D1EEC892}"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6AC847BE-0724-413D-A159-5C562708C114}"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542925"/>
            <a:ext cx="1943100" cy="5653088"/>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85800" y="542925"/>
            <a:ext cx="5676900" cy="565308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7946B6CF-F520-41A6-B5F4-A8B0BA40FDD3}"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75244D13-F900-484D-B97B-11326C2CBE27}"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83C83E76-43E7-4FEE-A8BA-5C92E707C31E}"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858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D4570B93-0A93-4ADC-9DEE-73E51BBA6910}"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169"/>
          <p:cNvSpPr>
            <a:spLocks noGrp="1" noChangeArrowheads="1"/>
          </p:cNvSpPr>
          <p:nvPr>
            <p:ph type="dt" sz="half" idx="10"/>
          </p:nvPr>
        </p:nvSpPr>
        <p:spPr>
          <a:ln/>
        </p:spPr>
        <p:txBody>
          <a:bodyPr/>
          <a:lstStyle>
            <a:lvl1pPr>
              <a:defRPr/>
            </a:lvl1pPr>
          </a:lstStyle>
          <a:p>
            <a:pPr>
              <a:defRPr/>
            </a:pPr>
            <a:endParaRPr lang="tr-TR"/>
          </a:p>
        </p:txBody>
      </p:sp>
      <p:sp>
        <p:nvSpPr>
          <p:cNvPr id="8" name="Rectangle 170"/>
          <p:cNvSpPr>
            <a:spLocks noGrp="1" noChangeArrowheads="1"/>
          </p:cNvSpPr>
          <p:nvPr>
            <p:ph type="ftr" sz="quarter" idx="11"/>
          </p:nvPr>
        </p:nvSpPr>
        <p:spPr>
          <a:ln/>
        </p:spPr>
        <p:txBody>
          <a:bodyPr/>
          <a:lstStyle>
            <a:lvl1pPr>
              <a:defRPr/>
            </a:lvl1pPr>
          </a:lstStyle>
          <a:p>
            <a:pPr>
              <a:defRPr/>
            </a:pPr>
            <a:endParaRPr lang="tr-TR"/>
          </a:p>
        </p:txBody>
      </p:sp>
      <p:sp>
        <p:nvSpPr>
          <p:cNvPr id="9" name="Rectangle 171"/>
          <p:cNvSpPr>
            <a:spLocks noGrp="1" noChangeArrowheads="1"/>
          </p:cNvSpPr>
          <p:nvPr>
            <p:ph type="sldNum" sz="quarter" idx="12"/>
          </p:nvPr>
        </p:nvSpPr>
        <p:spPr>
          <a:ln/>
        </p:spPr>
        <p:txBody>
          <a:bodyPr/>
          <a:lstStyle>
            <a:lvl1pPr>
              <a:defRPr/>
            </a:lvl1pPr>
          </a:lstStyle>
          <a:p>
            <a:pPr>
              <a:defRPr/>
            </a:pPr>
            <a:fld id="{CA16109E-7CDA-4649-8D48-386C3A646E66}"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169"/>
          <p:cNvSpPr>
            <a:spLocks noGrp="1" noChangeArrowheads="1"/>
          </p:cNvSpPr>
          <p:nvPr>
            <p:ph type="dt" sz="half" idx="10"/>
          </p:nvPr>
        </p:nvSpPr>
        <p:spPr>
          <a:ln/>
        </p:spPr>
        <p:txBody>
          <a:bodyPr/>
          <a:lstStyle>
            <a:lvl1pPr>
              <a:defRPr/>
            </a:lvl1pPr>
          </a:lstStyle>
          <a:p>
            <a:pPr>
              <a:defRPr/>
            </a:pPr>
            <a:endParaRPr lang="tr-TR"/>
          </a:p>
        </p:txBody>
      </p:sp>
      <p:sp>
        <p:nvSpPr>
          <p:cNvPr id="4" name="Rectangle 170"/>
          <p:cNvSpPr>
            <a:spLocks noGrp="1" noChangeArrowheads="1"/>
          </p:cNvSpPr>
          <p:nvPr>
            <p:ph type="ftr" sz="quarter" idx="11"/>
          </p:nvPr>
        </p:nvSpPr>
        <p:spPr>
          <a:ln/>
        </p:spPr>
        <p:txBody>
          <a:bodyPr/>
          <a:lstStyle>
            <a:lvl1pPr>
              <a:defRPr/>
            </a:lvl1pPr>
          </a:lstStyle>
          <a:p>
            <a:pPr>
              <a:defRPr/>
            </a:pPr>
            <a:endParaRPr lang="tr-TR"/>
          </a:p>
        </p:txBody>
      </p:sp>
      <p:sp>
        <p:nvSpPr>
          <p:cNvPr id="5" name="Rectangle 171"/>
          <p:cNvSpPr>
            <a:spLocks noGrp="1" noChangeArrowheads="1"/>
          </p:cNvSpPr>
          <p:nvPr>
            <p:ph type="sldNum" sz="quarter" idx="12"/>
          </p:nvPr>
        </p:nvSpPr>
        <p:spPr>
          <a:ln/>
        </p:spPr>
        <p:txBody>
          <a:bodyPr/>
          <a:lstStyle>
            <a:lvl1pPr>
              <a:defRPr/>
            </a:lvl1pPr>
          </a:lstStyle>
          <a:p>
            <a:pPr>
              <a:defRPr/>
            </a:pPr>
            <a:fld id="{D9442174-F300-41C9-AD28-8273FA3F0A8C}"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69"/>
          <p:cNvSpPr>
            <a:spLocks noGrp="1" noChangeArrowheads="1"/>
          </p:cNvSpPr>
          <p:nvPr>
            <p:ph type="dt" sz="half" idx="10"/>
          </p:nvPr>
        </p:nvSpPr>
        <p:spPr>
          <a:ln/>
        </p:spPr>
        <p:txBody>
          <a:bodyPr/>
          <a:lstStyle>
            <a:lvl1pPr>
              <a:defRPr/>
            </a:lvl1pPr>
          </a:lstStyle>
          <a:p>
            <a:pPr>
              <a:defRPr/>
            </a:pPr>
            <a:endParaRPr lang="tr-TR"/>
          </a:p>
        </p:txBody>
      </p:sp>
      <p:sp>
        <p:nvSpPr>
          <p:cNvPr id="3" name="Rectangle 170"/>
          <p:cNvSpPr>
            <a:spLocks noGrp="1" noChangeArrowheads="1"/>
          </p:cNvSpPr>
          <p:nvPr>
            <p:ph type="ftr" sz="quarter" idx="11"/>
          </p:nvPr>
        </p:nvSpPr>
        <p:spPr>
          <a:ln/>
        </p:spPr>
        <p:txBody>
          <a:bodyPr/>
          <a:lstStyle>
            <a:lvl1pPr>
              <a:defRPr/>
            </a:lvl1pPr>
          </a:lstStyle>
          <a:p>
            <a:pPr>
              <a:defRPr/>
            </a:pPr>
            <a:endParaRPr lang="tr-TR"/>
          </a:p>
        </p:txBody>
      </p:sp>
      <p:sp>
        <p:nvSpPr>
          <p:cNvPr id="4" name="Rectangle 171"/>
          <p:cNvSpPr>
            <a:spLocks noGrp="1" noChangeArrowheads="1"/>
          </p:cNvSpPr>
          <p:nvPr>
            <p:ph type="sldNum" sz="quarter" idx="12"/>
          </p:nvPr>
        </p:nvSpPr>
        <p:spPr>
          <a:ln/>
        </p:spPr>
        <p:txBody>
          <a:bodyPr/>
          <a:lstStyle>
            <a:lvl1pPr>
              <a:defRPr/>
            </a:lvl1pPr>
          </a:lstStyle>
          <a:p>
            <a:pPr>
              <a:defRPr/>
            </a:pPr>
            <a:fld id="{017C3A9E-E454-4540-8417-C1D6CBAA3151}"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5BE546B2-0457-4D81-A397-B0D4F0A091C0}"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4A0C3819-5097-4D1A-BC60-B9F4CD2FE50F}"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96"/>
          <p:cNvGrpSpPr>
            <a:grpSpLocks/>
          </p:cNvGrpSpPr>
          <p:nvPr/>
        </p:nvGrpSpPr>
        <p:grpSpPr bwMode="auto">
          <a:xfrm>
            <a:off x="-119063" y="-104775"/>
            <a:ext cx="9394826" cy="7042150"/>
            <a:chOff x="-75" y="-66"/>
            <a:chExt cx="5918" cy="4436"/>
          </a:xfrm>
        </p:grpSpPr>
        <p:grpSp>
          <p:nvGrpSpPr>
            <p:cNvPr id="1032" name="Group 2"/>
            <p:cNvGrpSpPr>
              <a:grpSpLocks/>
            </p:cNvGrpSpPr>
            <p:nvPr/>
          </p:nvGrpSpPr>
          <p:grpSpPr bwMode="auto">
            <a:xfrm>
              <a:off x="-75" y="-66"/>
              <a:ext cx="5918" cy="4436"/>
              <a:chOff x="-78" y="-70"/>
              <a:chExt cx="5918" cy="4436"/>
            </a:xfrm>
          </p:grpSpPr>
          <p:grpSp>
            <p:nvGrpSpPr>
              <p:cNvPr id="1057" name="Group 3"/>
              <p:cNvGrpSpPr>
                <a:grpSpLocks/>
              </p:cNvGrpSpPr>
              <p:nvPr/>
            </p:nvGrpSpPr>
            <p:grpSpPr bwMode="auto">
              <a:xfrm>
                <a:off x="1373" y="2671"/>
                <a:ext cx="910" cy="818"/>
                <a:chOff x="1373" y="2671"/>
                <a:chExt cx="910" cy="818"/>
              </a:xfrm>
            </p:grpSpPr>
            <p:sp>
              <p:nvSpPr>
                <p:cNvPr id="22532"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3"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4"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35"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58" name="Group 8"/>
              <p:cNvGrpSpPr>
                <a:grpSpLocks/>
              </p:cNvGrpSpPr>
              <p:nvPr/>
            </p:nvGrpSpPr>
            <p:grpSpPr bwMode="auto">
              <a:xfrm>
                <a:off x="2100" y="2253"/>
                <a:ext cx="910" cy="818"/>
                <a:chOff x="1373" y="2671"/>
                <a:chExt cx="910" cy="818"/>
              </a:xfrm>
            </p:grpSpPr>
            <p:sp>
              <p:nvSpPr>
                <p:cNvPr id="22537"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8"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9"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0"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41"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2"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3"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4"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3" name="Group 17"/>
              <p:cNvGrpSpPr>
                <a:grpSpLocks/>
              </p:cNvGrpSpPr>
              <p:nvPr/>
            </p:nvGrpSpPr>
            <p:grpSpPr bwMode="auto">
              <a:xfrm>
                <a:off x="-29" y="3464"/>
                <a:ext cx="910" cy="818"/>
                <a:chOff x="1373" y="2671"/>
                <a:chExt cx="910" cy="818"/>
              </a:xfrm>
            </p:grpSpPr>
            <p:sp>
              <p:nvSpPr>
                <p:cNvPr id="22546"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7"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8"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9"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64" name="Group 22"/>
              <p:cNvGrpSpPr>
                <a:grpSpLocks/>
              </p:cNvGrpSpPr>
              <p:nvPr/>
            </p:nvGrpSpPr>
            <p:grpSpPr bwMode="auto">
              <a:xfrm>
                <a:off x="2784" y="1836"/>
                <a:ext cx="910" cy="818"/>
                <a:chOff x="1373" y="2671"/>
                <a:chExt cx="910" cy="818"/>
              </a:xfrm>
            </p:grpSpPr>
            <p:sp>
              <p:nvSpPr>
                <p:cNvPr id="22551"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2"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3"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4"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55"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6"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7"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8"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9" name="Group 31"/>
              <p:cNvGrpSpPr>
                <a:grpSpLocks/>
              </p:cNvGrpSpPr>
              <p:nvPr/>
            </p:nvGrpSpPr>
            <p:grpSpPr bwMode="auto">
              <a:xfrm>
                <a:off x="1658" y="1560"/>
                <a:ext cx="910" cy="818"/>
                <a:chOff x="1373" y="2671"/>
                <a:chExt cx="910" cy="818"/>
              </a:xfrm>
            </p:grpSpPr>
            <p:sp>
              <p:nvSpPr>
                <p:cNvPr id="22560"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1"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2"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3"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64"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5"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6"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7"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68"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9"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0"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1"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78" name="Group 44"/>
              <p:cNvGrpSpPr>
                <a:grpSpLocks/>
              </p:cNvGrpSpPr>
              <p:nvPr/>
            </p:nvGrpSpPr>
            <p:grpSpPr bwMode="auto">
              <a:xfrm>
                <a:off x="2342" y="1143"/>
                <a:ext cx="910" cy="818"/>
                <a:chOff x="1373" y="2671"/>
                <a:chExt cx="910" cy="818"/>
              </a:xfrm>
            </p:grpSpPr>
            <p:sp>
              <p:nvSpPr>
                <p:cNvPr id="22573"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4"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5"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6"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79" name="Group 49"/>
              <p:cNvGrpSpPr>
                <a:grpSpLocks/>
              </p:cNvGrpSpPr>
              <p:nvPr/>
            </p:nvGrpSpPr>
            <p:grpSpPr bwMode="auto">
              <a:xfrm>
                <a:off x="481" y="1235"/>
                <a:ext cx="910" cy="818"/>
                <a:chOff x="1373" y="2671"/>
                <a:chExt cx="910" cy="818"/>
              </a:xfrm>
            </p:grpSpPr>
            <p:sp>
              <p:nvSpPr>
                <p:cNvPr id="22578"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9"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0"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1"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80" name="Group 54"/>
              <p:cNvGrpSpPr>
                <a:grpSpLocks/>
              </p:cNvGrpSpPr>
              <p:nvPr/>
            </p:nvGrpSpPr>
            <p:grpSpPr bwMode="auto">
              <a:xfrm>
                <a:off x="1208" y="817"/>
                <a:ext cx="910" cy="818"/>
                <a:chOff x="1373" y="2671"/>
                <a:chExt cx="910" cy="818"/>
              </a:xfrm>
            </p:grpSpPr>
            <p:sp>
              <p:nvSpPr>
                <p:cNvPr id="22583"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4"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5"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6"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87"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8"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9"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0"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91"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2"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3"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4"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89" name="Group 67"/>
              <p:cNvGrpSpPr>
                <a:grpSpLocks/>
              </p:cNvGrpSpPr>
              <p:nvPr/>
            </p:nvGrpSpPr>
            <p:grpSpPr bwMode="auto">
              <a:xfrm>
                <a:off x="1892" y="400"/>
                <a:ext cx="910" cy="818"/>
                <a:chOff x="1373" y="2671"/>
                <a:chExt cx="910" cy="818"/>
              </a:xfrm>
            </p:grpSpPr>
            <p:sp>
              <p:nvSpPr>
                <p:cNvPr id="22596"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7"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8"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9"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00"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1"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2"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3"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4"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5"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6"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7"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8"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9"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0"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1"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2"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3"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4"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5"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6"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7"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8"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9"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0"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1"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2"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3"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4"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5"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6"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7"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18" name="Group 100"/>
              <p:cNvGrpSpPr>
                <a:grpSpLocks/>
              </p:cNvGrpSpPr>
              <p:nvPr/>
            </p:nvGrpSpPr>
            <p:grpSpPr bwMode="auto">
              <a:xfrm>
                <a:off x="3026" y="2638"/>
                <a:ext cx="910" cy="818"/>
                <a:chOff x="1373" y="2671"/>
                <a:chExt cx="910" cy="818"/>
              </a:xfrm>
            </p:grpSpPr>
            <p:sp>
              <p:nvSpPr>
                <p:cNvPr id="22629"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0"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1"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2"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33"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4"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5"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6"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37"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8"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25" name="Group 111"/>
              <p:cNvGrpSpPr>
                <a:grpSpLocks/>
              </p:cNvGrpSpPr>
              <p:nvPr/>
            </p:nvGrpSpPr>
            <p:grpSpPr bwMode="auto">
              <a:xfrm>
                <a:off x="2576" y="-9"/>
                <a:ext cx="910" cy="818"/>
                <a:chOff x="1373" y="2671"/>
                <a:chExt cx="910" cy="818"/>
              </a:xfrm>
            </p:grpSpPr>
            <p:sp>
              <p:nvSpPr>
                <p:cNvPr id="2264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6" name="Group 116"/>
              <p:cNvGrpSpPr>
                <a:grpSpLocks/>
              </p:cNvGrpSpPr>
              <p:nvPr/>
            </p:nvGrpSpPr>
            <p:grpSpPr bwMode="auto">
              <a:xfrm>
                <a:off x="3010" y="684"/>
                <a:ext cx="910" cy="818"/>
                <a:chOff x="1373" y="2671"/>
                <a:chExt cx="910" cy="818"/>
              </a:xfrm>
            </p:grpSpPr>
            <p:sp>
              <p:nvSpPr>
                <p:cNvPr id="22645"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6"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7"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8"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7" name="Group 121"/>
              <p:cNvGrpSpPr>
                <a:grpSpLocks/>
              </p:cNvGrpSpPr>
              <p:nvPr/>
            </p:nvGrpSpPr>
            <p:grpSpPr bwMode="auto">
              <a:xfrm>
                <a:off x="3477" y="1377"/>
                <a:ext cx="910" cy="818"/>
                <a:chOff x="1373" y="2671"/>
                <a:chExt cx="910" cy="818"/>
              </a:xfrm>
            </p:grpSpPr>
            <p:sp>
              <p:nvSpPr>
                <p:cNvPr id="22650"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1"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2"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3"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8" name="Group 126"/>
              <p:cNvGrpSpPr>
                <a:grpSpLocks/>
              </p:cNvGrpSpPr>
              <p:nvPr/>
            </p:nvGrpSpPr>
            <p:grpSpPr bwMode="auto">
              <a:xfrm>
                <a:off x="4178" y="943"/>
                <a:ext cx="910" cy="818"/>
                <a:chOff x="1373" y="2671"/>
                <a:chExt cx="910" cy="818"/>
              </a:xfrm>
            </p:grpSpPr>
            <p:sp>
              <p:nvSpPr>
                <p:cNvPr id="22655"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6"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7"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8"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59"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0"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1"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2"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3"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4"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5"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6"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7"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8"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9"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0"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71"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2"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3"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4"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45" name="Group 147"/>
              <p:cNvGrpSpPr>
                <a:grpSpLocks/>
              </p:cNvGrpSpPr>
              <p:nvPr/>
            </p:nvGrpSpPr>
            <p:grpSpPr bwMode="auto">
              <a:xfrm>
                <a:off x="4930" y="1978"/>
                <a:ext cx="910" cy="818"/>
                <a:chOff x="1373" y="2671"/>
                <a:chExt cx="910" cy="818"/>
              </a:xfrm>
            </p:grpSpPr>
            <p:sp>
              <p:nvSpPr>
                <p:cNvPr id="22676"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7"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8"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9"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80"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1"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2"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3"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84"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85"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52" name="Group 158"/>
              <p:cNvGrpSpPr>
                <a:grpSpLocks/>
              </p:cNvGrpSpPr>
              <p:nvPr/>
            </p:nvGrpSpPr>
            <p:grpSpPr bwMode="auto">
              <a:xfrm>
                <a:off x="4914" y="2763"/>
                <a:ext cx="910" cy="818"/>
                <a:chOff x="1373" y="2671"/>
                <a:chExt cx="910" cy="818"/>
              </a:xfrm>
            </p:grpSpPr>
            <p:sp>
              <p:nvSpPr>
                <p:cNvPr id="22687"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8"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9"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0"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91"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2"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3"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4"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33" name="Group 172"/>
            <p:cNvGrpSpPr>
              <a:grpSpLocks/>
            </p:cNvGrpSpPr>
            <p:nvPr/>
          </p:nvGrpSpPr>
          <p:grpSpPr bwMode="auto">
            <a:xfrm>
              <a:off x="202" y="1209"/>
              <a:ext cx="1145" cy="512"/>
              <a:chOff x="108" y="129"/>
              <a:chExt cx="1145" cy="512"/>
            </a:xfrm>
          </p:grpSpPr>
          <p:sp>
            <p:nvSpPr>
              <p:cNvPr id="22701"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02"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1034" name="Group 195"/>
            <p:cNvGrpSpPr>
              <a:grpSpLocks/>
            </p:cNvGrpSpPr>
            <p:nvPr userDrawn="1"/>
          </p:nvGrpSpPr>
          <p:grpSpPr bwMode="auto">
            <a:xfrm>
              <a:off x="0" y="0"/>
              <a:ext cx="5762" cy="305"/>
              <a:chOff x="0" y="0"/>
              <a:chExt cx="5762" cy="305"/>
            </a:xfrm>
          </p:grpSpPr>
          <p:sp>
            <p:nvSpPr>
              <p:cNvPr id="22703" name="Freeform 175"/>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22704" name="Freeform 176"/>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5" name="Freeform 177"/>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6" name="Freeform 178"/>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7" name="Freeform 179"/>
              <p:cNvSpPr>
                <a:spLocks/>
              </p:cNvSpPr>
              <p:nvPr/>
            </p:nvSpPr>
            <p:spPr bwMode="ltGray">
              <a:xfrm>
                <a:off x="1595" y="2"/>
                <a:ext cx="214" cy="86"/>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8" name="Freeform 180"/>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9" name="Freeform 181"/>
              <p:cNvSpPr>
                <a:spLocks/>
              </p:cNvSpPr>
              <p:nvPr/>
            </p:nvSpPr>
            <p:spPr bwMode="ltGray">
              <a:xfrm>
                <a:off x="1964" y="2"/>
                <a:ext cx="175" cy="29"/>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0" name="Freeform 182"/>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1" name="Freeform 183"/>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2" name="Freeform 184"/>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3" name="Freeform 185"/>
              <p:cNvSpPr>
                <a:spLocks/>
              </p:cNvSpPr>
              <p:nvPr/>
            </p:nvSpPr>
            <p:spPr bwMode="ltGray">
              <a:xfrm>
                <a:off x="3680" y="71"/>
                <a:ext cx="729"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4" name="Freeform 186"/>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5" name="Freeform 187"/>
              <p:cNvSpPr>
                <a:spLocks/>
              </p:cNvSpPr>
              <p:nvPr/>
            </p:nvSpPr>
            <p:spPr bwMode="ltGray">
              <a:xfrm>
                <a:off x="4602" y="2"/>
                <a:ext cx="264" cy="117"/>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6" name="Freeform 188"/>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7" name="Freeform 189"/>
              <p:cNvSpPr>
                <a:spLocks/>
              </p:cNvSpPr>
              <p:nvPr/>
            </p:nvSpPr>
            <p:spPr bwMode="ltGray">
              <a:xfrm>
                <a:off x="5074" y="2"/>
                <a:ext cx="203" cy="84"/>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8" name="Freeform 190"/>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9" name="Freeform 191"/>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1035" name="Group 192"/>
            <p:cNvGrpSpPr>
              <a:grpSpLocks/>
            </p:cNvGrpSpPr>
            <p:nvPr/>
          </p:nvGrpSpPr>
          <p:grpSpPr bwMode="auto">
            <a:xfrm flipH="1" flipV="1">
              <a:off x="4432" y="3543"/>
              <a:ext cx="1145" cy="512"/>
              <a:chOff x="204" y="225"/>
              <a:chExt cx="1145" cy="512"/>
            </a:xfrm>
          </p:grpSpPr>
          <p:sp>
            <p:nvSpPr>
              <p:cNvPr id="22721" name="Freeform 193"/>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22" name="Freeform 194"/>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1027" name="Rectangle 167"/>
          <p:cNvSpPr>
            <a:spLocks noGrp="1" noChangeArrowheads="1"/>
          </p:cNvSpPr>
          <p:nvPr>
            <p:ph type="title"/>
          </p:nvPr>
        </p:nvSpPr>
        <p:spPr bwMode="auto">
          <a:xfrm>
            <a:off x="685800" y="542925"/>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Ana başlık stilini düzenlemek için tıklatın</a:t>
            </a:r>
          </a:p>
        </p:txBody>
      </p:sp>
      <p:sp>
        <p:nvSpPr>
          <p:cNvPr id="1028" name="Rectangle 168"/>
          <p:cNvSpPr>
            <a:spLocks noGrp="1" noChangeArrowheads="1"/>
          </p:cNvSpPr>
          <p:nvPr>
            <p:ph type="body" idx="1"/>
          </p:nvPr>
        </p:nvSpPr>
        <p:spPr bwMode="auto">
          <a:xfrm>
            <a:off x="685800" y="20812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22697" name="Rectangle 169"/>
          <p:cNvSpPr>
            <a:spLocks noGrp="1" noChangeArrowheads="1"/>
          </p:cNvSpPr>
          <p:nvPr>
            <p:ph type="dt" sz="half" idx="2"/>
          </p:nvPr>
        </p:nvSpPr>
        <p:spPr bwMode="auto">
          <a:xfrm>
            <a:off x="6858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400"/>
            </a:lvl1pPr>
          </a:lstStyle>
          <a:p>
            <a:pPr>
              <a:defRPr/>
            </a:pPr>
            <a:endParaRPr lang="tr-TR"/>
          </a:p>
        </p:txBody>
      </p:sp>
      <p:sp>
        <p:nvSpPr>
          <p:cNvPr id="22698" name="Rectangle 170"/>
          <p:cNvSpPr>
            <a:spLocks noGrp="1" noChangeArrowheads="1"/>
          </p:cNvSpPr>
          <p:nvPr>
            <p:ph type="ftr" sz="quarter" idx="3"/>
          </p:nvPr>
        </p:nvSpPr>
        <p:spPr bwMode="auto">
          <a:xfrm>
            <a:off x="3124200" y="63373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defRPr sz="1400"/>
            </a:lvl1pPr>
          </a:lstStyle>
          <a:p>
            <a:pPr>
              <a:defRPr/>
            </a:pPr>
            <a:endParaRPr lang="tr-TR"/>
          </a:p>
        </p:txBody>
      </p:sp>
      <p:sp>
        <p:nvSpPr>
          <p:cNvPr id="22699" name="Rectangle 171"/>
          <p:cNvSpPr>
            <a:spLocks noGrp="1" noChangeArrowheads="1"/>
          </p:cNvSpPr>
          <p:nvPr>
            <p:ph type="sldNum" sz="quarter" idx="4"/>
          </p:nvPr>
        </p:nvSpPr>
        <p:spPr bwMode="auto">
          <a:xfrm>
            <a:off x="65532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400"/>
            </a:lvl1pPr>
          </a:lstStyle>
          <a:p>
            <a:pPr>
              <a:defRPr/>
            </a:pPr>
            <a:fld id="{F32E6A4C-A6C7-40E5-8BD2-274D70EB5F7D}"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nvSpPr>
        <p:spPr bwMode="auto">
          <a:xfrm>
            <a:off x="385846" y="2276872"/>
            <a:ext cx="8784976"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eaLnBrk="1" hangingPunct="1"/>
            <a:r>
              <a:rPr lang="tr-TR" sz="3600" b="1" dirty="0">
                <a:solidFill>
                  <a:srgbClr val="00B050"/>
                </a:solidFill>
                <a:latin typeface="Comic Sans MS" pitchFamily="66" charset="0"/>
              </a:rPr>
              <a:t>ÇOCUK VE YARATICILIK</a:t>
            </a:r>
            <a:endParaRPr lang="tr-TR" sz="3600" b="1" dirty="0" smtClean="0">
              <a:solidFill>
                <a:srgbClr val="00B050"/>
              </a:solidFill>
              <a:latin typeface="Comic Sans MS" pitchFamily="66" charset="0"/>
            </a:endParaRPr>
          </a:p>
        </p:txBody>
      </p:sp>
      <p:sp>
        <p:nvSpPr>
          <p:cNvPr id="5" name="Rectangle 3"/>
          <p:cNvSpPr txBox="1">
            <a:spLocks noChangeArrowheads="1"/>
          </p:cNvSpPr>
          <p:nvPr/>
        </p:nvSpPr>
        <p:spPr bwMode="auto">
          <a:xfrm>
            <a:off x="971600" y="4221088"/>
            <a:ext cx="7559675" cy="11795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Blip>
                <a:blip r:embed="rId2"/>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eaLnBrk="1" hangingPunct="1"/>
            <a:r>
              <a:rPr lang="tr-TR" sz="2400" b="1" kern="0" smtClean="0">
                <a:solidFill>
                  <a:srgbClr val="00B050"/>
                </a:solidFill>
                <a:latin typeface="Comic Sans MS" pitchFamily="66" charset="0"/>
              </a:rPr>
              <a:t>Prof. Dr. Aysel Köksal Akyol</a:t>
            </a:r>
          </a:p>
          <a:p>
            <a:pPr algn="ctr" eaLnBrk="1" hangingPunct="1"/>
            <a:r>
              <a:rPr lang="tr-TR" sz="2400" b="1" kern="0" smtClean="0">
                <a:solidFill>
                  <a:srgbClr val="00B050"/>
                </a:solidFill>
                <a:latin typeface="Comic Sans MS" pitchFamily="66" charset="0"/>
              </a:rPr>
              <a:t>Ankara Üniversitesi </a:t>
            </a:r>
            <a:endParaRPr lang="tr-TR" sz="2400" b="1" kern="0" dirty="0" smtClean="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SEMBOLİK EVRE</a:t>
            </a:r>
            <a:r>
              <a:rPr lang="tr-TR" dirty="0" smtClean="0"/>
              <a:t> </a:t>
            </a:r>
            <a:br>
              <a:rPr lang="tr-TR" dirty="0" smtClean="0"/>
            </a:br>
            <a:endParaRPr lang="tr-TR" dirty="0"/>
          </a:p>
        </p:txBody>
      </p:sp>
      <p:sp>
        <p:nvSpPr>
          <p:cNvPr id="3" name="2 İçerik Yer Tutucusu"/>
          <p:cNvSpPr>
            <a:spLocks noGrp="1"/>
          </p:cNvSpPr>
          <p:nvPr>
            <p:ph idx="1"/>
          </p:nvPr>
        </p:nvSpPr>
        <p:spPr>
          <a:xfrm>
            <a:off x="685800" y="2276872"/>
            <a:ext cx="7772400" cy="1758901"/>
          </a:xfrm>
        </p:spPr>
        <p:txBody>
          <a:bodyPr/>
          <a:lstStyle/>
          <a:p>
            <a:pPr algn="just"/>
            <a:r>
              <a:rPr lang="tr-TR" sz="2800" dirty="0" smtClean="0">
                <a:solidFill>
                  <a:srgbClr val="FF0000"/>
                </a:solidFill>
              </a:rPr>
              <a:t>Dört yaşından dokuz yaşına </a:t>
            </a:r>
            <a:r>
              <a:rPr lang="tr-TR" sz="2800" dirty="0" smtClean="0"/>
              <a:t>kadar süren bir süreçtir. </a:t>
            </a:r>
          </a:p>
          <a:p>
            <a:pPr algn="just"/>
            <a:r>
              <a:rPr lang="tr-TR" sz="2800" dirty="0" smtClean="0"/>
              <a:t>Hem deneysel çalışmalar hem de sembolik çalışmalar devam eder.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Bu dönem çocuğu, yaratıcı sanatlarda ve sözcük oyunlarında kendine güven geliştirir. </a:t>
            </a:r>
          </a:p>
          <a:p>
            <a:pPr algn="just"/>
            <a:r>
              <a:rPr lang="tr-TR" dirty="0" smtClean="0"/>
              <a:t>Özellikle bu dönemde çocuğun kelime hazinesi de büyük bir hızla artar. </a:t>
            </a:r>
          </a:p>
          <a:p>
            <a:pPr algn="just"/>
            <a:r>
              <a:rPr lang="tr-TR" dirty="0" smtClean="0"/>
              <a:t>Dünyayı sözel ve hayali oyunlar yolu ile yeniden keşfeder.</a:t>
            </a:r>
          </a:p>
          <a:p>
            <a:endParaRPr lang="tr-TR" dirty="0"/>
          </a:p>
        </p:txBody>
      </p:sp>
      <p:sp>
        <p:nvSpPr>
          <p:cNvPr id="4" name="1 Başlık"/>
          <p:cNvSpPr>
            <a:spLocks noGrp="1"/>
          </p:cNvSpPr>
          <p:nvPr>
            <p:ph type="title"/>
          </p:nvPr>
        </p:nvSpPr>
        <p:spPr/>
        <p:txBody>
          <a:bodyPr/>
          <a:lstStyle/>
          <a:p>
            <a:r>
              <a:rPr lang="tr-TR" b="1" dirty="0" smtClean="0"/>
              <a:t>SEMBOLİK EVRE</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Bağımsızlık duygusunun gelişmesiyle birlikte hem kendi yeteneklerini daha iyi tanımaya başlar hem de kendine olan özgüven duygusu artar. </a:t>
            </a:r>
          </a:p>
          <a:p>
            <a:pPr algn="just"/>
            <a:r>
              <a:rPr lang="tr-TR" dirty="0" smtClean="0"/>
              <a:t>Bu dönemde çocuğun merakı daha da artmıştır ve her şeyi öğrenmek ister. </a:t>
            </a:r>
            <a:endParaRPr lang="tr-TR" dirty="0"/>
          </a:p>
        </p:txBody>
      </p:sp>
      <p:sp>
        <p:nvSpPr>
          <p:cNvPr id="4" name="1 Başlık"/>
          <p:cNvSpPr>
            <a:spLocks noGrp="1"/>
          </p:cNvSpPr>
          <p:nvPr>
            <p:ph type="title"/>
          </p:nvPr>
        </p:nvSpPr>
        <p:spPr/>
        <p:txBody>
          <a:bodyPr/>
          <a:lstStyle/>
          <a:p>
            <a:r>
              <a:rPr lang="tr-TR" b="1" dirty="0" smtClean="0"/>
              <a:t>SEMBOLİK EVRE</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1556792"/>
            <a:ext cx="7772400" cy="4896543"/>
          </a:xfrm>
        </p:spPr>
        <p:txBody>
          <a:bodyPr/>
          <a:lstStyle/>
          <a:p>
            <a:pPr algn="just"/>
            <a:r>
              <a:rPr lang="tr-TR" dirty="0" smtClean="0"/>
              <a:t>Çocukların yaratıcılıklarının gelişimi </a:t>
            </a:r>
            <a:r>
              <a:rPr lang="tr-TR" dirty="0"/>
              <a:t>açısından anne </a:t>
            </a:r>
            <a:r>
              <a:rPr lang="tr-TR" dirty="0" smtClean="0"/>
              <a:t>babaların:</a:t>
            </a:r>
          </a:p>
          <a:p>
            <a:pPr lvl="1" algn="just">
              <a:buFont typeface="Wingdings" panose="05000000000000000000" pitchFamily="2" charset="2"/>
              <a:buChar char="Ø"/>
            </a:pPr>
            <a:r>
              <a:rPr lang="tr-TR" dirty="0" smtClean="0"/>
              <a:t>çocukların yeni şeyler keşfetme heyecanlarını paylaşmaları, </a:t>
            </a:r>
          </a:p>
          <a:p>
            <a:pPr lvl="1" algn="just">
              <a:buFont typeface="Wingdings" panose="05000000000000000000" pitchFamily="2" charset="2"/>
              <a:buChar char="Ø"/>
            </a:pPr>
            <a:r>
              <a:rPr lang="tr-TR" dirty="0" smtClean="0"/>
              <a:t>dünyayı beraberce keşfedebilmelerine yardımcı olmaları,</a:t>
            </a:r>
          </a:p>
          <a:p>
            <a:pPr lvl="1" algn="just">
              <a:buFont typeface="Wingdings" panose="05000000000000000000" pitchFamily="2" charset="2"/>
              <a:buChar char="Ø"/>
            </a:pPr>
            <a:r>
              <a:rPr lang="tr-TR" dirty="0" smtClean="0"/>
              <a:t>çocuğa, sözcüklerin anlamlarını keşfederek gerçeği araştırmasında destek olmaları önemlidir.</a:t>
            </a:r>
            <a:endParaRPr lang="tr-TR" dirty="0"/>
          </a:p>
        </p:txBody>
      </p:sp>
      <p:sp>
        <p:nvSpPr>
          <p:cNvPr id="4" name="1 Başlık"/>
          <p:cNvSpPr>
            <a:spLocks noGrp="1"/>
          </p:cNvSpPr>
          <p:nvPr>
            <p:ph type="title"/>
          </p:nvPr>
        </p:nvSpPr>
        <p:spPr/>
        <p:txBody>
          <a:bodyPr/>
          <a:lstStyle/>
          <a:p>
            <a:r>
              <a:rPr lang="tr-TR" b="1" dirty="0" smtClean="0"/>
              <a:t>SEMBOLİK EVRE</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2348879"/>
            <a:ext cx="7772400" cy="3847133"/>
          </a:xfrm>
        </p:spPr>
        <p:txBody>
          <a:bodyPr/>
          <a:lstStyle/>
          <a:p>
            <a:pPr algn="just"/>
            <a:r>
              <a:rPr lang="tr-TR" dirty="0" smtClean="0">
                <a:solidFill>
                  <a:srgbClr val="00B050"/>
                </a:solidFill>
              </a:rPr>
              <a:t>Dört-altı yaşlarında </a:t>
            </a:r>
            <a:r>
              <a:rPr lang="tr-TR" dirty="0" smtClean="0">
                <a:solidFill>
                  <a:srgbClr val="FF0000"/>
                </a:solidFill>
              </a:rPr>
              <a:t>çocuk hayalle gerçeği birbirinden ayırt edemez.  </a:t>
            </a:r>
          </a:p>
          <a:p>
            <a:pPr algn="just"/>
            <a:r>
              <a:rPr lang="tr-TR" dirty="0" smtClean="0"/>
              <a:t>Çoğu yetişkin tarafından çocuğun bu dönemde yalan söylediği de vurgulanır. Oysaki bu yalanlar yalan özelliği taşımayan yalanlardır. </a:t>
            </a:r>
            <a:endParaRPr lang="tr-TR" dirty="0"/>
          </a:p>
        </p:txBody>
      </p:sp>
      <p:sp>
        <p:nvSpPr>
          <p:cNvPr id="4" name="1 Başlık"/>
          <p:cNvSpPr>
            <a:spLocks noGrp="1"/>
          </p:cNvSpPr>
          <p:nvPr>
            <p:ph type="title"/>
          </p:nvPr>
        </p:nvSpPr>
        <p:spPr/>
        <p:txBody>
          <a:bodyPr/>
          <a:lstStyle/>
          <a:p>
            <a:r>
              <a:rPr lang="tr-TR" b="1" dirty="0" smtClean="0"/>
              <a:t>SEMBOLİK EVRE</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2081212"/>
            <a:ext cx="7772400" cy="4516139"/>
          </a:xfrm>
        </p:spPr>
        <p:txBody>
          <a:bodyPr/>
          <a:lstStyle/>
          <a:p>
            <a:pPr algn="just"/>
            <a:r>
              <a:rPr lang="tr-TR" sz="2400" dirty="0" smtClean="0"/>
              <a:t>Dört-altı yaş döneminde, hayallerle birlikte yaratıcılığın da ilerlediği  görülür.</a:t>
            </a:r>
          </a:p>
          <a:p>
            <a:pPr algn="just"/>
            <a:r>
              <a:rPr lang="tr-TR" sz="2400" dirty="0" smtClean="0"/>
              <a:t>Son derece meraklıdır ve merakı araştırma yapmasında ona önderlik eder. </a:t>
            </a:r>
          </a:p>
          <a:p>
            <a:pPr algn="just"/>
            <a:r>
              <a:rPr lang="tr-TR" sz="2400" dirty="0" smtClean="0"/>
              <a:t>Çocuklar nesneleri görünüm, ses, tat, koku ve dokunma yoluyla tanımaya; hareketleri ve sesleri taklit etmeye; resim, fotoğraf ve modelleri gerçek yer ve nesnelerle ilişkilendirmeye çalışırlar.</a:t>
            </a:r>
            <a:endParaRPr lang="tr-TR" sz="2400" dirty="0"/>
          </a:p>
        </p:txBody>
      </p:sp>
      <p:sp>
        <p:nvSpPr>
          <p:cNvPr id="4" name="1 Başlık"/>
          <p:cNvSpPr>
            <a:spLocks noGrp="1"/>
          </p:cNvSpPr>
          <p:nvPr>
            <p:ph type="title"/>
          </p:nvPr>
        </p:nvSpPr>
        <p:spPr>
          <a:xfrm>
            <a:off x="611560" y="764704"/>
            <a:ext cx="7772400" cy="1143000"/>
          </a:xfrm>
        </p:spPr>
        <p:txBody>
          <a:bodyPr/>
          <a:lstStyle/>
          <a:p>
            <a:r>
              <a:rPr lang="tr-TR" b="1" dirty="0" smtClean="0"/>
              <a:t>SEMBOLİK EVRE</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2204864"/>
            <a:ext cx="7772400" cy="3991149"/>
          </a:xfrm>
        </p:spPr>
        <p:txBody>
          <a:bodyPr/>
          <a:lstStyle/>
          <a:p>
            <a:pPr algn="just"/>
            <a:r>
              <a:rPr lang="tr-TR" sz="2800" dirty="0" smtClean="0"/>
              <a:t>Taklit yeteneklerini sıkça kullanmaya başlarlar.</a:t>
            </a:r>
          </a:p>
          <a:p>
            <a:pPr algn="just"/>
            <a:r>
              <a:rPr lang="tr-TR" sz="2800" dirty="0" smtClean="0"/>
              <a:t>Oyunları çoğu kez hayal gücüne dayanır ve bu oyunlarda pek çok roller denenir. </a:t>
            </a:r>
          </a:p>
          <a:p>
            <a:pPr algn="just"/>
            <a:r>
              <a:rPr lang="tr-TR" sz="2800" dirty="0" smtClean="0"/>
              <a:t>Çocuk bir sanatçı gibi yaratıcı olmaktan ve sembollerle oynamaktan zevk alırlar. </a:t>
            </a:r>
          </a:p>
          <a:p>
            <a:pPr algn="just"/>
            <a:r>
              <a:rPr lang="tr-TR" sz="2800" dirty="0" smtClean="0">
                <a:solidFill>
                  <a:srgbClr val="FF0000"/>
                </a:solidFill>
              </a:rPr>
              <a:t>Öyküler üretir, resim yapar ve günlük yaşamda karşılaşabilecekleri durumları dramatize</a:t>
            </a:r>
            <a:r>
              <a:rPr lang="tr-TR" sz="2800" dirty="0" smtClean="0"/>
              <a:t> eder. </a:t>
            </a:r>
          </a:p>
        </p:txBody>
      </p:sp>
      <p:sp>
        <p:nvSpPr>
          <p:cNvPr id="4" name="1 Başlık"/>
          <p:cNvSpPr>
            <a:spLocks noGrp="1"/>
          </p:cNvSpPr>
          <p:nvPr>
            <p:ph type="title"/>
          </p:nvPr>
        </p:nvSpPr>
        <p:spPr/>
        <p:txBody>
          <a:bodyPr/>
          <a:lstStyle/>
          <a:p>
            <a:r>
              <a:rPr lang="tr-TR" b="1" dirty="0" smtClean="0"/>
              <a:t>SEMBOLİK EVRE</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buNone/>
            </a:pPr>
            <a:r>
              <a:rPr lang="tr-TR" dirty="0" smtClean="0"/>
              <a:t>	“</a:t>
            </a:r>
            <a:r>
              <a:rPr lang="tr-TR" dirty="0" smtClean="0">
                <a:solidFill>
                  <a:srgbClr val="002060"/>
                </a:solidFill>
              </a:rPr>
              <a:t>Çocuktaki yaratıcılık yeteneğinin ortaya çıkarılarak geliştirilmesinde, erken yaşta </a:t>
            </a:r>
            <a:r>
              <a:rPr lang="tr-TR" dirty="0" smtClean="0">
                <a:solidFill>
                  <a:srgbClr val="FF0000"/>
                </a:solidFill>
              </a:rPr>
              <a:t>yaratıcılıkta etkin bir rol oynayan </a:t>
            </a:r>
            <a:r>
              <a:rPr lang="tr-TR" b="1" dirty="0" smtClean="0">
                <a:solidFill>
                  <a:srgbClr val="00B050"/>
                </a:solidFill>
              </a:rPr>
              <a:t>duyuların eğitilmesi ve geliştirilmesi</a:t>
            </a:r>
            <a:r>
              <a:rPr lang="tr-TR" dirty="0" smtClean="0">
                <a:solidFill>
                  <a:srgbClr val="FF0000"/>
                </a:solidFill>
              </a:rPr>
              <a:t> </a:t>
            </a:r>
            <a:r>
              <a:rPr lang="tr-TR" dirty="0" smtClean="0">
                <a:solidFill>
                  <a:srgbClr val="002060"/>
                </a:solidFill>
              </a:rPr>
              <a:t>önemlidir.»</a:t>
            </a:r>
            <a:endParaRPr lang="tr-TR" dirty="0">
              <a:solidFill>
                <a:srgbClr val="002060"/>
              </a:solidFill>
            </a:endParaRPr>
          </a:p>
        </p:txBody>
      </p:sp>
      <p:sp>
        <p:nvSpPr>
          <p:cNvPr id="4" name="1 Başlık"/>
          <p:cNvSpPr>
            <a:spLocks noGrp="1"/>
          </p:cNvSpPr>
          <p:nvPr>
            <p:ph type="title"/>
          </p:nvPr>
        </p:nvSpPr>
        <p:spPr/>
        <p:txBody>
          <a:bodyPr/>
          <a:lstStyle/>
          <a:p>
            <a:r>
              <a:rPr lang="tr-TR" b="1" dirty="0" smtClean="0"/>
              <a:t>SEMBOLİK EVRE</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2348880"/>
            <a:ext cx="7772400" cy="3847133"/>
          </a:xfrm>
        </p:spPr>
        <p:txBody>
          <a:bodyPr/>
          <a:lstStyle/>
          <a:p>
            <a:pPr algn="just"/>
            <a:r>
              <a:rPr lang="tr-TR" sz="2800" dirty="0" smtClean="0"/>
              <a:t>Altı-sekiz yaşları arasında çocuğun yaratıcı hayal gücü, oyunlarında da görüldüğü gibi </a:t>
            </a:r>
            <a:r>
              <a:rPr lang="tr-TR" sz="2800" dirty="0" smtClean="0">
                <a:solidFill>
                  <a:srgbClr val="FF0000"/>
                </a:solidFill>
              </a:rPr>
              <a:t>gerçeğe yönelmiştir. </a:t>
            </a:r>
          </a:p>
          <a:p>
            <a:pPr algn="just"/>
            <a:r>
              <a:rPr lang="tr-TR" sz="2800" dirty="0" smtClean="0">
                <a:solidFill>
                  <a:srgbClr val="FF0000"/>
                </a:solidFill>
              </a:rPr>
              <a:t>Somut algılamalara </a:t>
            </a:r>
            <a:r>
              <a:rPr lang="tr-TR" sz="2800" dirty="0" smtClean="0"/>
              <a:t>doğru kayan çocuk gördükleri, bildikleri kavramlarla düşünmeye başlar. </a:t>
            </a:r>
          </a:p>
          <a:p>
            <a:pPr algn="just"/>
            <a:r>
              <a:rPr lang="tr-TR" sz="2800" dirty="0" smtClean="0"/>
              <a:t>Okula başlama yaşı nedeniyle otoriteyi, kuralları, yapılanmış bir ortamı tanımaya başladığı bu dönemde yaratıcılıkta bir duraklama görülür. </a:t>
            </a:r>
            <a:endParaRPr lang="tr-TR" sz="2800" dirty="0"/>
          </a:p>
        </p:txBody>
      </p:sp>
      <p:sp>
        <p:nvSpPr>
          <p:cNvPr id="4" name="1 Başlık"/>
          <p:cNvSpPr>
            <a:spLocks noGrp="1"/>
          </p:cNvSpPr>
          <p:nvPr>
            <p:ph type="title"/>
          </p:nvPr>
        </p:nvSpPr>
        <p:spPr/>
        <p:txBody>
          <a:bodyPr/>
          <a:lstStyle/>
          <a:p>
            <a:r>
              <a:rPr lang="tr-TR" b="1" dirty="0" smtClean="0"/>
              <a:t>SEMBOLİK EVRE</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1556792"/>
            <a:ext cx="7772400" cy="4968552"/>
          </a:xfrm>
        </p:spPr>
        <p:txBody>
          <a:bodyPr/>
          <a:lstStyle/>
          <a:p>
            <a:pPr algn="just"/>
            <a:r>
              <a:rPr lang="tr-TR" sz="2800" dirty="0" err="1" smtClean="0"/>
              <a:t>Torrance’ın</a:t>
            </a:r>
            <a:r>
              <a:rPr lang="tr-TR" sz="2800" dirty="0" smtClean="0"/>
              <a:t> gözlemlerine göre; </a:t>
            </a:r>
            <a:r>
              <a:rPr lang="tr-TR" sz="2800" dirty="0" smtClean="0">
                <a:solidFill>
                  <a:srgbClr val="FF0000"/>
                </a:solidFill>
              </a:rPr>
              <a:t>pek çok çocuk birinci ve ikinci sınıflarda tüm fantezilerini bir tarafa atar ve hayal güçlerinde fakirleşmeler </a:t>
            </a:r>
            <a:r>
              <a:rPr lang="tr-TR" sz="2800" dirty="0" smtClean="0"/>
              <a:t>görülür. </a:t>
            </a:r>
          </a:p>
          <a:p>
            <a:pPr algn="just"/>
            <a:r>
              <a:rPr lang="tr-TR" sz="2800" dirty="0" smtClean="0"/>
              <a:t>Yaptıkları resimler daha çok temsil edici bir nitelik taşır. </a:t>
            </a:r>
          </a:p>
          <a:p>
            <a:pPr algn="just"/>
            <a:r>
              <a:rPr lang="tr-TR" sz="2800" dirty="0" smtClean="0"/>
              <a:t>Çocuk, resimlerinde gerçeği yansıtır, düşündüğünden çok gördüğünü çizer. </a:t>
            </a:r>
          </a:p>
          <a:p>
            <a:pPr algn="just"/>
            <a:r>
              <a:rPr lang="tr-TR" sz="2800" dirty="0" smtClean="0"/>
              <a:t>Bu dönemde, yetişkinler tarafından kısıtlanmadığı takdirde, çocukların merakı gelişmeye devam eder. </a:t>
            </a:r>
            <a:endParaRPr lang="tr-TR" sz="2800" dirty="0"/>
          </a:p>
        </p:txBody>
      </p:sp>
      <p:sp>
        <p:nvSpPr>
          <p:cNvPr id="4" name="1 Başlık"/>
          <p:cNvSpPr>
            <a:spLocks noGrp="1"/>
          </p:cNvSpPr>
          <p:nvPr>
            <p:ph type="title"/>
          </p:nvPr>
        </p:nvSpPr>
        <p:spPr/>
        <p:txBody>
          <a:bodyPr/>
          <a:lstStyle/>
          <a:p>
            <a:r>
              <a:rPr lang="tr-TR" b="1" dirty="0" smtClean="0"/>
              <a:t>SEMBOLİK EVRE</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Her çocuk ailesinden aldığı kalıtımsal özelliklerle ve yaratıcı olma yeteneği ile dünyaya gelir. </a:t>
            </a:r>
          </a:p>
          <a:p>
            <a:pPr algn="just"/>
            <a:r>
              <a:rPr lang="tr-TR" dirty="0" smtClean="0"/>
              <a:t>Her bireyde yaratıcılık yeteneği bulunsa da bunun ortaya çıkışı ve sürekliliği kişiden kişiye farklılık göstermektedir. </a:t>
            </a:r>
            <a:endParaRPr lang="tr-TR" dirty="0"/>
          </a:p>
        </p:txBody>
      </p:sp>
      <p:sp>
        <p:nvSpPr>
          <p:cNvPr id="4" name="1 Başlık"/>
          <p:cNvSpPr>
            <a:spLocks noGrp="1"/>
          </p:cNvSpPr>
          <p:nvPr>
            <p:ph type="title"/>
          </p:nvPr>
        </p:nvSpPr>
        <p:spPr/>
        <p:txBody>
          <a:bodyPr/>
          <a:lstStyle/>
          <a:p>
            <a:pPr lvl="0"/>
            <a:r>
              <a:rPr lang="tr-TR" b="1" dirty="0" smtClean="0"/>
              <a:t>YARATICILIĞIN GELİŞİMİ </a:t>
            </a: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GERÇEKÇİ EVRE</a:t>
            </a:r>
            <a:r>
              <a:rPr lang="tr-TR" dirty="0" smtClean="0"/>
              <a:t> </a:t>
            </a:r>
            <a:br>
              <a:rPr lang="tr-TR" dirty="0" smtClean="0"/>
            </a:br>
            <a:endParaRPr lang="tr-TR" dirty="0"/>
          </a:p>
        </p:txBody>
      </p:sp>
      <p:sp>
        <p:nvSpPr>
          <p:cNvPr id="3" name="2 İçerik Yer Tutucusu"/>
          <p:cNvSpPr>
            <a:spLocks noGrp="1"/>
          </p:cNvSpPr>
          <p:nvPr>
            <p:ph idx="1"/>
          </p:nvPr>
        </p:nvSpPr>
        <p:spPr>
          <a:xfrm>
            <a:off x="685800" y="1988841"/>
            <a:ext cx="7772400" cy="3168352"/>
          </a:xfrm>
        </p:spPr>
        <p:txBody>
          <a:bodyPr/>
          <a:lstStyle/>
          <a:p>
            <a:pPr algn="just"/>
            <a:r>
              <a:rPr lang="tr-TR" dirty="0" smtClean="0">
                <a:solidFill>
                  <a:srgbClr val="FF0000"/>
                </a:solidFill>
              </a:rPr>
              <a:t>Dokuz yaş civarında ulaşılabilen bu evrede </a:t>
            </a:r>
            <a:r>
              <a:rPr lang="tr-TR" dirty="0" smtClean="0"/>
              <a:t>çocuğun yaptığı her şey </a:t>
            </a:r>
            <a:r>
              <a:rPr lang="tr-TR" dirty="0" smtClean="0">
                <a:solidFill>
                  <a:srgbClr val="FF0000"/>
                </a:solidFill>
              </a:rPr>
              <a:t>gerçeği yansıtır. </a:t>
            </a:r>
          </a:p>
          <a:p>
            <a:pPr algn="just"/>
            <a:r>
              <a:rPr lang="tr-TR" dirty="0" smtClean="0"/>
              <a:t>Aileler ve eğitimciler bu dönemde çocukların yaratıcılığa ait özellikler göstermediklerini belirtmektedirler.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608" y="2564904"/>
            <a:ext cx="7414592" cy="3631109"/>
          </a:xfrm>
        </p:spPr>
        <p:txBody>
          <a:bodyPr/>
          <a:lstStyle/>
          <a:p>
            <a:pPr algn="just"/>
            <a:r>
              <a:rPr lang="tr-TR" sz="2800" dirty="0" smtClean="0"/>
              <a:t>Bu </a:t>
            </a:r>
            <a:r>
              <a:rPr lang="tr-TR" sz="2800" dirty="0"/>
              <a:t>dönem çocukları için </a:t>
            </a:r>
            <a:r>
              <a:rPr lang="tr-TR" sz="2800" dirty="0" smtClean="0"/>
              <a:t>dünyadaki gerçekleri öğrenmek keyiflidir. </a:t>
            </a:r>
          </a:p>
          <a:p>
            <a:pPr algn="just"/>
            <a:r>
              <a:rPr lang="tr-TR" sz="2800" dirty="0" smtClean="0"/>
              <a:t>Sosyalleşmedeki gelişim çocuğun yaratıcılığını ve yaratıcı etkinliklerini </a:t>
            </a:r>
            <a:r>
              <a:rPr lang="tr-TR" sz="2800" dirty="0" err="1" smtClean="0"/>
              <a:t>farkedilir</a:t>
            </a:r>
            <a:r>
              <a:rPr lang="tr-TR" sz="2800" dirty="0" smtClean="0"/>
              <a:t> bir şekilde artırır. </a:t>
            </a:r>
          </a:p>
        </p:txBody>
      </p:sp>
      <p:sp>
        <p:nvSpPr>
          <p:cNvPr id="4" name="1 Başlık"/>
          <p:cNvSpPr>
            <a:spLocks noGrp="1"/>
          </p:cNvSpPr>
          <p:nvPr>
            <p:ph type="title"/>
          </p:nvPr>
        </p:nvSpPr>
        <p:spPr/>
        <p:txBody>
          <a:bodyPr/>
          <a:lstStyle/>
          <a:p>
            <a:r>
              <a:rPr lang="tr-TR" b="1" dirty="0" smtClean="0"/>
              <a:t>GERÇEKÇİ EVRE</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1844824"/>
            <a:ext cx="7772400" cy="4351189"/>
          </a:xfrm>
        </p:spPr>
        <p:txBody>
          <a:bodyPr/>
          <a:lstStyle/>
          <a:p>
            <a:pPr algn="just"/>
            <a:r>
              <a:rPr lang="tr-TR" dirty="0" smtClean="0"/>
              <a:t>Bu dönemden sonra yaratıcılık ya belli bir düzeyde devam eder ya da düşüş gösterebilir. Bu açıdan bu dönem kritik bir dönemdir.</a:t>
            </a:r>
          </a:p>
          <a:p>
            <a:pPr algn="just"/>
            <a:r>
              <a:rPr lang="tr-TR" dirty="0" smtClean="0"/>
              <a:t>Bu yaşlarda çocukların yeni ilgi alanları oluşur, hobileri gelişir, hayal güçleri genişler. </a:t>
            </a:r>
          </a:p>
          <a:p>
            <a:pPr algn="just"/>
            <a:r>
              <a:rPr lang="tr-TR" dirty="0" smtClean="0"/>
              <a:t>Artık daha uzun sürelerle okuyabilir veya düşünebilirler. </a:t>
            </a:r>
            <a:endParaRPr lang="tr-TR" dirty="0"/>
          </a:p>
        </p:txBody>
      </p:sp>
      <p:sp>
        <p:nvSpPr>
          <p:cNvPr id="4" name="1 Başlık"/>
          <p:cNvSpPr>
            <a:spLocks noGrp="1"/>
          </p:cNvSpPr>
          <p:nvPr>
            <p:ph type="title"/>
          </p:nvPr>
        </p:nvSpPr>
        <p:spPr/>
        <p:txBody>
          <a:bodyPr/>
          <a:lstStyle/>
          <a:p>
            <a:r>
              <a:rPr lang="tr-TR" b="1" dirty="0" smtClean="0"/>
              <a:t>GERÇEKÇİ EVRE</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GERÇEKÇİ EVRE</a:t>
            </a:r>
            <a:endParaRPr lang="tr-TR" dirty="0"/>
          </a:p>
        </p:txBody>
      </p:sp>
      <p:sp>
        <p:nvSpPr>
          <p:cNvPr id="3" name="2 İçerik Yer Tutucusu"/>
          <p:cNvSpPr>
            <a:spLocks noGrp="1"/>
          </p:cNvSpPr>
          <p:nvPr>
            <p:ph idx="1"/>
          </p:nvPr>
        </p:nvSpPr>
        <p:spPr/>
        <p:txBody>
          <a:bodyPr/>
          <a:lstStyle/>
          <a:p>
            <a:pPr algn="just"/>
            <a:r>
              <a:rPr lang="tr-TR" sz="2800" dirty="0" smtClean="0"/>
              <a:t>Bu dönemde müzik yeteneği ve diğer sanatsal yetenekler hızla gelişir. </a:t>
            </a:r>
          </a:p>
          <a:p>
            <a:pPr algn="just"/>
            <a:r>
              <a:rPr lang="tr-TR" sz="2800" dirty="0" smtClean="0"/>
              <a:t>Zihinsel olgunlaşmayla birlikte çocuğun çözümsel davranışları ve imgelem gücü de artar.</a:t>
            </a:r>
          </a:p>
          <a:p>
            <a:pPr algn="just"/>
            <a:r>
              <a:rPr lang="tr-TR" sz="2800" dirty="0" smtClean="0"/>
              <a:t>Çocuk bu dönemde her şeyi denemeye çaba gösterir. </a:t>
            </a:r>
          </a:p>
          <a:p>
            <a:pPr algn="just"/>
            <a:r>
              <a:rPr lang="tr-TR" sz="2800" dirty="0" smtClean="0"/>
              <a:t>Yetişkinlerin bu dönemde çocuğa keşfetme, yapılandırma ve okuma fırsatı tanımaları gerekmektedir.</a:t>
            </a:r>
            <a:endParaRPr lang="tr-TR"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Picture 2" descr="Polimer kil oyuncak heykeller"/>
          <p:cNvPicPr>
            <a:picLocks noChangeAspect="1" noChangeArrowheads="1"/>
          </p:cNvPicPr>
          <p:nvPr/>
        </p:nvPicPr>
        <p:blipFill>
          <a:blip r:embed="rId2" cstate="print"/>
          <a:srcRect/>
          <a:stretch>
            <a:fillRect/>
          </a:stretch>
        </p:blipFill>
        <p:spPr bwMode="auto">
          <a:xfrm>
            <a:off x="2555776" y="2348880"/>
            <a:ext cx="4166329" cy="3125028"/>
          </a:xfrm>
          <a:prstGeom prst="rect">
            <a:avLst/>
          </a:prstGeom>
          <a:noFill/>
          <a:ln w="9525">
            <a:noFill/>
            <a:miter lim="800000"/>
            <a:headEnd/>
            <a:tailEnd/>
          </a:ln>
        </p:spPr>
      </p:pic>
      <p:sp>
        <p:nvSpPr>
          <p:cNvPr id="5" name="Title 1"/>
          <p:cNvSpPr>
            <a:spLocks noGrp="1"/>
          </p:cNvSpPr>
          <p:nvPr/>
        </p:nvSpPr>
        <p:spPr bwMode="auto">
          <a:xfrm>
            <a:off x="1691680" y="836712"/>
            <a:ext cx="6456415"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ctr"/>
            <a:r>
              <a:rPr lang="tr-TR" dirty="0" smtClean="0">
                <a:solidFill>
                  <a:srgbClr val="009644"/>
                </a:solidFill>
              </a:rPr>
              <a:t>Bugünlük bu kadar </a:t>
            </a:r>
            <a:r>
              <a:rPr lang="tr-TR" dirty="0" smtClean="0">
                <a:solidFill>
                  <a:srgbClr val="009644"/>
                </a:solidFill>
                <a:sym typeface="Wingdings"/>
              </a:rPr>
              <a:t> </a:t>
            </a:r>
            <a:endParaRPr lang="tr-TR" dirty="0">
              <a:solidFill>
                <a:srgbClr val="009644"/>
              </a:solidFill>
            </a:endParaRPr>
          </a:p>
        </p:txBody>
      </p:sp>
    </p:spTree>
    <p:extLst>
      <p:ext uri="{BB962C8B-B14F-4D97-AF65-F5344CB8AC3E}">
        <p14:creationId xmlns:p14="http://schemas.microsoft.com/office/powerpoint/2010/main" val="228607661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20788" y="1988840"/>
            <a:ext cx="5902424" cy="3496221"/>
          </a:xfrm>
        </p:spPr>
        <p:txBody>
          <a:bodyPr/>
          <a:lstStyle/>
          <a:p>
            <a:r>
              <a:rPr lang="tr-TR" dirty="0" smtClean="0"/>
              <a:t>Doğumdan itibaren;</a:t>
            </a:r>
          </a:p>
          <a:p>
            <a:pPr lvl="1">
              <a:buFont typeface="Wingdings" pitchFamily="2" charset="2"/>
              <a:buChar char="Ø"/>
            </a:pPr>
            <a:r>
              <a:rPr lang="tr-TR" dirty="0" smtClean="0"/>
              <a:t>Aile</a:t>
            </a:r>
          </a:p>
          <a:p>
            <a:pPr lvl="1">
              <a:buFont typeface="Wingdings" pitchFamily="2" charset="2"/>
              <a:buChar char="Ø"/>
            </a:pPr>
            <a:r>
              <a:rPr lang="tr-TR" dirty="0" smtClean="0"/>
              <a:t>İçinde yaşadığı çevre</a:t>
            </a:r>
          </a:p>
          <a:p>
            <a:pPr lvl="1">
              <a:buFont typeface="Wingdings" pitchFamily="2" charset="2"/>
              <a:buChar char="Ø"/>
            </a:pPr>
            <a:r>
              <a:rPr lang="tr-TR" dirty="0" smtClean="0"/>
              <a:t>Okul-eğitim</a:t>
            </a:r>
          </a:p>
          <a:p>
            <a:pPr lvl="1">
              <a:buNone/>
            </a:pPr>
            <a:r>
              <a:rPr lang="tr-TR" dirty="0" smtClean="0"/>
              <a:t>yaratıcılığı etkiler.</a:t>
            </a:r>
          </a:p>
        </p:txBody>
      </p:sp>
      <p:sp>
        <p:nvSpPr>
          <p:cNvPr id="4" name="1 Başlık"/>
          <p:cNvSpPr>
            <a:spLocks noGrp="1"/>
          </p:cNvSpPr>
          <p:nvPr>
            <p:ph type="title"/>
          </p:nvPr>
        </p:nvSpPr>
        <p:spPr/>
        <p:txBody>
          <a:bodyPr/>
          <a:lstStyle/>
          <a:p>
            <a:pPr lvl="0"/>
            <a:r>
              <a:rPr lang="tr-TR" b="1" dirty="0" smtClean="0"/>
              <a:t>YARATICILIĞIN GELİŞİMİ </a:t>
            </a: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2081212"/>
            <a:ext cx="7772400" cy="4588147"/>
          </a:xfrm>
        </p:spPr>
        <p:txBody>
          <a:bodyPr/>
          <a:lstStyle/>
          <a:p>
            <a:pPr algn="just"/>
            <a:r>
              <a:rPr lang="tr-TR" dirty="0" smtClean="0"/>
              <a:t>Çocuğun yaratıcılığını ortaya çıkaran malzemelerin kullanımı üç evreden geçmektedir;</a:t>
            </a:r>
          </a:p>
          <a:p>
            <a:pPr lvl="3" algn="just">
              <a:buFont typeface="Wingdings" pitchFamily="2" charset="2"/>
              <a:buChar char="Ø"/>
            </a:pPr>
            <a:r>
              <a:rPr lang="tr-TR" sz="2800" dirty="0" smtClean="0"/>
              <a:t>Deney evresi, </a:t>
            </a:r>
          </a:p>
          <a:p>
            <a:pPr lvl="3" algn="just">
              <a:buFont typeface="Wingdings" pitchFamily="2" charset="2"/>
              <a:buChar char="Ø"/>
            </a:pPr>
            <a:r>
              <a:rPr lang="tr-TR" sz="2800" dirty="0" smtClean="0"/>
              <a:t>Sembolik evre</a:t>
            </a:r>
          </a:p>
          <a:p>
            <a:pPr lvl="3" algn="just">
              <a:buFont typeface="Wingdings" pitchFamily="2" charset="2"/>
              <a:buChar char="Ø"/>
            </a:pPr>
            <a:r>
              <a:rPr lang="tr-TR" sz="2800" dirty="0" smtClean="0"/>
              <a:t>Gerçekçi evre</a:t>
            </a:r>
            <a:endParaRPr lang="tr-TR" sz="2800" dirty="0"/>
          </a:p>
        </p:txBody>
      </p:sp>
      <p:sp>
        <p:nvSpPr>
          <p:cNvPr id="4" name="1 Başlık"/>
          <p:cNvSpPr>
            <a:spLocks noGrp="1"/>
          </p:cNvSpPr>
          <p:nvPr>
            <p:ph type="title"/>
          </p:nvPr>
        </p:nvSpPr>
        <p:spPr/>
        <p:txBody>
          <a:bodyPr/>
          <a:lstStyle/>
          <a:p>
            <a:pPr lvl="0"/>
            <a:r>
              <a:rPr lang="tr-TR" b="1" dirty="0" smtClean="0"/>
              <a:t>YARATICILIĞIN GELİŞİMİ </a:t>
            </a: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836712"/>
            <a:ext cx="7772400" cy="1143000"/>
          </a:xfrm>
        </p:spPr>
        <p:txBody>
          <a:bodyPr/>
          <a:lstStyle/>
          <a:p>
            <a:r>
              <a:rPr lang="tr-TR" b="1" dirty="0" smtClean="0"/>
              <a:t>DENEY EVRESİ</a:t>
            </a:r>
            <a:r>
              <a:rPr lang="tr-TR" dirty="0" smtClean="0"/>
              <a:t> </a:t>
            </a:r>
            <a:br>
              <a:rPr lang="tr-TR" dirty="0" smtClean="0"/>
            </a:br>
            <a:endParaRPr lang="tr-TR" dirty="0"/>
          </a:p>
        </p:txBody>
      </p:sp>
      <p:sp>
        <p:nvSpPr>
          <p:cNvPr id="3" name="2 İçerik Yer Tutucusu"/>
          <p:cNvSpPr>
            <a:spLocks noGrp="1"/>
          </p:cNvSpPr>
          <p:nvPr>
            <p:ph idx="1"/>
          </p:nvPr>
        </p:nvSpPr>
        <p:spPr>
          <a:xfrm>
            <a:off x="467544" y="1700808"/>
            <a:ext cx="8280920" cy="4824536"/>
          </a:xfrm>
        </p:spPr>
        <p:txBody>
          <a:bodyPr/>
          <a:lstStyle/>
          <a:p>
            <a:pPr algn="just"/>
            <a:r>
              <a:rPr lang="tr-TR" dirty="0" smtClean="0"/>
              <a:t>Çocukların hayal güçlerinin birinci yılda gelişmeye başladığı ileri sürülür. </a:t>
            </a:r>
          </a:p>
          <a:p>
            <a:pPr algn="just"/>
            <a:r>
              <a:rPr lang="tr-TR" dirty="0" smtClean="0"/>
              <a:t>Bebeklik döneminde çevresiyle duyuları ve hareketleriyle iletişime giren çocuklar aynı zamanda yaratıcılıklarını da kullanmaya başlarlar. </a:t>
            </a:r>
          </a:p>
          <a:p>
            <a:pPr algn="just"/>
            <a:r>
              <a:rPr lang="tr-TR" dirty="0"/>
              <a:t>İlk ellerine verilen çıngırak, diş kaşıma </a:t>
            </a:r>
            <a:r>
              <a:rPr lang="tr-TR" dirty="0" smtClean="0"/>
              <a:t>aletleri </a:t>
            </a:r>
            <a:r>
              <a:rPr lang="tr-TR" dirty="0"/>
              <a:t>onun malzemeyi nasıl kullanacağı ile ilgili ilk bilgilerini edindiği oyuncaklardır. </a:t>
            </a:r>
          </a:p>
          <a:p>
            <a:pPr algn="just"/>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2204864"/>
            <a:ext cx="8424936" cy="4320480"/>
          </a:xfrm>
        </p:spPr>
        <p:txBody>
          <a:bodyPr/>
          <a:lstStyle/>
          <a:p>
            <a:pPr algn="just"/>
            <a:r>
              <a:rPr lang="tr-TR" sz="2800" dirty="0" smtClean="0"/>
              <a:t>Bu dönemde bebekler; ilk aldıkları </a:t>
            </a:r>
            <a:r>
              <a:rPr lang="tr-TR" sz="2800" dirty="0" smtClean="0">
                <a:solidFill>
                  <a:srgbClr val="FF0000"/>
                </a:solidFill>
              </a:rPr>
              <a:t>nesneleri tatma, sesleri dinleme, yumuşaklıklarını sezme</a:t>
            </a:r>
            <a:r>
              <a:rPr lang="tr-TR" sz="2800" dirty="0" smtClean="0"/>
              <a:t> gibi bir süreç izler. </a:t>
            </a:r>
          </a:p>
          <a:p>
            <a:pPr algn="just"/>
            <a:r>
              <a:rPr lang="tr-TR" sz="2800" dirty="0" smtClean="0"/>
              <a:t>Sonra bu aletlere kendileri yeni katkılarda bulunurlar;</a:t>
            </a:r>
          </a:p>
          <a:p>
            <a:pPr algn="just">
              <a:buNone/>
            </a:pPr>
            <a:r>
              <a:rPr lang="tr-TR" sz="2800" dirty="0" smtClean="0"/>
              <a:t>	“Elindekini ileri fırlatma, bir yüksekten aşağıya bırakma, dişleme gibi deneyler yaparlar.”</a:t>
            </a:r>
          </a:p>
          <a:p>
            <a:pPr algn="just"/>
            <a:r>
              <a:rPr lang="tr-TR" sz="2800" dirty="0" smtClean="0"/>
              <a:t>Elindeki malzeme üzerinde herhangi bir şekilde etki yaratmak bebeklere doyum verir. </a:t>
            </a:r>
          </a:p>
          <a:p>
            <a:pPr algn="just">
              <a:buNone/>
            </a:pPr>
            <a:r>
              <a:rPr lang="tr-TR" sz="2800" dirty="0" smtClean="0"/>
              <a:t> </a:t>
            </a:r>
            <a:endParaRPr lang="tr-TR" sz="2800" dirty="0"/>
          </a:p>
        </p:txBody>
      </p:sp>
      <p:sp>
        <p:nvSpPr>
          <p:cNvPr id="4" name="1 Başlık"/>
          <p:cNvSpPr>
            <a:spLocks noGrp="1"/>
          </p:cNvSpPr>
          <p:nvPr>
            <p:ph type="title"/>
          </p:nvPr>
        </p:nvSpPr>
        <p:spPr/>
        <p:txBody>
          <a:bodyPr/>
          <a:lstStyle/>
          <a:p>
            <a:r>
              <a:rPr lang="tr-TR" b="1" dirty="0" smtClean="0"/>
              <a:t>DENEY EVRESİ</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1988840"/>
            <a:ext cx="7772400" cy="4207173"/>
          </a:xfrm>
        </p:spPr>
        <p:txBody>
          <a:bodyPr/>
          <a:lstStyle/>
          <a:p>
            <a:pPr algn="just"/>
            <a:r>
              <a:rPr lang="tr-TR" sz="2800" dirty="0" smtClean="0"/>
              <a:t>Çocuklar </a:t>
            </a:r>
            <a:r>
              <a:rPr lang="tr-TR" sz="2800" dirty="0" smtClean="0">
                <a:solidFill>
                  <a:srgbClr val="FF0000"/>
                </a:solidFill>
              </a:rPr>
              <a:t>yürümeye başladıklarında çevrelerini de etkilemeye </a:t>
            </a:r>
            <a:r>
              <a:rPr lang="tr-TR" sz="2800" dirty="0" smtClean="0"/>
              <a:t>başlarlar.</a:t>
            </a:r>
          </a:p>
          <a:p>
            <a:pPr algn="just"/>
            <a:r>
              <a:rPr lang="tr-TR" sz="2800" dirty="0" smtClean="0"/>
              <a:t>Farklılıkları </a:t>
            </a:r>
            <a:r>
              <a:rPr lang="tr-TR" sz="2800" dirty="0" smtClean="0">
                <a:solidFill>
                  <a:srgbClr val="FF0000"/>
                </a:solidFill>
              </a:rPr>
              <a:t>deneme-yanılma yoluyla </a:t>
            </a:r>
            <a:r>
              <a:rPr lang="tr-TR" sz="2800" dirty="0" smtClean="0"/>
              <a:t>anlamaya çalışırlar.</a:t>
            </a:r>
          </a:p>
          <a:p>
            <a:pPr algn="just"/>
            <a:r>
              <a:rPr lang="tr-TR" sz="2800" dirty="0" smtClean="0"/>
              <a:t>Örneğin, </a:t>
            </a:r>
            <a:r>
              <a:rPr lang="tr-TR" sz="2800" dirty="0" smtClean="0">
                <a:solidFill>
                  <a:srgbClr val="FF0000"/>
                </a:solidFill>
              </a:rPr>
              <a:t>büyüklük-küçüklük</a:t>
            </a:r>
            <a:r>
              <a:rPr lang="tr-TR" sz="2800" dirty="0" smtClean="0"/>
              <a:t> gibi belirgin farkları görmeye başlayan çocuk pek çok kez blokları üst üste dizme denemesi ve becerisinden sonra, büyük blokları alta, küçük olanları da üste koyduğu zaman sağlam bir kule yapabileceğini anlar.</a:t>
            </a:r>
            <a:endParaRPr lang="tr-TR" sz="2800" dirty="0"/>
          </a:p>
        </p:txBody>
      </p:sp>
      <p:sp>
        <p:nvSpPr>
          <p:cNvPr id="4" name="1 Başlık"/>
          <p:cNvSpPr>
            <a:spLocks noGrp="1"/>
          </p:cNvSpPr>
          <p:nvPr>
            <p:ph type="title"/>
          </p:nvPr>
        </p:nvSpPr>
        <p:spPr/>
        <p:txBody>
          <a:bodyPr/>
          <a:lstStyle/>
          <a:p>
            <a:r>
              <a:rPr lang="tr-TR" b="1" dirty="0" smtClean="0"/>
              <a:t>DENEY EVRESİ</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Çocuğun </a:t>
            </a:r>
            <a:r>
              <a:rPr lang="tr-TR" dirty="0" smtClean="0">
                <a:solidFill>
                  <a:srgbClr val="FF0000"/>
                </a:solidFill>
              </a:rPr>
              <a:t>dili öğrenmeye başlaması, hayal dünyasına başka anlamlar </a:t>
            </a:r>
            <a:r>
              <a:rPr lang="tr-TR" dirty="0" smtClean="0"/>
              <a:t>kazandırır. </a:t>
            </a:r>
          </a:p>
          <a:p>
            <a:pPr algn="just"/>
            <a:r>
              <a:rPr lang="tr-TR" dirty="0" smtClean="0"/>
              <a:t>Nesnelerin isimlerini sorar, yeni sesler, ritimler üretmeye çalışır; bir şey yarattıktan, tamamladıktan sonra onu isimlendirir. </a:t>
            </a:r>
          </a:p>
          <a:p>
            <a:pPr algn="just"/>
            <a:r>
              <a:rPr lang="tr-TR" dirty="0" smtClean="0"/>
              <a:t>Hayali oyunlar ve kahramanlar çocuğun dünyasını zenginleştirir. </a:t>
            </a:r>
            <a:endParaRPr lang="tr-TR" dirty="0"/>
          </a:p>
        </p:txBody>
      </p:sp>
      <p:sp>
        <p:nvSpPr>
          <p:cNvPr id="4" name="1 Başlık"/>
          <p:cNvSpPr>
            <a:spLocks noGrp="1"/>
          </p:cNvSpPr>
          <p:nvPr>
            <p:ph type="title"/>
          </p:nvPr>
        </p:nvSpPr>
        <p:spPr/>
        <p:txBody>
          <a:bodyPr/>
          <a:lstStyle/>
          <a:p>
            <a:r>
              <a:rPr lang="tr-TR" b="1" dirty="0" smtClean="0"/>
              <a:t>DENEY EVRESİ</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DENEY EVRESİ</a:t>
            </a:r>
            <a:endParaRPr lang="tr-TR" dirty="0"/>
          </a:p>
        </p:txBody>
      </p:sp>
      <p:sp>
        <p:nvSpPr>
          <p:cNvPr id="3" name="2 İçerik Yer Tutucusu"/>
          <p:cNvSpPr>
            <a:spLocks noGrp="1"/>
          </p:cNvSpPr>
          <p:nvPr>
            <p:ph idx="1"/>
          </p:nvPr>
        </p:nvSpPr>
        <p:spPr/>
        <p:txBody>
          <a:bodyPr/>
          <a:lstStyle/>
          <a:p>
            <a:pPr algn="just"/>
            <a:r>
              <a:rPr lang="tr-TR" dirty="0" smtClean="0"/>
              <a:t>İki yaşından sonra çocuk, </a:t>
            </a:r>
            <a:r>
              <a:rPr lang="tr-TR" dirty="0" smtClean="0">
                <a:solidFill>
                  <a:srgbClr val="FF0000"/>
                </a:solidFill>
              </a:rPr>
              <a:t>eşyaların canlı olduğunu, hayvanların kendisi ile konuşabileceğini </a:t>
            </a:r>
            <a:r>
              <a:rPr lang="tr-TR" dirty="0" smtClean="0"/>
              <a:t>düşünür. </a:t>
            </a:r>
          </a:p>
          <a:p>
            <a:pPr algn="just"/>
            <a:r>
              <a:rPr lang="tr-TR" dirty="0" smtClean="0"/>
              <a:t>Çocuk için </a:t>
            </a:r>
            <a:r>
              <a:rPr lang="tr-TR" dirty="0" smtClean="0">
                <a:solidFill>
                  <a:srgbClr val="FF0000"/>
                </a:solidFill>
              </a:rPr>
              <a:t>mavi güneş, mor ağaç </a:t>
            </a:r>
            <a:r>
              <a:rPr lang="tr-TR" dirty="0" smtClean="0"/>
              <a:t>olabilir.</a:t>
            </a:r>
          </a:p>
          <a:p>
            <a:pPr algn="just"/>
            <a:r>
              <a:rPr lang="tr-TR" dirty="0" smtClean="0"/>
              <a:t>İki-üç yaşlarında çocuklar yaparak, yaşayarak, deneyerek öğrenirler.</a:t>
            </a: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Şiirsel tasarım şablonu">
  <a:themeElements>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fontScheme name="Şiirsel tasarım şablonu">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clrMap bg1="lt1" tx1="dk1" bg2="lt2" tx2="dk2" accent1="accent1" accent2="accent2" accent3="accent3" accent4="accent4" accent5="accent5" accent6="accent6" hlink="hlink" folHlink="folHlink"/>
    </a:extraClrScheme>
    <a:extraClrScheme>
      <a:clrScheme name="Şiirsel tasarım şablonu 2">
        <a:dk1>
          <a:srgbClr val="501900"/>
        </a:dk1>
        <a:lt1>
          <a:srgbClr val="FFFFFF"/>
        </a:lt1>
        <a:dk2>
          <a:srgbClr val="800000"/>
        </a:dk2>
        <a:lt2>
          <a:srgbClr val="BE9768"/>
        </a:lt2>
        <a:accent1>
          <a:srgbClr val="A3C8D5"/>
        </a:accent1>
        <a:accent2>
          <a:srgbClr val="9C74B4"/>
        </a:accent2>
        <a:accent3>
          <a:srgbClr val="FFFFFF"/>
        </a:accent3>
        <a:accent4>
          <a:srgbClr val="431400"/>
        </a:accent4>
        <a:accent5>
          <a:srgbClr val="CEE0E7"/>
        </a:accent5>
        <a:accent6>
          <a:srgbClr val="8D68A3"/>
        </a:accent6>
        <a:hlink>
          <a:srgbClr val="D0BE92"/>
        </a:hlink>
        <a:folHlink>
          <a:srgbClr val="FDF5CF"/>
        </a:folHlink>
      </a:clrScheme>
      <a:clrMap bg1="lt1" tx1="dk1" bg2="lt2" tx2="dk2" accent1="accent1" accent2="accent2" accent3="accent3" accent4="accent4" accent5="accent5" accent6="accent6" hlink="hlink" folHlink="folHlink"/>
    </a:extraClrScheme>
    <a:extraClrScheme>
      <a:clrScheme name="Şiirsel tasarım şablonu 3">
        <a:dk1>
          <a:srgbClr val="000000"/>
        </a:dk1>
        <a:lt1>
          <a:srgbClr val="FFFFFF"/>
        </a:lt1>
        <a:dk2>
          <a:srgbClr val="000000"/>
        </a:dk2>
        <a:lt2>
          <a:srgbClr val="C0C0C0"/>
        </a:lt2>
        <a:accent1>
          <a:srgbClr val="B2B2B2"/>
        </a:accent1>
        <a:accent2>
          <a:srgbClr val="808080"/>
        </a:accent2>
        <a:accent3>
          <a:srgbClr val="FFFFFF"/>
        </a:accent3>
        <a:accent4>
          <a:srgbClr val="000000"/>
        </a:accent4>
        <a:accent5>
          <a:srgbClr val="D5D5D5"/>
        </a:accent5>
        <a:accent6>
          <a:srgbClr val="737373"/>
        </a:accent6>
        <a:hlink>
          <a:srgbClr val="DDDDDD"/>
        </a:hlink>
        <a:folHlink>
          <a:srgbClr val="F8F8F8"/>
        </a:folHlink>
      </a:clrScheme>
      <a:clrMap bg1="lt1" tx1="dk1" bg2="lt2" tx2="dk2" accent1="accent1" accent2="accent2" accent3="accent3" accent4="accent4" accent5="accent5" accent6="accent6" hlink="hlink" folHlink="folHlink"/>
    </a:extraClrScheme>
    <a:extraClrScheme>
      <a:clrScheme name="Şiirsel tasarım şablonu 4">
        <a:dk1>
          <a:srgbClr val="855F53"/>
        </a:dk1>
        <a:lt1>
          <a:srgbClr val="FFFFFF"/>
        </a:lt1>
        <a:dk2>
          <a:srgbClr val="8E7562"/>
        </a:dk2>
        <a:lt2>
          <a:srgbClr val="FFF7CD"/>
        </a:lt2>
        <a:accent1>
          <a:srgbClr val="9DA680"/>
        </a:accent1>
        <a:accent2>
          <a:srgbClr val="B0C5DC"/>
        </a:accent2>
        <a:accent3>
          <a:srgbClr val="C6BDB7"/>
        </a:accent3>
        <a:accent4>
          <a:srgbClr val="DADADA"/>
        </a:accent4>
        <a:accent5>
          <a:srgbClr val="CCD0C0"/>
        </a:accent5>
        <a:accent6>
          <a:srgbClr val="9FB2C7"/>
        </a:accent6>
        <a:hlink>
          <a:srgbClr val="8B6459"/>
        </a:hlink>
        <a:folHlink>
          <a:srgbClr val="9F816F"/>
        </a:folHlink>
      </a:clrScheme>
      <a:clrMap bg1="dk2" tx1="lt1" bg2="dk1" tx2="lt2" accent1="accent1" accent2="accent2" accent3="accent3" accent4="accent4" accent5="accent5" accent6="accent6" hlink="hlink" folHlink="folHlink"/>
    </a:extraClrScheme>
    <a:extraClrScheme>
      <a:clrScheme name="Şiirsel tasarım şablonu 5">
        <a:dk1>
          <a:srgbClr val="000000"/>
        </a:dk1>
        <a:lt1>
          <a:srgbClr val="89B7C5"/>
        </a:lt1>
        <a:dk2>
          <a:srgbClr val="FFFFFF"/>
        </a:dk2>
        <a:lt2>
          <a:srgbClr val="4898A0"/>
        </a:lt2>
        <a:accent1>
          <a:srgbClr val="A3C8D5"/>
        </a:accent1>
        <a:accent2>
          <a:srgbClr val="AE98BA"/>
        </a:accent2>
        <a:accent3>
          <a:srgbClr val="C4D8DF"/>
        </a:accent3>
        <a:accent4>
          <a:srgbClr val="000000"/>
        </a:accent4>
        <a:accent5>
          <a:srgbClr val="CEE0E7"/>
        </a:accent5>
        <a:accent6>
          <a:srgbClr val="9D89A8"/>
        </a:accent6>
        <a:hlink>
          <a:srgbClr val="AECCD6"/>
        </a:hlink>
        <a:folHlink>
          <a:srgbClr val="78ACBC"/>
        </a:folHlink>
      </a:clrScheme>
      <a:clrMap bg1="lt1" tx1="dk1" bg2="lt2" tx2="dk2" accent1="accent1" accent2="accent2" accent3="accent3" accent4="accent4" accent5="accent5" accent6="accent6" hlink="hlink" folHlink="folHlink"/>
    </a:extraClrScheme>
    <a:extraClrScheme>
      <a:clrScheme name="Şiirsel tasarım şablonu 6">
        <a:dk1>
          <a:srgbClr val="49514B"/>
        </a:dk1>
        <a:lt1>
          <a:srgbClr val="F1FAEE"/>
        </a:lt1>
        <a:dk2>
          <a:srgbClr val="846197"/>
        </a:dk2>
        <a:lt2>
          <a:srgbClr val="C2BEA8"/>
        </a:lt2>
        <a:accent1>
          <a:srgbClr val="A3C8D5"/>
        </a:accent1>
        <a:accent2>
          <a:srgbClr val="D4A4C3"/>
        </a:accent2>
        <a:accent3>
          <a:srgbClr val="F7FCF5"/>
        </a:accent3>
        <a:accent4>
          <a:srgbClr val="3D443F"/>
        </a:accent4>
        <a:accent5>
          <a:srgbClr val="CEE0E7"/>
        </a:accent5>
        <a:accent6>
          <a:srgbClr val="C094B0"/>
        </a:accent6>
        <a:hlink>
          <a:srgbClr val="CBCE94"/>
        </a:hlink>
        <a:folHlink>
          <a:srgbClr val="EBF6D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Şiirsel tasarım şablonu</Template>
  <TotalTime>475</TotalTime>
  <Words>870</Words>
  <Application>Microsoft Office PowerPoint</Application>
  <PresentationFormat>Ekran Gösterisi (4:3)</PresentationFormat>
  <Paragraphs>93</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Comic Sans MS</vt:lpstr>
      <vt:lpstr>Times New Roman</vt:lpstr>
      <vt:lpstr>Wingdings</vt:lpstr>
      <vt:lpstr>Şiirsel tasarım şablonu</vt:lpstr>
      <vt:lpstr>PowerPoint Sunusu</vt:lpstr>
      <vt:lpstr>YARATICILIĞIN GELİŞİMİ  </vt:lpstr>
      <vt:lpstr>YARATICILIĞIN GELİŞİMİ  </vt:lpstr>
      <vt:lpstr>YARATICILIĞIN GELİŞİMİ  </vt:lpstr>
      <vt:lpstr>DENEY EVRESİ  </vt:lpstr>
      <vt:lpstr>DENEY EVRESİ  </vt:lpstr>
      <vt:lpstr>DENEY EVRESİ  </vt:lpstr>
      <vt:lpstr>DENEY EVRESİ  </vt:lpstr>
      <vt:lpstr>DENEY EVRESİ</vt:lpstr>
      <vt:lpstr>SEMBOLİK EVRE  </vt:lpstr>
      <vt:lpstr>SEMBOLİK EVRE  </vt:lpstr>
      <vt:lpstr>SEMBOLİK EVRE  </vt:lpstr>
      <vt:lpstr>SEMBOLİK EVRE  </vt:lpstr>
      <vt:lpstr>SEMBOLİK EVRE  </vt:lpstr>
      <vt:lpstr>SEMBOLİK EVRE  </vt:lpstr>
      <vt:lpstr>SEMBOLİK EVRE  </vt:lpstr>
      <vt:lpstr>SEMBOLİK EVRE  </vt:lpstr>
      <vt:lpstr>SEMBOLİK EVRE  </vt:lpstr>
      <vt:lpstr>SEMBOLİK EVRE  </vt:lpstr>
      <vt:lpstr>GERÇEKÇİ EVRE  </vt:lpstr>
      <vt:lpstr>GERÇEKÇİ EVRE  </vt:lpstr>
      <vt:lpstr>GERÇEKÇİ EVRE  </vt:lpstr>
      <vt:lpstr>GERÇEKÇİ EVRE</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dc:creator>
  <cp:lastModifiedBy>user</cp:lastModifiedBy>
  <cp:revision>80</cp:revision>
  <dcterms:created xsi:type="dcterms:W3CDTF">2009-04-17T20:58:37Z</dcterms:created>
  <dcterms:modified xsi:type="dcterms:W3CDTF">2020-12-15T20:53:28Z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TC010690541055</vt:lpwstr>
  </property>
</Properties>
</file>