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7" r:id="rId8"/>
    <p:sldId id="262" r:id="rId9"/>
    <p:sldId id="264" r:id="rId10"/>
    <p:sldId id="263" r:id="rId11"/>
    <p:sldId id="268" r:id="rId12"/>
    <p:sldId id="269" r:id="rId13"/>
    <p:sldId id="270" r:id="rId14"/>
    <p:sldId id="271" r:id="rId15"/>
    <p:sldId id="272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4660"/>
  </p:normalViewPr>
  <p:slideViewPr>
    <p:cSldViewPr>
      <p:cViewPr varScale="1">
        <p:scale>
          <a:sx n="102" d="100"/>
          <a:sy n="102" d="100"/>
        </p:scale>
        <p:origin x="43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340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261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3747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6448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8209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7119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3024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614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376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864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909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329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57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043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435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348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227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Periodontitis</a:t>
            </a:r>
            <a:r>
              <a:rPr lang="tr-TR" dirty="0" smtClean="0"/>
              <a:t> 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Murat ÇALIŞKAN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30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88" y="1322649"/>
            <a:ext cx="8212024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07" y="1012271"/>
            <a:ext cx="7948411" cy="420726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44" y="5229200"/>
            <a:ext cx="7779170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0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8892480" cy="388955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7" y="4979548"/>
            <a:ext cx="7779170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17" y="1079683"/>
            <a:ext cx="8640960" cy="420603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17" y="5301208"/>
            <a:ext cx="7779170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00" y="1557217"/>
            <a:ext cx="8588842" cy="34559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00" y="5013176"/>
            <a:ext cx="7779170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589404" cy="466932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79512" y="5373216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/>
              <a:t>http://avdc.org/AFD/five-stages-of-pet-periodontal-disease/</a:t>
            </a:r>
          </a:p>
        </p:txBody>
      </p:sp>
    </p:spTree>
    <p:extLst>
      <p:ext uri="{BB962C8B-B14F-4D97-AF65-F5344CB8AC3E}">
        <p14:creationId xmlns:p14="http://schemas.microsoft.com/office/powerpoint/2010/main" val="32878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flipH="1">
            <a:off x="467544" y="764704"/>
            <a:ext cx="55446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Sağaltım : </a:t>
            </a:r>
            <a:endParaRPr lang="tr-TR" b="1" dirty="0">
              <a:solidFill>
                <a:srgbClr val="FF0000"/>
              </a:solidFill>
            </a:endParaRPr>
          </a:p>
          <a:p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-</a:t>
            </a:r>
            <a:r>
              <a:rPr lang="tr-TR" dirty="0" err="1"/>
              <a:t>P</a:t>
            </a:r>
            <a:r>
              <a:rPr lang="tr-TR" dirty="0" err="1" smtClean="0"/>
              <a:t>roflaktik</a:t>
            </a:r>
            <a:r>
              <a:rPr lang="tr-TR" dirty="0" smtClean="0"/>
              <a:t> olarak plağın mekanik olarak temizlenmesi amacıyla hayvanlara birkaç hafta arayla büyük kemikler verilmesi,</a:t>
            </a:r>
          </a:p>
          <a:p>
            <a:endParaRPr lang="tr-TR" dirty="0"/>
          </a:p>
          <a:p>
            <a:endParaRPr lang="tr-TR" dirty="0" smtClean="0"/>
          </a:p>
          <a:p>
            <a:pPr marL="285750" indent="-285750">
              <a:buFontTx/>
              <a:buChar char="-"/>
            </a:pPr>
            <a:r>
              <a:rPr lang="tr-TR" dirty="0" smtClean="0"/>
              <a:t>Farklı kafa yapısı ve </a:t>
            </a:r>
            <a:r>
              <a:rPr lang="tr-TR" dirty="0" err="1" smtClean="0"/>
              <a:t>okluzyon</a:t>
            </a:r>
            <a:r>
              <a:rPr lang="tr-TR" dirty="0" smtClean="0"/>
              <a:t> bozuklukları varsa günde bir kez dişlerin fırçalanması</a:t>
            </a:r>
          </a:p>
          <a:p>
            <a:pPr marL="285750" indent="-285750">
              <a:buFontTx/>
              <a:buChar char="-"/>
            </a:pPr>
            <a:endParaRPr lang="tr-TR" dirty="0"/>
          </a:p>
          <a:p>
            <a:pPr marL="285750" indent="-285750">
              <a:buFontTx/>
              <a:buChar char="-"/>
            </a:pPr>
            <a:r>
              <a:rPr lang="tr-TR" dirty="0" err="1" smtClean="0"/>
              <a:t>Gingivanın</a:t>
            </a:r>
            <a:r>
              <a:rPr lang="tr-TR" dirty="0" smtClean="0"/>
              <a:t> üstünde ve altında </a:t>
            </a:r>
            <a:r>
              <a:rPr lang="tr-TR" dirty="0" err="1" smtClean="0"/>
              <a:t>yeralan</a:t>
            </a:r>
            <a:r>
              <a:rPr lang="tr-TR" dirty="0" smtClean="0"/>
              <a:t> plakların uzaklaştırılması (</a:t>
            </a:r>
            <a:r>
              <a:rPr lang="tr-TR" dirty="0" err="1" smtClean="0"/>
              <a:t>detertaraj</a:t>
            </a:r>
            <a:r>
              <a:rPr lang="tr-TR" dirty="0" smtClean="0"/>
              <a:t>)</a:t>
            </a:r>
          </a:p>
          <a:p>
            <a:pPr marL="285750" indent="-285750">
              <a:buFontTx/>
              <a:buChar char="-"/>
            </a:pPr>
            <a:endParaRPr lang="tr-TR" dirty="0"/>
          </a:p>
          <a:p>
            <a:pPr marL="285750" indent="-285750">
              <a:buFontTx/>
              <a:buChar char="-"/>
            </a:pPr>
            <a:r>
              <a:rPr lang="tr-TR" dirty="0" smtClean="0"/>
              <a:t>İleri dönem </a:t>
            </a:r>
            <a:r>
              <a:rPr lang="tr-TR" dirty="0" err="1" smtClean="0"/>
              <a:t>periodontitislerde</a:t>
            </a:r>
            <a:r>
              <a:rPr lang="tr-TR" dirty="0" smtClean="0"/>
              <a:t> dişlerin çekimi.</a:t>
            </a:r>
          </a:p>
          <a:p>
            <a:pPr marL="285750" indent="-285750">
              <a:buFontTx/>
              <a:buChar char="-"/>
            </a:pPr>
            <a:endParaRPr lang="tr-TR" dirty="0" smtClean="0"/>
          </a:p>
          <a:p>
            <a:pPr marL="285750" indent="-285750">
              <a:buFontTx/>
              <a:buChar char="-"/>
            </a:pPr>
            <a:endParaRPr lang="tr-TR" dirty="0"/>
          </a:p>
          <a:p>
            <a:pPr marL="285750" indent="-285750">
              <a:buFontTx/>
              <a:buChar char="-"/>
            </a:pPr>
            <a:endParaRPr lang="tr-TR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2708920"/>
            <a:ext cx="2304256" cy="197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flipH="1">
            <a:off x="1163153" y="404664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Detertara</a:t>
            </a:r>
            <a:r>
              <a:rPr lang="tr-TR" dirty="0" err="1" smtClean="0">
                <a:solidFill>
                  <a:srgbClr val="FF0000"/>
                </a:solidFill>
              </a:rPr>
              <a:t>j</a:t>
            </a:r>
            <a:endParaRPr lang="tr-TR" dirty="0" smtClean="0">
              <a:solidFill>
                <a:srgbClr val="FF0000"/>
              </a:solidFill>
            </a:endParaRPr>
          </a:p>
          <a:p>
            <a:endParaRPr lang="tr-TR" dirty="0">
              <a:solidFill>
                <a:srgbClr val="FF0000"/>
              </a:solidFill>
            </a:endParaRPr>
          </a:p>
          <a:p>
            <a:r>
              <a:rPr lang="tr-TR" dirty="0" err="1" smtClean="0"/>
              <a:t>Ultrasonik</a:t>
            </a:r>
            <a:r>
              <a:rPr lang="tr-TR" dirty="0" smtClean="0"/>
              <a:t> araçla veya elle manuel olarak yapılır. </a:t>
            </a:r>
          </a:p>
          <a:p>
            <a:endParaRPr lang="tr-TR" dirty="0"/>
          </a:p>
          <a:p>
            <a:r>
              <a:rPr lang="tr-TR" dirty="0" err="1" smtClean="0"/>
              <a:t>Kalkuluslar</a:t>
            </a:r>
            <a:r>
              <a:rPr lang="tr-TR" dirty="0" smtClean="0"/>
              <a:t> </a:t>
            </a:r>
            <a:r>
              <a:rPr lang="tr-TR" dirty="0" err="1" smtClean="0"/>
              <a:t>ronjur</a:t>
            </a:r>
            <a:r>
              <a:rPr lang="tr-TR" dirty="0" smtClean="0"/>
              <a:t> veya pensle kırılarak </a:t>
            </a:r>
            <a:r>
              <a:rPr lang="tr-TR" dirty="0" err="1" smtClean="0"/>
              <a:t>uzaklaştırırılır</a:t>
            </a:r>
            <a:r>
              <a:rPr lang="tr-TR" dirty="0" smtClean="0"/>
              <a:t>. </a:t>
            </a:r>
          </a:p>
          <a:p>
            <a:endParaRPr lang="tr-TR" dirty="0"/>
          </a:p>
          <a:p>
            <a:r>
              <a:rPr lang="tr-TR" dirty="0" err="1" smtClean="0"/>
              <a:t>Supragingival</a:t>
            </a:r>
            <a:r>
              <a:rPr lang="tr-TR" dirty="0" smtClean="0"/>
              <a:t> tartarlar orak şeklinde küret ile </a:t>
            </a:r>
            <a:r>
              <a:rPr lang="tr-TR" dirty="0" err="1" smtClean="0"/>
              <a:t>gingivadan</a:t>
            </a:r>
            <a:r>
              <a:rPr lang="tr-TR" dirty="0" smtClean="0"/>
              <a:t> krona doğru kazınarak uzaklaştırılır.</a:t>
            </a:r>
          </a:p>
          <a:p>
            <a:endParaRPr lang="tr-TR" dirty="0"/>
          </a:p>
          <a:p>
            <a:r>
              <a:rPr lang="tr-TR" dirty="0" err="1" smtClean="0"/>
              <a:t>Subgingival</a:t>
            </a:r>
            <a:r>
              <a:rPr lang="tr-TR" dirty="0" smtClean="0"/>
              <a:t> </a:t>
            </a:r>
            <a:r>
              <a:rPr lang="tr-TR" dirty="0" err="1" smtClean="0"/>
              <a:t>tartarların</a:t>
            </a:r>
            <a:r>
              <a:rPr lang="tr-TR" dirty="0" smtClean="0"/>
              <a:t> uzaklaştırılması için diş </a:t>
            </a:r>
            <a:r>
              <a:rPr lang="tr-TR" dirty="0" err="1" smtClean="0"/>
              <a:t>küreti</a:t>
            </a:r>
            <a:r>
              <a:rPr lang="tr-TR" dirty="0" smtClean="0"/>
              <a:t> serbest </a:t>
            </a:r>
            <a:r>
              <a:rPr lang="tr-TR" dirty="0" err="1" smtClean="0"/>
              <a:t>gingival</a:t>
            </a:r>
            <a:r>
              <a:rPr lang="tr-TR" dirty="0" smtClean="0"/>
              <a:t> kenar ile tartar arasına yerleştirilir ve </a:t>
            </a:r>
            <a:r>
              <a:rPr lang="tr-TR" dirty="0" err="1" smtClean="0"/>
              <a:t>kğret</a:t>
            </a:r>
            <a:r>
              <a:rPr lang="tr-TR" dirty="0" smtClean="0"/>
              <a:t> krona doğru bastırılarak </a:t>
            </a:r>
            <a:r>
              <a:rPr lang="tr-TR" dirty="0" err="1" smtClean="0"/>
              <a:t>tartr</a:t>
            </a:r>
            <a:r>
              <a:rPr lang="tr-TR" dirty="0" smtClean="0"/>
              <a:t> uzaklaştırılır. </a:t>
            </a:r>
          </a:p>
          <a:p>
            <a:endParaRPr lang="tr-TR" dirty="0"/>
          </a:p>
          <a:p>
            <a:r>
              <a:rPr lang="tr-TR" dirty="0" err="1" smtClean="0"/>
              <a:t>Detertaraj</a:t>
            </a:r>
            <a:r>
              <a:rPr lang="tr-TR" dirty="0" smtClean="0"/>
              <a:t> işleminden sonra dişin yüzeyi ve </a:t>
            </a:r>
            <a:r>
              <a:rPr lang="tr-TR" dirty="0" err="1" smtClean="0"/>
              <a:t>gingival</a:t>
            </a:r>
            <a:r>
              <a:rPr lang="tr-TR" dirty="0" smtClean="0"/>
              <a:t> </a:t>
            </a:r>
            <a:r>
              <a:rPr lang="tr-TR" dirty="0" err="1" smtClean="0"/>
              <a:t>sulkus</a:t>
            </a:r>
            <a:r>
              <a:rPr lang="tr-TR" dirty="0"/>
              <a:t> </a:t>
            </a:r>
            <a:r>
              <a:rPr lang="tr-TR" dirty="0" smtClean="0"/>
              <a:t>seyreltilmiş oksijenli su veya sodyum </a:t>
            </a:r>
            <a:r>
              <a:rPr lang="tr-TR" dirty="0" err="1" smtClean="0"/>
              <a:t>hipoklorit</a:t>
            </a:r>
            <a:r>
              <a:rPr lang="tr-TR" dirty="0" smtClean="0"/>
              <a:t> </a:t>
            </a:r>
            <a:r>
              <a:rPr lang="tr-TR" dirty="0" err="1" smtClean="0"/>
              <a:t>soluyonu</a:t>
            </a:r>
            <a:r>
              <a:rPr lang="tr-TR" dirty="0" smtClean="0"/>
              <a:t> ile temizlenir. </a:t>
            </a:r>
          </a:p>
          <a:p>
            <a:endParaRPr lang="tr-TR" dirty="0"/>
          </a:p>
          <a:p>
            <a:r>
              <a:rPr lang="tr-TR" dirty="0" err="1" smtClean="0"/>
              <a:t>Detertaraj</a:t>
            </a:r>
            <a:r>
              <a:rPr lang="tr-TR" dirty="0" smtClean="0"/>
              <a:t> esnasında </a:t>
            </a:r>
            <a:r>
              <a:rPr lang="tr-TR" dirty="0" err="1" smtClean="0"/>
              <a:t>bekteriemi</a:t>
            </a:r>
            <a:r>
              <a:rPr lang="tr-TR" dirty="0" smtClean="0"/>
              <a:t> olacağından anestezi öncesi </a:t>
            </a:r>
            <a:r>
              <a:rPr lang="tr-TR" dirty="0" err="1" smtClean="0"/>
              <a:t>pre</a:t>
            </a:r>
            <a:r>
              <a:rPr lang="tr-TR" dirty="0" smtClean="0"/>
              <a:t> ve post </a:t>
            </a:r>
            <a:r>
              <a:rPr lang="tr-TR" dirty="0" err="1" smtClean="0"/>
              <a:t>operatif</a:t>
            </a:r>
            <a:r>
              <a:rPr lang="tr-TR" dirty="0" smtClean="0"/>
              <a:t> dönemde  antibiyotik kullanımı önem taşır.</a:t>
            </a:r>
          </a:p>
        </p:txBody>
      </p:sp>
    </p:spTree>
    <p:extLst>
      <p:ext uri="{BB962C8B-B14F-4D97-AF65-F5344CB8AC3E}">
        <p14:creationId xmlns:p14="http://schemas.microsoft.com/office/powerpoint/2010/main" val="26616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43608" y="908720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Gingivitis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/>
              <a:t>: </a:t>
            </a:r>
            <a:r>
              <a:rPr lang="tr-TR" dirty="0" err="1" smtClean="0"/>
              <a:t>gingivanın</a:t>
            </a:r>
            <a:r>
              <a:rPr lang="tr-TR" dirty="0" smtClean="0"/>
              <a:t> </a:t>
            </a:r>
            <a:r>
              <a:rPr lang="tr-TR" dirty="0" err="1" smtClean="0"/>
              <a:t>periodontal</a:t>
            </a:r>
            <a:r>
              <a:rPr lang="tr-TR" dirty="0" smtClean="0"/>
              <a:t> cep oluşmaksızın </a:t>
            </a:r>
            <a:r>
              <a:rPr lang="tr-TR" dirty="0" err="1" smtClean="0"/>
              <a:t>gingival</a:t>
            </a:r>
            <a:r>
              <a:rPr lang="tr-TR" dirty="0" smtClean="0"/>
              <a:t> </a:t>
            </a:r>
            <a:r>
              <a:rPr lang="tr-TR" dirty="0" err="1" smtClean="0"/>
              <a:t>sulkustaki</a:t>
            </a:r>
            <a:r>
              <a:rPr lang="tr-TR" dirty="0" smtClean="0"/>
              <a:t> mikroorganizmalara karşı yangısal yanıtı.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 smtClean="0">
              <a:solidFill>
                <a:schemeClr val="bg1"/>
              </a:solidFill>
            </a:endParaRPr>
          </a:p>
          <a:p>
            <a:r>
              <a:rPr lang="tr-TR" b="1" dirty="0" err="1" smtClean="0">
                <a:solidFill>
                  <a:srgbClr val="FF0000"/>
                </a:solidFill>
              </a:rPr>
              <a:t>Periodontitis</a:t>
            </a:r>
            <a:r>
              <a:rPr lang="tr-TR" b="1" dirty="0" smtClean="0"/>
              <a:t>: </a:t>
            </a:r>
            <a:r>
              <a:rPr lang="tr-TR" dirty="0" smtClean="0"/>
              <a:t>akut ve kronik </a:t>
            </a:r>
            <a:r>
              <a:rPr lang="tr-TR" dirty="0" err="1" smtClean="0"/>
              <a:t>gingivitisler</a:t>
            </a:r>
            <a:r>
              <a:rPr lang="tr-TR" dirty="0" smtClean="0"/>
              <a:t> ile dişe destek veren yapıların yangısı.</a:t>
            </a:r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 smtClean="0"/>
          </a:p>
          <a:p>
            <a:r>
              <a:rPr lang="tr-TR" b="1" dirty="0" smtClean="0"/>
              <a:t>Dişe destek veren yapılar : </a:t>
            </a:r>
          </a:p>
          <a:p>
            <a:endParaRPr lang="tr-TR" b="1" dirty="0" smtClean="0"/>
          </a:p>
          <a:p>
            <a:pPr marL="285750" indent="-285750">
              <a:buFontTx/>
              <a:buChar char="-"/>
            </a:pPr>
            <a:r>
              <a:rPr lang="tr-TR" dirty="0" err="1" smtClean="0"/>
              <a:t>Gingiva</a:t>
            </a:r>
            <a:endParaRPr lang="tr-TR" dirty="0" smtClean="0"/>
          </a:p>
          <a:p>
            <a:pPr marL="285750" indent="-285750">
              <a:buFontTx/>
              <a:buChar char="-"/>
            </a:pPr>
            <a:r>
              <a:rPr lang="tr-TR" dirty="0" err="1" smtClean="0"/>
              <a:t>Periodontal</a:t>
            </a:r>
            <a:r>
              <a:rPr lang="tr-TR" dirty="0" smtClean="0"/>
              <a:t> </a:t>
            </a:r>
            <a:r>
              <a:rPr lang="tr-TR" dirty="0" err="1" smtClean="0"/>
              <a:t>ligament</a:t>
            </a:r>
            <a:endParaRPr lang="tr-TR" dirty="0" smtClean="0"/>
          </a:p>
          <a:p>
            <a:pPr marL="285750" indent="-285750">
              <a:buFontTx/>
              <a:buChar char="-"/>
            </a:pPr>
            <a:r>
              <a:rPr lang="tr-TR" dirty="0" err="1" smtClean="0"/>
              <a:t>Sement</a:t>
            </a:r>
            <a:r>
              <a:rPr lang="tr-TR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tr-TR" dirty="0" err="1" smtClean="0"/>
              <a:t>Alveolar</a:t>
            </a:r>
            <a:r>
              <a:rPr lang="tr-TR" dirty="0" smtClean="0"/>
              <a:t> kemik</a:t>
            </a:r>
          </a:p>
          <a:p>
            <a:pPr marL="285750" indent="-285750">
              <a:buFontTx/>
              <a:buChar char="-"/>
            </a:pPr>
            <a:r>
              <a:rPr lang="tr-TR" b="1" dirty="0" smtClean="0">
                <a:solidFill>
                  <a:srgbClr val="FF0000"/>
                </a:solidFill>
              </a:rPr>
              <a:t>    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7528560" cy="482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 flipH="1">
            <a:off x="755575" y="764704"/>
            <a:ext cx="763284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Nedenler: </a:t>
            </a:r>
          </a:p>
          <a:p>
            <a:endParaRPr lang="tr-TR" b="1" dirty="0">
              <a:solidFill>
                <a:srgbClr val="FF0000"/>
              </a:solidFill>
            </a:endParaRPr>
          </a:p>
          <a:p>
            <a:r>
              <a:rPr lang="tr-TR" b="1" dirty="0" err="1" smtClean="0">
                <a:solidFill>
                  <a:srgbClr val="FF0000"/>
                </a:solidFill>
              </a:rPr>
              <a:t>Predispoze</a:t>
            </a:r>
            <a:r>
              <a:rPr lang="tr-TR" b="1" dirty="0" smtClean="0">
                <a:solidFill>
                  <a:srgbClr val="FF0000"/>
                </a:solidFill>
              </a:rPr>
              <a:t> nedenler :</a:t>
            </a:r>
          </a:p>
          <a:p>
            <a:pPr>
              <a:lnSpc>
                <a:spcPct val="150000"/>
              </a:lnSpc>
            </a:pPr>
            <a:endParaRPr lang="tr-TR" b="1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-   </a:t>
            </a:r>
            <a:r>
              <a:rPr lang="tr-TR" dirty="0" err="1" smtClean="0"/>
              <a:t>brahisefalik</a:t>
            </a:r>
            <a:r>
              <a:rPr lang="tr-TR" dirty="0" smtClean="0"/>
              <a:t> ırklarda görülen sıkışık ve rotasyona uğramış dişler,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dirty="0" smtClean="0"/>
              <a:t>süt dişlerinin zamanında düşmemesi (yanından çıkan kalıcı dişler ile arada plak oluşumu daha kolay olur),</a:t>
            </a:r>
            <a:endParaRPr lang="tr-TR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dirty="0"/>
              <a:t>d</a:t>
            </a:r>
            <a:r>
              <a:rPr lang="tr-TR" dirty="0" smtClean="0"/>
              <a:t>işlerin fırçalanmaması ve yumuşak diyetle beslenme,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dirty="0" err="1" smtClean="0"/>
              <a:t>Malokluzyonlar</a:t>
            </a:r>
            <a:r>
              <a:rPr lang="tr-TR" dirty="0" smtClean="0"/>
              <a:t> (kapanma bozuklukları),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dirty="0" smtClean="0"/>
              <a:t>Travma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dirty="0" smtClean="0"/>
              <a:t>Kimyasal </a:t>
            </a:r>
            <a:r>
              <a:rPr lang="tr-TR" dirty="0" err="1" smtClean="0"/>
              <a:t>irritanlar</a:t>
            </a:r>
            <a:r>
              <a:rPr lang="tr-TR" dirty="0" smtClean="0"/>
              <a:t>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dirty="0" err="1" smtClean="0"/>
              <a:t>Diabetes</a:t>
            </a:r>
            <a:r>
              <a:rPr lang="tr-TR" dirty="0" smtClean="0"/>
              <a:t> </a:t>
            </a:r>
            <a:r>
              <a:rPr lang="tr-TR" dirty="0" err="1" smtClean="0"/>
              <a:t>mellitus</a:t>
            </a:r>
            <a:r>
              <a:rPr lang="tr-TR" dirty="0" smtClean="0"/>
              <a:t> gibi sistemik hastalıklar,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dirty="0" smtClean="0"/>
              <a:t>Ağızdan solunum ve aşırı salya (tükürüğü </a:t>
            </a:r>
            <a:r>
              <a:rPr lang="tr-TR" dirty="0" err="1" smtClean="0"/>
              <a:t>dehidrate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bg1"/>
                </a:solidFill>
              </a:rPr>
              <a:t>ederek savunma etkisini ortadan kaldırır),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tr-TR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tr-TR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solidFill>
                  <a:schemeClr val="bg1"/>
                </a:solidFill>
              </a:rPr>
              <a:t>  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362555" y="692696"/>
            <a:ext cx="754162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Yapıcı nedenler : </a:t>
            </a:r>
            <a:r>
              <a:rPr lang="tr-TR" b="1" dirty="0" err="1" smtClean="0"/>
              <a:t>Dental</a:t>
            </a:r>
            <a:r>
              <a:rPr lang="tr-TR" b="1" dirty="0" smtClean="0"/>
              <a:t> plak ve </a:t>
            </a:r>
            <a:r>
              <a:rPr lang="tr-TR" b="1" dirty="0" err="1" smtClean="0"/>
              <a:t>kalkuluslar</a:t>
            </a:r>
            <a:endParaRPr lang="tr-TR" b="1" dirty="0" smtClean="0"/>
          </a:p>
          <a:p>
            <a:endParaRPr lang="tr-TR" b="1" dirty="0"/>
          </a:p>
          <a:p>
            <a:r>
              <a:rPr lang="tr-TR" b="1" dirty="0" err="1" smtClean="0"/>
              <a:t>Dental</a:t>
            </a:r>
            <a:r>
              <a:rPr lang="tr-TR" b="1" dirty="0" smtClean="0"/>
              <a:t> plak: </a:t>
            </a:r>
          </a:p>
          <a:p>
            <a:endParaRPr lang="tr-TR" b="1" dirty="0"/>
          </a:p>
          <a:p>
            <a:pPr>
              <a:lnSpc>
                <a:spcPct val="150000"/>
              </a:lnSpc>
            </a:pPr>
            <a:r>
              <a:rPr lang="tr-TR" dirty="0" err="1" smtClean="0"/>
              <a:t>Dekstran</a:t>
            </a:r>
            <a:r>
              <a:rPr lang="tr-TR" dirty="0" smtClean="0"/>
              <a:t>, mutan, </a:t>
            </a:r>
            <a:r>
              <a:rPr lang="tr-TR" dirty="0" err="1" smtClean="0"/>
              <a:t>glukan</a:t>
            </a:r>
            <a:r>
              <a:rPr lang="tr-TR" dirty="0" smtClean="0"/>
              <a:t> ve </a:t>
            </a:r>
            <a:r>
              <a:rPr lang="tr-TR" dirty="0" err="1" smtClean="0"/>
              <a:t>fruktan</a:t>
            </a:r>
            <a:r>
              <a:rPr lang="tr-TR" dirty="0" smtClean="0"/>
              <a:t> gibi </a:t>
            </a:r>
            <a:r>
              <a:rPr lang="tr-TR" dirty="0" err="1" smtClean="0"/>
              <a:t>polisakkarit</a:t>
            </a:r>
            <a:r>
              <a:rPr lang="tr-TR" dirty="0" smtClean="0"/>
              <a:t> ve salyadaki </a:t>
            </a:r>
            <a:r>
              <a:rPr lang="tr-TR" dirty="0" err="1" smtClean="0"/>
              <a:t>glikoproteinlerin</a:t>
            </a:r>
            <a:r>
              <a:rPr lang="tr-TR" dirty="0" smtClean="0"/>
              <a:t> oluşturduğu </a:t>
            </a:r>
            <a:r>
              <a:rPr lang="tr-TR" dirty="0" err="1" smtClean="0"/>
              <a:t>matriks</a:t>
            </a:r>
            <a:r>
              <a:rPr lang="tr-TR" dirty="0" smtClean="0"/>
              <a:t> ve bakterilerin bulunduğu, minenin yüzeyine yapışan oluşumlar.</a:t>
            </a:r>
          </a:p>
          <a:p>
            <a:pPr>
              <a:lnSpc>
                <a:spcPct val="150000"/>
              </a:lnSpc>
            </a:pPr>
            <a:endParaRPr lang="tr-TR" dirty="0"/>
          </a:p>
          <a:p>
            <a:pPr>
              <a:lnSpc>
                <a:spcPct val="150000"/>
              </a:lnSpc>
            </a:pPr>
            <a:r>
              <a:rPr lang="tr-TR" dirty="0" smtClean="0"/>
              <a:t>Yumuşak sarı, gri renkte olup dişe yapışıktırlar. 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 err="1" smtClean="0"/>
              <a:t>Subgingival</a:t>
            </a:r>
            <a:r>
              <a:rPr lang="tr-TR" dirty="0" smtClean="0"/>
              <a:t> ve </a:t>
            </a:r>
            <a:r>
              <a:rPr lang="tr-TR" dirty="0" err="1" smtClean="0"/>
              <a:t>supragingival</a:t>
            </a:r>
            <a:r>
              <a:rPr lang="tr-TR" dirty="0" smtClean="0"/>
              <a:t> olarak ikiye ayrılırlar.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 err="1" smtClean="0"/>
              <a:t>Dental</a:t>
            </a:r>
            <a:r>
              <a:rPr lang="tr-TR" dirty="0" smtClean="0"/>
              <a:t> plaklar.</a:t>
            </a:r>
          </a:p>
          <a:p>
            <a:endParaRPr lang="tr-TR" dirty="0" smtClean="0">
              <a:solidFill>
                <a:srgbClr val="FF0000"/>
              </a:solidFill>
            </a:endParaRPr>
          </a:p>
          <a:p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941168"/>
            <a:ext cx="6192688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flipH="1">
            <a:off x="1547664" y="764704"/>
            <a:ext cx="715508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Dental</a:t>
            </a:r>
            <a:r>
              <a:rPr lang="tr-TR" b="1" dirty="0" smtClean="0"/>
              <a:t> </a:t>
            </a:r>
            <a:r>
              <a:rPr lang="tr-TR" b="1" dirty="0" err="1" smtClean="0"/>
              <a:t>kalkulus</a:t>
            </a:r>
            <a:r>
              <a:rPr lang="tr-TR" b="1" dirty="0" smtClean="0"/>
              <a:t>: </a:t>
            </a:r>
          </a:p>
          <a:p>
            <a:pPr>
              <a:lnSpc>
                <a:spcPct val="150000"/>
              </a:lnSpc>
            </a:pPr>
            <a:endParaRPr lang="tr-TR" b="1" dirty="0"/>
          </a:p>
          <a:p>
            <a:pPr>
              <a:lnSpc>
                <a:spcPct val="150000"/>
              </a:lnSpc>
            </a:pPr>
            <a:r>
              <a:rPr lang="tr-TR" dirty="0" err="1" smtClean="0"/>
              <a:t>Dental</a:t>
            </a:r>
            <a:r>
              <a:rPr lang="tr-TR" dirty="0" smtClean="0"/>
              <a:t> plaklar uzaklaştırılmaz </a:t>
            </a:r>
            <a:r>
              <a:rPr lang="tr-TR" dirty="0"/>
              <a:t>veya </a:t>
            </a:r>
            <a:r>
              <a:rPr lang="tr-TR" dirty="0" err="1"/>
              <a:t>dopal</a:t>
            </a:r>
            <a:r>
              <a:rPr lang="tr-TR" dirty="0"/>
              <a:t> olarak atılamazlarsa zamanla </a:t>
            </a:r>
            <a:r>
              <a:rPr lang="tr-TR" dirty="0" err="1"/>
              <a:t>mineralize</a:t>
            </a:r>
            <a:r>
              <a:rPr lang="tr-TR" dirty="0"/>
              <a:t> olarak </a:t>
            </a:r>
            <a:r>
              <a:rPr lang="tr-TR" dirty="0" err="1"/>
              <a:t>dental</a:t>
            </a:r>
            <a:r>
              <a:rPr lang="tr-TR" dirty="0"/>
              <a:t> </a:t>
            </a:r>
            <a:r>
              <a:rPr lang="tr-TR" dirty="0" err="1"/>
              <a:t>kalkuluslara</a:t>
            </a:r>
            <a:r>
              <a:rPr lang="tr-TR" dirty="0"/>
              <a:t> dönüşürler</a:t>
            </a:r>
            <a:endParaRPr lang="tr-TR" dirty="0" smtClean="0"/>
          </a:p>
          <a:p>
            <a:pPr>
              <a:lnSpc>
                <a:spcPct val="150000"/>
              </a:lnSpc>
            </a:pPr>
            <a:endParaRPr lang="tr-TR" b="1" dirty="0"/>
          </a:p>
          <a:p>
            <a:pPr>
              <a:lnSpc>
                <a:spcPct val="150000"/>
              </a:lnSpc>
            </a:pPr>
            <a:r>
              <a:rPr lang="tr-TR" dirty="0" smtClean="0"/>
              <a:t>tükürükte bulunan mineral tuzlardan özellikle kalsiyum karbonat </a:t>
            </a:r>
            <a:r>
              <a:rPr lang="tr-TR" dirty="0" err="1" smtClean="0"/>
              <a:t>dental</a:t>
            </a:r>
            <a:r>
              <a:rPr lang="tr-TR" dirty="0" smtClean="0"/>
              <a:t> plağı etkileyerek </a:t>
            </a:r>
            <a:r>
              <a:rPr lang="tr-TR" dirty="0" err="1" smtClean="0"/>
              <a:t>dental</a:t>
            </a:r>
            <a:r>
              <a:rPr lang="tr-TR" dirty="0" smtClean="0"/>
              <a:t> </a:t>
            </a:r>
            <a:r>
              <a:rPr lang="tr-TR" dirty="0" err="1" smtClean="0"/>
              <a:t>kalkulus</a:t>
            </a:r>
            <a:r>
              <a:rPr lang="tr-TR" dirty="0" smtClean="0"/>
              <a:t> oluşumuna yardımcı olur.</a:t>
            </a:r>
          </a:p>
          <a:p>
            <a:pPr>
              <a:lnSpc>
                <a:spcPct val="150000"/>
              </a:lnSpc>
            </a:pPr>
            <a:endParaRPr lang="tr-TR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dirty="0" err="1" smtClean="0"/>
              <a:t>Salivar</a:t>
            </a:r>
            <a:r>
              <a:rPr lang="tr-TR" dirty="0" smtClean="0"/>
              <a:t> </a:t>
            </a:r>
            <a:r>
              <a:rPr lang="tr-TR" dirty="0" err="1" smtClean="0"/>
              <a:t>kalkulus</a:t>
            </a:r>
            <a:r>
              <a:rPr lang="tr-TR" dirty="0" smtClean="0"/>
              <a:t>: dişlerin </a:t>
            </a:r>
            <a:r>
              <a:rPr lang="tr-TR" dirty="0" err="1" smtClean="0"/>
              <a:t>bukkal</a:t>
            </a:r>
            <a:r>
              <a:rPr lang="tr-TR" dirty="0" smtClean="0"/>
              <a:t> yüzlerinde birikirler.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dirty="0" err="1" smtClean="0"/>
              <a:t>Serumal</a:t>
            </a:r>
            <a:r>
              <a:rPr lang="tr-TR" dirty="0" smtClean="0"/>
              <a:t> </a:t>
            </a:r>
            <a:r>
              <a:rPr lang="tr-TR" dirty="0" err="1" smtClean="0"/>
              <a:t>kalkulus</a:t>
            </a:r>
            <a:r>
              <a:rPr lang="tr-TR" dirty="0" smtClean="0"/>
              <a:t>: </a:t>
            </a:r>
            <a:r>
              <a:rPr lang="tr-TR" dirty="0" err="1" smtClean="0"/>
              <a:t>gingivadan</a:t>
            </a:r>
            <a:r>
              <a:rPr lang="tr-TR" dirty="0" smtClean="0"/>
              <a:t> köken alırlar. </a:t>
            </a:r>
            <a:endParaRPr lang="tr-TR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tr-TR" dirty="0" err="1" smtClean="0"/>
              <a:t>Dental</a:t>
            </a:r>
            <a:r>
              <a:rPr lang="tr-TR" dirty="0" smtClean="0"/>
              <a:t> plak ve </a:t>
            </a:r>
            <a:r>
              <a:rPr lang="tr-TR" dirty="0" err="1" smtClean="0"/>
              <a:t>kalkulusların</a:t>
            </a:r>
            <a:r>
              <a:rPr lang="tr-TR" dirty="0" smtClean="0"/>
              <a:t> birlikte olmasına </a:t>
            </a:r>
            <a:r>
              <a:rPr lang="tr-TR" b="1" dirty="0" err="1" smtClean="0"/>
              <a:t>tartr</a:t>
            </a:r>
            <a:r>
              <a:rPr lang="tr-TR" b="1" dirty="0" smtClean="0"/>
              <a:t> (tartar) </a:t>
            </a:r>
            <a:r>
              <a:rPr lang="tr-TR" dirty="0" smtClean="0"/>
              <a:t>denilir.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24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flipH="1">
            <a:off x="755576" y="320238"/>
            <a:ext cx="76328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Klinik görünüm:</a:t>
            </a:r>
          </a:p>
          <a:p>
            <a:endParaRPr lang="tr-TR" b="1" dirty="0">
              <a:solidFill>
                <a:srgbClr val="FF0000"/>
              </a:solidFill>
            </a:endParaRPr>
          </a:p>
          <a:p>
            <a:pPr algn="just"/>
            <a:r>
              <a:rPr lang="tr-TR" dirty="0" err="1" smtClean="0"/>
              <a:t>Periodontitiste</a:t>
            </a:r>
            <a:r>
              <a:rPr lang="tr-TR" dirty="0" smtClean="0"/>
              <a:t> kötü ağız kokusu, </a:t>
            </a:r>
            <a:r>
              <a:rPr lang="tr-TR" dirty="0" err="1" smtClean="0"/>
              <a:t>disfaji</a:t>
            </a:r>
            <a:r>
              <a:rPr lang="tr-TR" dirty="0" smtClean="0"/>
              <a:t> (yutkunma güçlüğü), aşırı </a:t>
            </a:r>
            <a:r>
              <a:rPr lang="tr-TR" dirty="0" err="1" smtClean="0"/>
              <a:t>salivasyon</a:t>
            </a:r>
            <a:r>
              <a:rPr lang="tr-TR" dirty="0" smtClean="0"/>
              <a:t>, </a:t>
            </a:r>
            <a:r>
              <a:rPr lang="tr-TR" dirty="0" err="1" smtClean="0"/>
              <a:t>hemorajiden</a:t>
            </a:r>
            <a:r>
              <a:rPr lang="tr-TR" dirty="0" smtClean="0"/>
              <a:t> </a:t>
            </a:r>
            <a:r>
              <a:rPr lang="tr-TR" dirty="0" err="1" smtClean="0"/>
              <a:t>generalize</a:t>
            </a:r>
            <a:r>
              <a:rPr lang="tr-TR" dirty="0" smtClean="0"/>
              <a:t> nekrozlara kadar farklı lezyonlar görülür.</a:t>
            </a:r>
          </a:p>
          <a:p>
            <a:pPr algn="just"/>
            <a:endParaRPr lang="tr-TR" dirty="0"/>
          </a:p>
          <a:p>
            <a:pPr algn="just"/>
            <a:r>
              <a:rPr lang="tr-TR" dirty="0" err="1" smtClean="0"/>
              <a:t>Gingivalarda</a:t>
            </a:r>
            <a:r>
              <a:rPr lang="tr-TR" dirty="0" smtClean="0"/>
              <a:t> yangı, </a:t>
            </a:r>
            <a:r>
              <a:rPr lang="tr-TR" dirty="0" err="1" smtClean="0"/>
              <a:t>hiperplazi</a:t>
            </a:r>
            <a:r>
              <a:rPr lang="tr-TR" dirty="0" smtClean="0"/>
              <a:t>, </a:t>
            </a:r>
            <a:r>
              <a:rPr lang="tr-TR" dirty="0" err="1" smtClean="0"/>
              <a:t>ülserasyon</a:t>
            </a:r>
            <a:r>
              <a:rPr lang="tr-TR" dirty="0" smtClean="0"/>
              <a:t>, kanama.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Dişlerdeki </a:t>
            </a:r>
            <a:r>
              <a:rPr lang="tr-TR" dirty="0" err="1" smtClean="0"/>
              <a:t>mobilitenin</a:t>
            </a:r>
            <a:r>
              <a:rPr lang="tr-TR" dirty="0" smtClean="0"/>
              <a:t> kontrolü için dişler </a:t>
            </a:r>
            <a:r>
              <a:rPr lang="tr-TR" dirty="0" err="1" smtClean="0"/>
              <a:t>palpe</a:t>
            </a:r>
            <a:r>
              <a:rPr lang="tr-TR" dirty="0" smtClean="0"/>
              <a:t> edilmelidir.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/>
              <a:t>P</a:t>
            </a:r>
            <a:r>
              <a:rPr lang="tr-TR" dirty="0" err="1" smtClean="0"/>
              <a:t>eriodontal</a:t>
            </a:r>
            <a:r>
              <a:rPr lang="tr-TR" dirty="0" smtClean="0"/>
              <a:t> ceplerin derinliği serbest </a:t>
            </a:r>
            <a:r>
              <a:rPr lang="tr-TR" dirty="0" err="1" smtClean="0"/>
              <a:t>gingiva</a:t>
            </a:r>
            <a:r>
              <a:rPr lang="tr-TR" dirty="0" smtClean="0"/>
              <a:t> kenarından </a:t>
            </a:r>
            <a:r>
              <a:rPr lang="tr-TR" dirty="0" err="1" smtClean="0"/>
              <a:t>epitelyan</a:t>
            </a:r>
            <a:r>
              <a:rPr lang="tr-TR" dirty="0" smtClean="0"/>
              <a:t> birleşim yerine kadar milimetrik olarak bölünmüş </a:t>
            </a:r>
            <a:r>
              <a:rPr lang="tr-TR" dirty="0" err="1" smtClean="0"/>
              <a:t>periodontal</a:t>
            </a:r>
            <a:r>
              <a:rPr lang="tr-TR" dirty="0" smtClean="0"/>
              <a:t> </a:t>
            </a:r>
            <a:r>
              <a:rPr lang="tr-TR" dirty="0" err="1" smtClean="0"/>
              <a:t>prob</a:t>
            </a:r>
            <a:r>
              <a:rPr lang="tr-TR" dirty="0" smtClean="0"/>
              <a:t> ile ölçülür.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62" y="4027084"/>
            <a:ext cx="3597130" cy="2014392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 flipH="1">
            <a:off x="4572000" y="4221088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Gingival</a:t>
            </a:r>
            <a:r>
              <a:rPr lang="tr-TR" dirty="0" smtClean="0"/>
              <a:t>  </a:t>
            </a:r>
            <a:r>
              <a:rPr lang="tr-TR" dirty="0" err="1" smtClean="0"/>
              <a:t>sulkus</a:t>
            </a:r>
            <a:r>
              <a:rPr lang="tr-TR" dirty="0" smtClean="0"/>
              <a:t> derinliği :</a:t>
            </a:r>
          </a:p>
          <a:p>
            <a:r>
              <a:rPr lang="tr-TR" dirty="0"/>
              <a:t> </a:t>
            </a:r>
            <a:endParaRPr lang="tr-TR" dirty="0" smtClean="0"/>
          </a:p>
          <a:p>
            <a:r>
              <a:rPr lang="tr-TR" dirty="0" smtClean="0"/>
              <a:t>Köpek 4 mm den az</a:t>
            </a:r>
          </a:p>
          <a:p>
            <a:r>
              <a:rPr lang="tr-TR" dirty="0" smtClean="0"/>
              <a:t>Kedi :0.5-1 mm</a:t>
            </a:r>
          </a:p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331640" y="6113478"/>
            <a:ext cx="71287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/>
              <a:t>http://veterinarynews.dvm360.com/dental-probes-and-explorers-musts-examination</a:t>
            </a:r>
          </a:p>
        </p:txBody>
      </p:sp>
    </p:spTree>
    <p:extLst>
      <p:ext uri="{BB962C8B-B14F-4D97-AF65-F5344CB8AC3E}">
        <p14:creationId xmlns:p14="http://schemas.microsoft.com/office/powerpoint/2010/main" val="39484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7544" y="521960"/>
            <a:ext cx="46805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</a:t>
            </a:r>
            <a:r>
              <a:rPr lang="tr-TR" dirty="0" smtClean="0"/>
              <a:t>ağlıklı </a:t>
            </a:r>
            <a:r>
              <a:rPr lang="tr-TR" dirty="0" err="1" smtClean="0"/>
              <a:t>gingivada</a:t>
            </a:r>
            <a:r>
              <a:rPr lang="tr-TR" dirty="0" smtClean="0"/>
              <a:t> kenarlar keskin sonlanır ve pembe görünümdedir.</a:t>
            </a:r>
          </a:p>
          <a:p>
            <a:endParaRPr lang="tr-TR" dirty="0"/>
          </a:p>
          <a:p>
            <a:r>
              <a:rPr lang="tr-TR" dirty="0" err="1" smtClean="0"/>
              <a:t>Periodontal</a:t>
            </a:r>
            <a:r>
              <a:rPr lang="tr-TR" dirty="0" smtClean="0"/>
              <a:t> hastalıklar klinik bulgulara göre 5 başlık altında toplanır.</a:t>
            </a:r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>
                <a:solidFill>
                  <a:srgbClr val="FF0000"/>
                </a:solidFill>
              </a:rPr>
              <a:t>1- </a:t>
            </a:r>
            <a:r>
              <a:rPr lang="tr-TR" dirty="0" err="1" smtClean="0">
                <a:solidFill>
                  <a:srgbClr val="FF0000"/>
                </a:solidFill>
              </a:rPr>
              <a:t>Gingivitis</a:t>
            </a:r>
            <a:r>
              <a:rPr lang="tr-TR" dirty="0" smtClean="0">
                <a:solidFill>
                  <a:srgbClr val="FF0000"/>
                </a:solidFill>
              </a:rPr>
              <a:t>: </a:t>
            </a:r>
            <a:r>
              <a:rPr lang="tr-TR" dirty="0" smtClean="0"/>
              <a:t>diş bakımının düzenli olmadığı hayvanlarda sık görülür.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2- Erken dönem </a:t>
            </a:r>
            <a:r>
              <a:rPr lang="tr-TR" dirty="0" err="1" smtClean="0">
                <a:solidFill>
                  <a:srgbClr val="FF0000"/>
                </a:solidFill>
              </a:rPr>
              <a:t>periodontitis</a:t>
            </a:r>
            <a:r>
              <a:rPr lang="tr-TR" dirty="0" smtClean="0"/>
              <a:t>: </a:t>
            </a:r>
            <a:r>
              <a:rPr lang="tr-TR" dirty="0" err="1" smtClean="0"/>
              <a:t>gingivalar</a:t>
            </a:r>
            <a:r>
              <a:rPr lang="tr-TR" dirty="0" smtClean="0"/>
              <a:t> normal veya </a:t>
            </a:r>
            <a:r>
              <a:rPr lang="tr-TR" dirty="0" err="1" smtClean="0"/>
              <a:t>hiperplaziktir</a:t>
            </a:r>
            <a:r>
              <a:rPr lang="tr-TR" dirty="0" smtClean="0"/>
              <a:t>. </a:t>
            </a:r>
            <a:r>
              <a:rPr lang="tr-TR" dirty="0" err="1" smtClean="0"/>
              <a:t>Periodontal</a:t>
            </a:r>
            <a:r>
              <a:rPr lang="tr-TR" dirty="0" smtClean="0"/>
              <a:t> </a:t>
            </a:r>
            <a:r>
              <a:rPr lang="tr-TR" dirty="0" err="1" smtClean="0"/>
              <a:t>ligamentte</a:t>
            </a:r>
            <a:r>
              <a:rPr lang="tr-TR" dirty="0" smtClean="0"/>
              <a:t> minimal yangı. Cep oluşumu ile birlikte </a:t>
            </a:r>
            <a:r>
              <a:rPr lang="tr-TR" dirty="0" err="1" smtClean="0"/>
              <a:t>epitelyal</a:t>
            </a:r>
            <a:r>
              <a:rPr lang="tr-TR" dirty="0" smtClean="0"/>
              <a:t> birleşim yerinde ve kemik dokuda maddi kayıp vardır. 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484784"/>
            <a:ext cx="2093218" cy="209321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798474"/>
            <a:ext cx="2093218" cy="20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476672"/>
            <a:ext cx="501427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3- Orta dönem </a:t>
            </a:r>
            <a:r>
              <a:rPr lang="tr-TR" dirty="0" err="1" smtClean="0">
                <a:solidFill>
                  <a:srgbClr val="FF0000"/>
                </a:solidFill>
              </a:rPr>
              <a:t>periodontitis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</a:p>
          <a:p>
            <a:endParaRPr lang="tr-TR" dirty="0"/>
          </a:p>
          <a:p>
            <a:r>
              <a:rPr lang="tr-TR" dirty="0" smtClean="0"/>
              <a:t>Orta veya ileri derecede cep oluşumu görülür. </a:t>
            </a:r>
          </a:p>
          <a:p>
            <a:r>
              <a:rPr lang="tr-TR" dirty="0" err="1" smtClean="0"/>
              <a:t>Gingival</a:t>
            </a:r>
            <a:r>
              <a:rPr lang="tr-TR" dirty="0" smtClean="0"/>
              <a:t> çekilme sonucu cep derinliğini azalır. </a:t>
            </a:r>
          </a:p>
          <a:p>
            <a:r>
              <a:rPr lang="tr-TR" dirty="0" smtClean="0"/>
              <a:t>Kemik doku desteğinde %30-50 kayıp vardır. </a:t>
            </a:r>
          </a:p>
          <a:p>
            <a:r>
              <a:rPr lang="tr-TR" dirty="0" err="1" smtClean="0"/>
              <a:t>Gingivalar</a:t>
            </a:r>
            <a:r>
              <a:rPr lang="tr-TR" dirty="0" smtClean="0"/>
              <a:t> normal görünümü kaybetmiştir ve dişlerde hafif derecede sallanma vardır. </a:t>
            </a:r>
          </a:p>
          <a:p>
            <a:endParaRPr lang="tr-TR" dirty="0"/>
          </a:p>
          <a:p>
            <a:r>
              <a:rPr lang="tr-TR" dirty="0" smtClean="0">
                <a:solidFill>
                  <a:srgbClr val="FF0000"/>
                </a:solidFill>
              </a:rPr>
              <a:t>4- </a:t>
            </a:r>
            <a:r>
              <a:rPr lang="tr-TR" dirty="0">
                <a:solidFill>
                  <a:srgbClr val="FF0000"/>
                </a:solidFill>
              </a:rPr>
              <a:t>İ</a:t>
            </a:r>
            <a:r>
              <a:rPr lang="tr-TR" dirty="0" smtClean="0">
                <a:solidFill>
                  <a:srgbClr val="FF0000"/>
                </a:solidFill>
              </a:rPr>
              <a:t>leri dönem </a:t>
            </a:r>
            <a:r>
              <a:rPr lang="tr-TR" dirty="0" err="1" smtClean="0">
                <a:solidFill>
                  <a:srgbClr val="FF0000"/>
                </a:solidFill>
              </a:rPr>
              <a:t>periodontitis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</a:p>
          <a:p>
            <a:endParaRPr lang="tr-TR" dirty="0"/>
          </a:p>
          <a:p>
            <a:r>
              <a:rPr lang="tr-TR" dirty="0" err="1" smtClean="0"/>
              <a:t>Periodontal</a:t>
            </a:r>
            <a:r>
              <a:rPr lang="tr-TR" dirty="0" smtClean="0"/>
              <a:t> dokuların sağladığı destekte önemli derecede azalma, </a:t>
            </a:r>
            <a:r>
              <a:rPr lang="tr-TR" dirty="0" err="1" smtClean="0"/>
              <a:t>gingival</a:t>
            </a:r>
            <a:r>
              <a:rPr lang="tr-TR" dirty="0" smtClean="0"/>
              <a:t> çekilme</a:t>
            </a:r>
          </a:p>
          <a:p>
            <a:r>
              <a:rPr lang="tr-TR" dirty="0" err="1" smtClean="0"/>
              <a:t>Epitelyal</a:t>
            </a:r>
            <a:r>
              <a:rPr lang="tr-TR" dirty="0" smtClean="0"/>
              <a:t> birleşim yerinde şiddetli </a:t>
            </a:r>
            <a:r>
              <a:rPr lang="tr-TR" dirty="0" err="1" smtClean="0"/>
              <a:t>yıkımlanma</a:t>
            </a:r>
            <a:r>
              <a:rPr lang="tr-TR" dirty="0" smtClean="0"/>
              <a:t>, kemik doku desteğinde %50 kayıp ve diş sallanmasında artış</a:t>
            </a:r>
          </a:p>
          <a:p>
            <a:endParaRPr lang="tr-TR" dirty="0"/>
          </a:p>
          <a:p>
            <a:r>
              <a:rPr lang="tr-TR" dirty="0" smtClean="0">
                <a:solidFill>
                  <a:srgbClr val="FF0000"/>
                </a:solidFill>
              </a:rPr>
              <a:t>5- Dişlerin düşmesi </a:t>
            </a:r>
          </a:p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431327"/>
            <a:ext cx="2309242" cy="230924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908720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130</TotalTime>
  <Words>565</Words>
  <Application>Microsoft Office PowerPoint</Application>
  <PresentationFormat>Ekran Gösterisi (4:3)</PresentationFormat>
  <Paragraphs>112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Duman</vt:lpstr>
      <vt:lpstr>Periodontitis 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Periodontitis   </dc:title>
  <dc:creator>çalışkan</dc:creator>
  <cp:lastModifiedBy>Murat</cp:lastModifiedBy>
  <cp:revision>31</cp:revision>
  <dcterms:created xsi:type="dcterms:W3CDTF">2018-10-25T07:34:42Z</dcterms:created>
  <dcterms:modified xsi:type="dcterms:W3CDTF">2019-10-17T11:24:01Z</dcterms:modified>
</cp:coreProperties>
</file>