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4" r:id="rId1"/>
  </p:sldMasterIdLst>
  <p:notesMasterIdLst>
    <p:notesMasterId r:id="rId36"/>
  </p:notesMasterIdLst>
  <p:sldIdLst>
    <p:sldId id="300" r:id="rId2"/>
    <p:sldId id="302" r:id="rId3"/>
    <p:sldId id="301" r:id="rId4"/>
    <p:sldId id="318" r:id="rId5"/>
    <p:sldId id="303" r:id="rId6"/>
    <p:sldId id="305" r:id="rId7"/>
    <p:sldId id="258" r:id="rId8"/>
    <p:sldId id="262" r:id="rId9"/>
    <p:sldId id="259" r:id="rId10"/>
    <p:sldId id="263" r:id="rId11"/>
    <p:sldId id="277" r:id="rId12"/>
    <p:sldId id="264" r:id="rId13"/>
    <p:sldId id="278" r:id="rId14"/>
    <p:sldId id="274" r:id="rId15"/>
    <p:sldId id="309" r:id="rId16"/>
    <p:sldId id="266" r:id="rId17"/>
    <p:sldId id="280" r:id="rId18"/>
    <p:sldId id="315" r:id="rId19"/>
    <p:sldId id="308" r:id="rId20"/>
    <p:sldId id="307" r:id="rId21"/>
    <p:sldId id="306" r:id="rId22"/>
    <p:sldId id="276" r:id="rId23"/>
    <p:sldId id="281" r:id="rId24"/>
    <p:sldId id="282" r:id="rId25"/>
    <p:sldId id="283" r:id="rId26"/>
    <p:sldId id="265" r:id="rId27"/>
    <p:sldId id="310" r:id="rId28"/>
    <p:sldId id="272" r:id="rId29"/>
    <p:sldId id="273" r:id="rId30"/>
    <p:sldId id="271" r:id="rId31"/>
    <p:sldId id="312" r:id="rId32"/>
    <p:sldId id="285" r:id="rId33"/>
    <p:sldId id="286" r:id="rId34"/>
    <p:sldId id="311"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934"/>
  </p:normalViewPr>
  <p:slideViewPr>
    <p:cSldViewPr>
      <p:cViewPr varScale="1">
        <p:scale>
          <a:sx n="110" d="100"/>
          <a:sy n="110" d="100"/>
        </p:scale>
        <p:origin x="1320"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BCCA23-EF68-4961-88B8-A3E106A54FD3}" type="datetimeFigureOut">
              <a:rPr lang="tr-TR" smtClean="0"/>
              <a:pPr/>
              <a:t>30.04.2024</a:t>
            </a:fld>
            <a:endParaRPr lang="tr-TR"/>
          </a:p>
        </p:txBody>
      </p:sp>
      <p:sp>
        <p:nvSpPr>
          <p:cNvPr id="4" name="Slayt Resmi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D2EDE2-2863-4565-A4B5-670F3076EE46}" type="slidenum">
              <a:rPr lang="tr-TR" smtClean="0"/>
              <a:pPr/>
              <a:t>‹#›</a:t>
            </a:fld>
            <a:endParaRPr lang="tr-TR"/>
          </a:p>
        </p:txBody>
      </p:sp>
    </p:spTree>
    <p:extLst>
      <p:ext uri="{BB962C8B-B14F-4D97-AF65-F5344CB8AC3E}">
        <p14:creationId xmlns:p14="http://schemas.microsoft.com/office/powerpoint/2010/main" val="150308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98D2EDE2-2863-4565-A4B5-670F3076EE46}" type="slidenum">
              <a:rPr lang="tr-TR" smtClean="0"/>
              <a:pPr/>
              <a:t>6</a:t>
            </a:fld>
            <a:endParaRPr lang="tr-TR"/>
          </a:p>
        </p:txBody>
      </p:sp>
    </p:spTree>
    <p:extLst>
      <p:ext uri="{BB962C8B-B14F-4D97-AF65-F5344CB8AC3E}">
        <p14:creationId xmlns:p14="http://schemas.microsoft.com/office/powerpoint/2010/main" val="38854458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tr-TR"/>
              <a:t>Asıl başlık stili için tıklatın</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B8EEFFF-1B38-4962-B44E-081FD8B74118}" type="datetimeFigureOut">
              <a:rPr lang="tr-TR" smtClean="0"/>
              <a:pPr/>
              <a:t>30.04.2024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EE207F-9953-4CC2-86D8-C0599CE88CB4}" type="slidenum">
              <a:rPr lang="tr-TR" smtClean="0"/>
              <a:pPr/>
              <a:t>‹#›</a:t>
            </a:fld>
            <a:endParaRPr lang="tr-TR"/>
          </a:p>
        </p:txBody>
      </p:sp>
    </p:spTree>
    <p:extLst>
      <p:ext uri="{BB962C8B-B14F-4D97-AF65-F5344CB8AC3E}">
        <p14:creationId xmlns:p14="http://schemas.microsoft.com/office/powerpoint/2010/main" val="4131295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B8EEFFF-1B38-4962-B44E-081FD8B74118}" type="datetimeFigureOut">
              <a:rPr lang="tr-TR" smtClean="0"/>
              <a:pPr/>
              <a:t>30.04.2024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EEE207F-9953-4CC2-86D8-C0599CE88CB4}" type="slidenum">
              <a:rPr lang="tr-TR" smtClean="0"/>
              <a:pPr/>
              <a:t>‹#›</a:t>
            </a:fld>
            <a:endParaRPr lang="tr-TR"/>
          </a:p>
        </p:txBody>
      </p:sp>
    </p:spTree>
    <p:extLst>
      <p:ext uri="{BB962C8B-B14F-4D97-AF65-F5344CB8AC3E}">
        <p14:creationId xmlns:p14="http://schemas.microsoft.com/office/powerpoint/2010/main" val="2167990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tr-TR"/>
              <a:t>Asıl başlık stili için tıklatın</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3B8EEFFF-1B38-4962-B44E-081FD8B74118}" type="datetimeFigureOut">
              <a:rPr lang="tr-TR" smtClean="0"/>
              <a:pPr/>
              <a:t>30.04.2024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EE207F-9953-4CC2-86D8-C0599CE88CB4}" type="slidenum">
              <a:rPr lang="tr-TR" smtClean="0"/>
              <a:pPr/>
              <a:t>‹#›</a:t>
            </a:fld>
            <a:endParaRPr lang="tr-TR"/>
          </a:p>
        </p:txBody>
      </p:sp>
    </p:spTree>
    <p:extLst>
      <p:ext uri="{BB962C8B-B14F-4D97-AF65-F5344CB8AC3E}">
        <p14:creationId xmlns:p14="http://schemas.microsoft.com/office/powerpoint/2010/main" val="917709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tr-TR"/>
              <a:t>Asıl başlık stili için tıklatın</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3B8EEFFF-1B38-4962-B44E-081FD8B74118}" type="datetimeFigureOut">
              <a:rPr lang="tr-TR" smtClean="0"/>
              <a:pPr/>
              <a:t>30.04.2024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EE207F-9953-4CC2-86D8-C0599CE88CB4}" type="slidenum">
              <a:rPr lang="tr-TR" smtClean="0"/>
              <a:pPr/>
              <a:t>‹#›</a:t>
            </a:fld>
            <a:endParaRPr lang="tr-T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2161083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B8EEFFF-1B38-4962-B44E-081FD8B74118}" type="datetimeFigureOut">
              <a:rPr lang="tr-TR" smtClean="0"/>
              <a:pPr/>
              <a:t>30.04.2024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EE207F-9953-4CC2-86D8-C0599CE88CB4}" type="slidenum">
              <a:rPr lang="tr-TR" smtClean="0"/>
              <a:pPr/>
              <a:t>‹#›</a:t>
            </a:fld>
            <a:endParaRPr lang="tr-TR"/>
          </a:p>
        </p:txBody>
      </p:sp>
    </p:spTree>
    <p:extLst>
      <p:ext uri="{BB962C8B-B14F-4D97-AF65-F5344CB8AC3E}">
        <p14:creationId xmlns:p14="http://schemas.microsoft.com/office/powerpoint/2010/main" val="34165562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B8EEFFF-1B38-4962-B44E-081FD8B74118}" type="datetimeFigureOut">
              <a:rPr lang="tr-TR" smtClean="0"/>
              <a:pPr/>
              <a:t>30.04.2024</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EE207F-9953-4CC2-86D8-C0599CE88CB4}" type="slidenum">
              <a:rPr lang="tr-TR" smtClean="0"/>
              <a:pPr/>
              <a:t>‹#›</a:t>
            </a:fld>
            <a:endParaRPr lang="tr-TR"/>
          </a:p>
        </p:txBody>
      </p:sp>
    </p:spTree>
    <p:extLst>
      <p:ext uri="{BB962C8B-B14F-4D97-AF65-F5344CB8AC3E}">
        <p14:creationId xmlns:p14="http://schemas.microsoft.com/office/powerpoint/2010/main" val="18588130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B8EEFFF-1B38-4962-B44E-081FD8B74118}" type="datetimeFigureOut">
              <a:rPr lang="tr-TR" smtClean="0"/>
              <a:pPr/>
              <a:t>30.04.2024</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EE207F-9953-4CC2-86D8-C0599CE88CB4}" type="slidenum">
              <a:rPr lang="tr-TR" smtClean="0"/>
              <a:pPr/>
              <a:t>‹#›</a:t>
            </a:fld>
            <a:endParaRPr lang="tr-TR"/>
          </a:p>
        </p:txBody>
      </p:sp>
    </p:spTree>
    <p:extLst>
      <p:ext uri="{BB962C8B-B14F-4D97-AF65-F5344CB8AC3E}">
        <p14:creationId xmlns:p14="http://schemas.microsoft.com/office/powerpoint/2010/main" val="23151407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B8EEFFF-1B38-4962-B44E-081FD8B74118}" type="datetimeFigureOut">
              <a:rPr lang="tr-TR" smtClean="0"/>
              <a:pPr/>
              <a:t>30.04.2024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EE207F-9953-4CC2-86D8-C0599CE88CB4}" type="slidenum">
              <a:rPr lang="tr-TR" smtClean="0"/>
              <a:pPr/>
              <a:t>‹#›</a:t>
            </a:fld>
            <a:endParaRPr lang="tr-TR"/>
          </a:p>
        </p:txBody>
      </p:sp>
    </p:spTree>
    <p:extLst>
      <p:ext uri="{BB962C8B-B14F-4D97-AF65-F5344CB8AC3E}">
        <p14:creationId xmlns:p14="http://schemas.microsoft.com/office/powerpoint/2010/main" val="6274709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B8EEFFF-1B38-4962-B44E-081FD8B74118}" type="datetimeFigureOut">
              <a:rPr lang="tr-TR" smtClean="0"/>
              <a:pPr/>
              <a:t>30.04.2024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EE207F-9953-4CC2-86D8-C0599CE88CB4}" type="slidenum">
              <a:rPr lang="tr-TR" smtClean="0"/>
              <a:pPr/>
              <a:t>‹#›</a:t>
            </a:fld>
            <a:endParaRPr lang="tr-TR"/>
          </a:p>
        </p:txBody>
      </p:sp>
    </p:spTree>
    <p:extLst>
      <p:ext uri="{BB962C8B-B14F-4D97-AF65-F5344CB8AC3E}">
        <p14:creationId xmlns:p14="http://schemas.microsoft.com/office/powerpoint/2010/main" val="979798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3"/>
          <p:cNvSpPr>
            <a:spLocks noGrp="1"/>
          </p:cNvSpPr>
          <p:nvPr>
            <p:ph type="dt" sz="half" idx="10"/>
          </p:nvPr>
        </p:nvSpPr>
        <p:spPr/>
        <p:txBody>
          <a:bodyPr/>
          <a:lstStyle/>
          <a:p>
            <a:fld id="{3B8EEFFF-1B38-4962-B44E-081FD8B74118}" type="datetimeFigureOut">
              <a:rPr lang="tr-TR" smtClean="0"/>
              <a:pPr/>
              <a:t>30.04.2024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EE207F-9953-4CC2-86D8-C0599CE88CB4}" type="slidenum">
              <a:rPr lang="tr-TR" smtClean="0"/>
              <a:pPr/>
              <a:t>‹#›</a:t>
            </a:fld>
            <a:endParaRPr lang="tr-TR"/>
          </a:p>
        </p:txBody>
      </p:sp>
    </p:spTree>
    <p:extLst>
      <p:ext uri="{BB962C8B-B14F-4D97-AF65-F5344CB8AC3E}">
        <p14:creationId xmlns:p14="http://schemas.microsoft.com/office/powerpoint/2010/main" val="3721230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B8EEFFF-1B38-4962-B44E-081FD8B74118}" type="datetimeFigureOut">
              <a:rPr lang="tr-TR" smtClean="0"/>
              <a:pPr/>
              <a:t>30.04.2024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EEE207F-9953-4CC2-86D8-C0599CE88CB4}" type="slidenum">
              <a:rPr lang="tr-TR" smtClean="0"/>
              <a:pPr/>
              <a:t>‹#›</a:t>
            </a:fld>
            <a:endParaRPr lang="tr-TR"/>
          </a:p>
        </p:txBody>
      </p:sp>
    </p:spTree>
    <p:extLst>
      <p:ext uri="{BB962C8B-B14F-4D97-AF65-F5344CB8AC3E}">
        <p14:creationId xmlns:p14="http://schemas.microsoft.com/office/powerpoint/2010/main" val="3761979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B8EEFFF-1B38-4962-B44E-081FD8B74118}" type="datetimeFigureOut">
              <a:rPr lang="tr-TR" smtClean="0"/>
              <a:pPr/>
              <a:t>30.04.2024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EEE207F-9953-4CC2-86D8-C0599CE88CB4}" type="slidenum">
              <a:rPr lang="tr-TR" smtClean="0"/>
              <a:pPr/>
              <a:t>‹#›</a:t>
            </a:fld>
            <a:endParaRPr lang="tr-TR"/>
          </a:p>
        </p:txBody>
      </p:sp>
    </p:spTree>
    <p:extLst>
      <p:ext uri="{BB962C8B-B14F-4D97-AF65-F5344CB8AC3E}">
        <p14:creationId xmlns:p14="http://schemas.microsoft.com/office/powerpoint/2010/main" val="955401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B8EEFFF-1B38-4962-B44E-081FD8B74118}" type="datetimeFigureOut">
              <a:rPr lang="tr-TR" smtClean="0"/>
              <a:pPr/>
              <a:t>30.04.2024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EEE207F-9953-4CC2-86D8-C0599CE88CB4}" type="slidenum">
              <a:rPr lang="tr-TR" smtClean="0"/>
              <a:pPr/>
              <a:t>‹#›</a:t>
            </a:fld>
            <a:endParaRPr lang="tr-TR"/>
          </a:p>
        </p:txBody>
      </p:sp>
    </p:spTree>
    <p:extLst>
      <p:ext uri="{BB962C8B-B14F-4D97-AF65-F5344CB8AC3E}">
        <p14:creationId xmlns:p14="http://schemas.microsoft.com/office/powerpoint/2010/main" val="1614386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7" name="Date Placeholder 2"/>
          <p:cNvSpPr>
            <a:spLocks noGrp="1"/>
          </p:cNvSpPr>
          <p:nvPr>
            <p:ph type="dt" sz="half" idx="10"/>
          </p:nvPr>
        </p:nvSpPr>
        <p:spPr/>
        <p:txBody>
          <a:bodyPr/>
          <a:lstStyle/>
          <a:p>
            <a:fld id="{3B8EEFFF-1B38-4962-B44E-081FD8B74118}" type="datetimeFigureOut">
              <a:rPr lang="tr-TR" smtClean="0"/>
              <a:pPr/>
              <a:t>30.04.2024</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8EEE207F-9953-4CC2-86D8-C0599CE88CB4}" type="slidenum">
              <a:rPr lang="tr-TR" smtClean="0"/>
              <a:pPr/>
              <a:t>‹#›</a:t>
            </a:fld>
            <a:endParaRPr lang="tr-TR"/>
          </a:p>
        </p:txBody>
      </p:sp>
    </p:spTree>
    <p:extLst>
      <p:ext uri="{BB962C8B-B14F-4D97-AF65-F5344CB8AC3E}">
        <p14:creationId xmlns:p14="http://schemas.microsoft.com/office/powerpoint/2010/main" val="2821296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B8EEFFF-1B38-4962-B44E-081FD8B74118}" type="datetimeFigureOut">
              <a:rPr lang="tr-TR" smtClean="0"/>
              <a:pPr/>
              <a:t>30.04.2024</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8EEE207F-9953-4CC2-86D8-C0599CE88CB4}" type="slidenum">
              <a:rPr lang="tr-TR" smtClean="0"/>
              <a:pPr/>
              <a:t>‹#›</a:t>
            </a:fld>
            <a:endParaRPr lang="tr-TR"/>
          </a:p>
        </p:txBody>
      </p:sp>
    </p:spTree>
    <p:extLst>
      <p:ext uri="{BB962C8B-B14F-4D97-AF65-F5344CB8AC3E}">
        <p14:creationId xmlns:p14="http://schemas.microsoft.com/office/powerpoint/2010/main" val="2068316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tr-TR"/>
              <a:t>Asıl başlık stili için tıklatın</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7" name="Date Placeholder 4"/>
          <p:cNvSpPr>
            <a:spLocks noGrp="1"/>
          </p:cNvSpPr>
          <p:nvPr>
            <p:ph type="dt" sz="half" idx="10"/>
          </p:nvPr>
        </p:nvSpPr>
        <p:spPr/>
        <p:txBody>
          <a:bodyPr/>
          <a:lstStyle/>
          <a:p>
            <a:fld id="{3B8EEFFF-1B38-4962-B44E-081FD8B74118}" type="datetimeFigureOut">
              <a:rPr lang="tr-TR" smtClean="0"/>
              <a:pPr/>
              <a:t>30.04.2024</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8EEE207F-9953-4CC2-86D8-C0599CE88CB4}" type="slidenum">
              <a:rPr lang="tr-TR" smtClean="0"/>
              <a:pPr/>
              <a:t>‹#›</a:t>
            </a:fld>
            <a:endParaRPr lang="tr-TR"/>
          </a:p>
        </p:txBody>
      </p:sp>
    </p:spTree>
    <p:extLst>
      <p:ext uri="{BB962C8B-B14F-4D97-AF65-F5344CB8AC3E}">
        <p14:creationId xmlns:p14="http://schemas.microsoft.com/office/powerpoint/2010/main" val="1116361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B8EEFFF-1B38-4962-B44E-081FD8B74118}" type="datetimeFigureOut">
              <a:rPr lang="tr-TR" smtClean="0"/>
              <a:pPr/>
              <a:t>30.04.2024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EEE207F-9953-4CC2-86D8-C0599CE88CB4}" type="slidenum">
              <a:rPr lang="tr-TR" smtClean="0"/>
              <a:pPr/>
              <a:t>‹#›</a:t>
            </a:fld>
            <a:endParaRPr lang="tr-TR"/>
          </a:p>
        </p:txBody>
      </p:sp>
    </p:spTree>
    <p:extLst>
      <p:ext uri="{BB962C8B-B14F-4D97-AF65-F5344CB8AC3E}">
        <p14:creationId xmlns:p14="http://schemas.microsoft.com/office/powerpoint/2010/main" val="745503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tr-TR"/>
              <a:t>Asıl başlık stili için tıklatın</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B8EEFFF-1B38-4962-B44E-081FD8B74118}" type="datetimeFigureOut">
              <a:rPr lang="tr-TR" smtClean="0"/>
              <a:pPr/>
              <a:t>30.04.2024</a:t>
            </a:fld>
            <a:endParaRPr lang="tr-T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8EEE207F-9953-4CC2-86D8-C0599CE88CB4}" type="slidenum">
              <a:rPr lang="tr-TR" smtClean="0"/>
              <a:pPr/>
              <a:t>‹#›</a:t>
            </a:fld>
            <a:endParaRPr lang="tr-TR"/>
          </a:p>
        </p:txBody>
      </p:sp>
    </p:spTree>
    <p:extLst>
      <p:ext uri="{BB962C8B-B14F-4D97-AF65-F5344CB8AC3E}">
        <p14:creationId xmlns:p14="http://schemas.microsoft.com/office/powerpoint/2010/main" val="4237989276"/>
      </p:ext>
    </p:extLst>
  </p:cSld>
  <p:clrMap bg1="dk1" tx1="lt1" bg2="dk2" tx2="lt2" accent1="accent1" accent2="accent2" accent3="accent3" accent4="accent4" accent5="accent5" accent6="accent6" hlink="hlink" folHlink="folHlink"/>
  <p:sldLayoutIdLst>
    <p:sldLayoutId id="2147483905" r:id="rId1"/>
    <p:sldLayoutId id="2147483906" r:id="rId2"/>
    <p:sldLayoutId id="2147483907" r:id="rId3"/>
    <p:sldLayoutId id="2147483908" r:id="rId4"/>
    <p:sldLayoutId id="2147483909" r:id="rId5"/>
    <p:sldLayoutId id="2147483910" r:id="rId6"/>
    <p:sldLayoutId id="2147483911" r:id="rId7"/>
    <p:sldLayoutId id="2147483912" r:id="rId8"/>
    <p:sldLayoutId id="2147483913" r:id="rId9"/>
    <p:sldLayoutId id="2147483914" r:id="rId10"/>
    <p:sldLayoutId id="2147483915" r:id="rId11"/>
    <p:sldLayoutId id="2147483916" r:id="rId12"/>
    <p:sldLayoutId id="2147483917" r:id="rId13"/>
    <p:sldLayoutId id="2147483918" r:id="rId14"/>
    <p:sldLayoutId id="2147483919" r:id="rId15"/>
    <p:sldLayoutId id="2147483920" r:id="rId16"/>
    <p:sldLayoutId id="2147483921"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16632"/>
            <a:ext cx="8928992" cy="6624736"/>
          </a:xfrm>
        </p:spPr>
        <p:txBody>
          <a:bodyPr>
            <a:normAutofit fontScale="92500" lnSpcReduction="10000"/>
          </a:bodyPr>
          <a:lstStyle/>
          <a:p>
            <a:pPr algn="just">
              <a:buNone/>
            </a:pPr>
            <a:r>
              <a:rPr lang="tr-TR" dirty="0"/>
              <a:t>	</a:t>
            </a:r>
            <a:r>
              <a:rPr lang="tr-TR" sz="3700" b="1" dirty="0"/>
              <a:t>Global</a:t>
            </a:r>
            <a:r>
              <a:rPr lang="tr-TR" sz="3700" dirty="0"/>
              <a:t> </a:t>
            </a:r>
            <a:r>
              <a:rPr lang="tr-TR" sz="3700" b="1" dirty="0"/>
              <a:t>HRAC</a:t>
            </a:r>
            <a:r>
              <a:rPr lang="tr-TR" sz="3700" dirty="0"/>
              <a:t> (</a:t>
            </a:r>
            <a:r>
              <a:rPr lang="tr-TR" sz="3700" b="1" dirty="0" err="1"/>
              <a:t>H</a:t>
            </a:r>
            <a:r>
              <a:rPr lang="tr-TR" sz="3700" dirty="0" err="1"/>
              <a:t>erbicide</a:t>
            </a:r>
            <a:r>
              <a:rPr lang="tr-TR" sz="3700" dirty="0"/>
              <a:t> </a:t>
            </a:r>
            <a:r>
              <a:rPr lang="tr-TR" sz="3700" b="1" dirty="0" err="1"/>
              <a:t>R</a:t>
            </a:r>
            <a:r>
              <a:rPr lang="tr-TR" sz="3700" dirty="0" err="1"/>
              <a:t>esistance</a:t>
            </a:r>
            <a:r>
              <a:rPr lang="tr-TR" sz="3700" dirty="0"/>
              <a:t> </a:t>
            </a:r>
            <a:r>
              <a:rPr lang="tr-TR" sz="3700" b="1" dirty="0"/>
              <a:t>A</a:t>
            </a:r>
            <a:r>
              <a:rPr lang="tr-TR" sz="3700" dirty="0"/>
              <a:t>ction </a:t>
            </a:r>
            <a:r>
              <a:rPr lang="tr-TR" sz="3700" b="1" dirty="0" err="1"/>
              <a:t>C</a:t>
            </a:r>
            <a:r>
              <a:rPr lang="tr-TR" sz="3700" dirty="0" err="1"/>
              <a:t>ommittee</a:t>
            </a:r>
            <a:r>
              <a:rPr lang="tr-TR" sz="3700" dirty="0"/>
              <a:t>, Herbisit Direnç Hareket Komitesi) yeni herbisit sınıflandırmalarını talep etmek ve/veya Global Sınıflandırma Arama aracında listelenen kimyasalları güncellemek için </a:t>
            </a:r>
            <a:r>
              <a:rPr lang="tr-TR" sz="3700" b="1" dirty="0"/>
              <a:t>WSSA</a:t>
            </a:r>
            <a:r>
              <a:rPr lang="tr-TR" sz="3700" dirty="0"/>
              <a:t> (</a:t>
            </a:r>
            <a:r>
              <a:rPr lang="tr-TR" sz="3700" b="1" dirty="0" err="1"/>
              <a:t>W</a:t>
            </a:r>
            <a:r>
              <a:rPr lang="tr-TR" sz="3700" dirty="0" err="1"/>
              <a:t>eed</a:t>
            </a:r>
            <a:r>
              <a:rPr lang="tr-TR" sz="3700" dirty="0"/>
              <a:t> </a:t>
            </a:r>
            <a:r>
              <a:rPr lang="tr-TR" sz="3700" b="1" dirty="0" err="1"/>
              <a:t>S</a:t>
            </a:r>
            <a:r>
              <a:rPr lang="tr-TR" sz="3700" dirty="0" err="1"/>
              <a:t>cience</a:t>
            </a:r>
            <a:r>
              <a:rPr lang="tr-TR" sz="3700" dirty="0"/>
              <a:t> </a:t>
            </a:r>
            <a:r>
              <a:rPr lang="tr-TR" sz="3700" b="1" dirty="0" err="1"/>
              <a:t>S</a:t>
            </a:r>
            <a:r>
              <a:rPr lang="tr-TR" sz="3700" dirty="0" err="1"/>
              <a:t>ociety</a:t>
            </a:r>
            <a:r>
              <a:rPr lang="tr-TR" sz="3700" dirty="0"/>
              <a:t> of </a:t>
            </a:r>
            <a:r>
              <a:rPr lang="tr-TR" sz="3700" b="1" dirty="0" err="1"/>
              <a:t>A</a:t>
            </a:r>
            <a:r>
              <a:rPr lang="tr-TR" sz="3700" dirty="0" err="1"/>
              <a:t>merica</a:t>
            </a:r>
            <a:r>
              <a:rPr lang="tr-TR" sz="3700" dirty="0"/>
              <a:t>, Amerika Yabancı Ot Bilimi Derneği) ile bir süreç koordine etmektedir. Bu iki organizasyonun sınıflandırmasına göre 34 grup ve bir de etki şekli bilinmeyen diğer bir grup bulunmaktadır (2020). </a:t>
            </a:r>
          </a:p>
          <a:p>
            <a:pPr>
              <a:buNone/>
            </a:pPr>
            <a:r>
              <a:rPr lang="tr-TR" dirty="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16632"/>
            <a:ext cx="8928992" cy="6696744"/>
          </a:xfrm>
        </p:spPr>
        <p:txBody>
          <a:bodyPr>
            <a:normAutofit fontScale="92500" lnSpcReduction="20000"/>
          </a:bodyPr>
          <a:lstStyle/>
          <a:p>
            <a:pPr>
              <a:buNone/>
            </a:pPr>
            <a:r>
              <a:rPr lang="tr-TR" b="1" dirty="0"/>
              <a:t>	</a:t>
            </a:r>
            <a:r>
              <a:rPr lang="tr-TR" sz="3200" b="1" dirty="0" err="1">
                <a:solidFill>
                  <a:srgbClr val="00B050"/>
                </a:solidFill>
              </a:rPr>
              <a:t>Fotosistem</a:t>
            </a:r>
            <a:r>
              <a:rPr lang="tr-TR" sz="3200" b="1" dirty="0">
                <a:solidFill>
                  <a:srgbClr val="00B050"/>
                </a:solidFill>
              </a:rPr>
              <a:t>-II </a:t>
            </a:r>
          </a:p>
          <a:p>
            <a:pPr algn="just">
              <a:buNone/>
            </a:pPr>
            <a:r>
              <a:rPr lang="tr-TR" sz="3200" dirty="0"/>
              <a:t>	FS </a:t>
            </a:r>
            <a:r>
              <a:rPr lang="tr-TR" sz="3200" dirty="0" err="1"/>
              <a:t>II’de</a:t>
            </a:r>
            <a:r>
              <a:rPr lang="tr-TR" sz="3200" dirty="0"/>
              <a:t> elektron vericisi ışık </a:t>
            </a:r>
            <a:r>
              <a:rPr lang="tr-TR" sz="3200" dirty="0" err="1"/>
              <a:t>absorpsiyonunu</a:t>
            </a:r>
            <a:r>
              <a:rPr lang="tr-TR" sz="3200" dirty="0"/>
              <a:t> maksimum 682 dalga boyunda gerçekleştiren ve </a:t>
            </a:r>
            <a:r>
              <a:rPr lang="tr-TR" sz="3200" b="1" dirty="0"/>
              <a:t>P682</a:t>
            </a:r>
            <a:r>
              <a:rPr lang="tr-TR" sz="3200" dirty="0"/>
              <a:t> olarak tanımlanan özel klorofil-a molekülüdür. Bu sistemde gerekli enerji sudan sağlanır ve ışık enerjisi ile su parçalanarak (</a:t>
            </a:r>
            <a:r>
              <a:rPr lang="tr-TR" sz="3200" dirty="0" err="1"/>
              <a:t>fotoliz</a:t>
            </a:r>
            <a:r>
              <a:rPr lang="tr-TR" sz="3200" dirty="0"/>
              <a:t>) gerekli e - açığa çıkar.</a:t>
            </a:r>
          </a:p>
          <a:p>
            <a:pPr algn="just">
              <a:buNone/>
            </a:pPr>
            <a:r>
              <a:rPr lang="tr-TR" sz="3200" b="1" i="1" dirty="0" err="1"/>
              <a:t>Fotoliz</a:t>
            </a:r>
            <a:r>
              <a:rPr lang="tr-TR" sz="3200" b="1" i="1" dirty="0"/>
              <a:t>: </a:t>
            </a:r>
            <a:r>
              <a:rPr lang="tr-TR" sz="3200" dirty="0"/>
              <a:t>Fotosentezin  ışık tepkimelerinde ATP ve NADPH</a:t>
            </a:r>
            <a:r>
              <a:rPr lang="tr-TR" sz="3200" baseline="-25000" dirty="0"/>
              <a:t>2</a:t>
            </a:r>
            <a:r>
              <a:rPr lang="tr-TR" sz="3200" dirty="0"/>
              <a:t> üretimi için gerek duyulan hidrojen ve elektronları elde etmek için </a:t>
            </a:r>
            <a:r>
              <a:rPr lang="tr-TR" sz="3200" b="1" dirty="0"/>
              <a:t>suyun ışıkla parçalanmasına</a:t>
            </a:r>
            <a:r>
              <a:rPr lang="tr-TR" sz="3200" dirty="0"/>
              <a:t> denir.</a:t>
            </a:r>
          </a:p>
          <a:p>
            <a:pPr algn="just">
              <a:buNone/>
            </a:pPr>
            <a:r>
              <a:rPr lang="tr-TR" sz="3200" dirty="0"/>
              <a:t>2·H</a:t>
            </a:r>
            <a:r>
              <a:rPr lang="tr-TR" sz="3200" baseline="-25000" dirty="0"/>
              <a:t>2</a:t>
            </a:r>
            <a:r>
              <a:rPr lang="tr-TR" sz="3200" dirty="0"/>
              <a:t>O → 4·H</a:t>
            </a:r>
            <a:r>
              <a:rPr lang="tr-TR" sz="3200" baseline="30000" dirty="0"/>
              <a:t>+</a:t>
            </a:r>
            <a:r>
              <a:rPr lang="tr-TR" sz="3200" dirty="0"/>
              <a:t> + 2·e</a:t>
            </a:r>
            <a:r>
              <a:rPr lang="tr-TR" sz="3200" baseline="30000" dirty="0"/>
              <a:t>-</a:t>
            </a:r>
            <a:r>
              <a:rPr lang="tr-TR" sz="3200" dirty="0"/>
              <a:t> + O</a:t>
            </a:r>
            <a:r>
              <a:rPr lang="tr-TR" sz="3200" baseline="-25000" dirty="0"/>
              <a:t>2</a:t>
            </a:r>
            <a:endParaRPr lang="tr-TR" sz="3200" dirty="0"/>
          </a:p>
          <a:p>
            <a:pPr algn="just">
              <a:buNone/>
            </a:pPr>
            <a:r>
              <a:rPr lang="tr-TR" sz="3200" dirty="0"/>
              <a:t>Fotosentezle oluşan oksijen bu sırada açığa çıkar.</a:t>
            </a:r>
          </a:p>
          <a:p>
            <a:pPr algn="just">
              <a:buNone/>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308E7D-F1C6-4B27-91E7-213EDD112A2D}"/>
              </a:ext>
            </a:extLst>
          </p:cNvPr>
          <p:cNvSpPr>
            <a:spLocks noGrp="1"/>
          </p:cNvSpPr>
          <p:nvPr>
            <p:ph idx="1"/>
          </p:nvPr>
        </p:nvSpPr>
        <p:spPr>
          <a:xfrm>
            <a:off x="179512" y="116632"/>
            <a:ext cx="8712968" cy="6624736"/>
          </a:xfrm>
        </p:spPr>
        <p:txBody>
          <a:bodyPr>
            <a:normAutofit fontScale="92500"/>
          </a:bodyPr>
          <a:lstStyle/>
          <a:p>
            <a:pPr marL="0" indent="0" algn="just">
              <a:buNone/>
            </a:pPr>
            <a:r>
              <a:rPr lang="tr-TR" sz="5600" dirty="0"/>
              <a:t>Bu grupların her ikisi de fotosentezin enerji üretimi aşamasında veya ışık reaksiyonlarında çalışır. Bu herbisitlerin hassas bitkileri öldürmesi için fotosentez kadar ışığa da ihtiyaçları vardır.</a:t>
            </a:r>
          </a:p>
          <a:p>
            <a:pPr marL="0" indent="0">
              <a:buNone/>
            </a:pPr>
            <a:endParaRPr lang="tr-TR" dirty="0"/>
          </a:p>
        </p:txBody>
      </p:sp>
    </p:spTree>
    <p:extLst>
      <p:ext uri="{BB962C8B-B14F-4D97-AF65-F5344CB8AC3E}">
        <p14:creationId xmlns:p14="http://schemas.microsoft.com/office/powerpoint/2010/main" val="7780318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16632"/>
            <a:ext cx="8928992" cy="6624736"/>
          </a:xfrm>
        </p:spPr>
        <p:txBody>
          <a:bodyPr>
            <a:normAutofit fontScale="85000" lnSpcReduction="10000"/>
          </a:bodyPr>
          <a:lstStyle/>
          <a:p>
            <a:pPr algn="just">
              <a:buNone/>
            </a:pPr>
            <a:r>
              <a:rPr lang="tr-TR" dirty="0"/>
              <a:t>	</a:t>
            </a:r>
            <a:r>
              <a:rPr lang="tr-TR" sz="5400" dirty="0">
                <a:solidFill>
                  <a:srgbClr val="FF0000"/>
                </a:solidFill>
              </a:rPr>
              <a:t>FS </a:t>
            </a:r>
            <a:r>
              <a:rPr lang="tr-TR" sz="5400" dirty="0" err="1">
                <a:solidFill>
                  <a:srgbClr val="FF0000"/>
                </a:solidFill>
              </a:rPr>
              <a:t>I’le</a:t>
            </a:r>
            <a:r>
              <a:rPr lang="tr-TR" sz="5400" dirty="0">
                <a:solidFill>
                  <a:srgbClr val="FF0000"/>
                </a:solidFill>
              </a:rPr>
              <a:t> ilişkili herbisitler </a:t>
            </a:r>
            <a:r>
              <a:rPr lang="tr-TR" sz="5400" dirty="0"/>
              <a:t>elektronları FS </a:t>
            </a:r>
            <a:r>
              <a:rPr lang="tr-TR" sz="5400" dirty="0" err="1"/>
              <a:t>I'den</a:t>
            </a:r>
            <a:r>
              <a:rPr lang="tr-TR" sz="5400" dirty="0"/>
              <a:t> uzaklaştırır ve toksik moleküler türler üretir. </a:t>
            </a:r>
            <a:r>
              <a:rPr lang="tr-TR" sz="5400" b="1" dirty="0"/>
              <a:t>FS </a:t>
            </a:r>
            <a:r>
              <a:rPr lang="tr-TR" sz="5400" b="1" dirty="0" err="1"/>
              <a:t>I'i</a:t>
            </a:r>
            <a:r>
              <a:rPr lang="tr-TR" sz="5400" b="1" dirty="0"/>
              <a:t> </a:t>
            </a:r>
            <a:r>
              <a:rPr lang="tr-TR" sz="5400" b="1" dirty="0" err="1"/>
              <a:t>inhibe</a:t>
            </a:r>
            <a:r>
              <a:rPr lang="tr-TR" sz="5400" b="1" dirty="0"/>
              <a:t> eden herbisitler </a:t>
            </a:r>
            <a:r>
              <a:rPr lang="tr-TR" sz="5400" b="1" dirty="0" err="1"/>
              <a:t>kontakt</a:t>
            </a:r>
            <a:r>
              <a:rPr lang="tr-TR" sz="5400" b="1" dirty="0"/>
              <a:t> herbisitlerdir ve genellikle </a:t>
            </a:r>
            <a:r>
              <a:rPr lang="tr-TR" sz="5400" b="1" dirty="0" err="1"/>
              <a:t>membran</a:t>
            </a:r>
            <a:r>
              <a:rPr lang="tr-TR" sz="5400" b="1" dirty="0"/>
              <a:t> (zar) tahrip ediciler olarak adlandırılır. Bu grupta </a:t>
            </a:r>
            <a:r>
              <a:rPr lang="tr-TR" sz="5400" b="1" dirty="0" err="1">
                <a:solidFill>
                  <a:srgbClr val="FF0000"/>
                </a:solidFill>
              </a:rPr>
              <a:t>bipyridylium</a:t>
            </a:r>
            <a:r>
              <a:rPr lang="tr-TR" sz="5400" b="1" dirty="0"/>
              <a:t> sınıfına ait herbisitler bulunmaktadır.</a:t>
            </a:r>
          </a:p>
          <a:p>
            <a:pPr algn="just">
              <a:buNone/>
            </a:pPr>
            <a:endParaRPr lang="tr-TR" sz="4800" dirty="0"/>
          </a:p>
          <a:p>
            <a:pPr>
              <a:buNone/>
            </a:pP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5217B40-4124-4665-B88F-08952EFB94A7}"/>
              </a:ext>
            </a:extLst>
          </p:cNvPr>
          <p:cNvSpPr>
            <a:spLocks noGrp="1"/>
          </p:cNvSpPr>
          <p:nvPr>
            <p:ph idx="1"/>
          </p:nvPr>
        </p:nvSpPr>
        <p:spPr>
          <a:xfrm>
            <a:off x="179512" y="116632"/>
            <a:ext cx="8856984" cy="6624736"/>
          </a:xfrm>
        </p:spPr>
        <p:txBody>
          <a:bodyPr>
            <a:normAutofit fontScale="92500"/>
          </a:bodyPr>
          <a:lstStyle/>
          <a:p>
            <a:pPr marL="0" indent="0" algn="just">
              <a:buNone/>
            </a:pPr>
            <a:r>
              <a:rPr lang="tr-TR" sz="5000" dirty="0">
                <a:solidFill>
                  <a:srgbClr val="FF0000"/>
                </a:solidFill>
              </a:rPr>
              <a:t>FS II herbisitleri </a:t>
            </a:r>
            <a:r>
              <a:rPr lang="tr-TR" sz="5000" b="1" dirty="0"/>
              <a:t>çıkış öncesi ve çıkış sonrası kullanılmaktadır. </a:t>
            </a:r>
          </a:p>
          <a:p>
            <a:pPr marL="0" indent="0" algn="just">
              <a:buNone/>
            </a:pPr>
            <a:r>
              <a:rPr lang="tr-TR" sz="5000" dirty="0" err="1">
                <a:solidFill>
                  <a:srgbClr val="FF0000"/>
                </a:solidFill>
              </a:rPr>
              <a:t>Triazinler</a:t>
            </a:r>
            <a:r>
              <a:rPr lang="tr-TR" sz="5000" dirty="0">
                <a:solidFill>
                  <a:srgbClr val="FF0000"/>
                </a:solidFill>
              </a:rPr>
              <a:t>, </a:t>
            </a:r>
            <a:r>
              <a:rPr lang="tr-TR" sz="5000" dirty="0" err="1">
                <a:solidFill>
                  <a:srgbClr val="FF0000"/>
                </a:solidFill>
              </a:rPr>
              <a:t>triazinonlar</a:t>
            </a:r>
            <a:r>
              <a:rPr lang="tr-TR" sz="5000" dirty="0">
                <a:solidFill>
                  <a:srgbClr val="FF0000"/>
                </a:solidFill>
              </a:rPr>
              <a:t> üreler, </a:t>
            </a:r>
            <a:r>
              <a:rPr lang="tr-TR" sz="5000" dirty="0" err="1">
                <a:solidFill>
                  <a:srgbClr val="FF0000"/>
                </a:solidFill>
              </a:rPr>
              <a:t>urasiller</a:t>
            </a:r>
            <a:r>
              <a:rPr lang="tr-TR" sz="5000" dirty="0">
                <a:solidFill>
                  <a:srgbClr val="FF0000"/>
                </a:solidFill>
              </a:rPr>
              <a:t>, </a:t>
            </a:r>
            <a:r>
              <a:rPr lang="tr-TR" sz="5000" dirty="0" err="1">
                <a:solidFill>
                  <a:srgbClr val="FF0000"/>
                </a:solidFill>
              </a:rPr>
              <a:t>piridazinonlar</a:t>
            </a:r>
            <a:r>
              <a:rPr lang="tr-TR" sz="5000" dirty="0">
                <a:solidFill>
                  <a:srgbClr val="FF0000"/>
                </a:solidFill>
              </a:rPr>
              <a:t>, </a:t>
            </a:r>
            <a:r>
              <a:rPr lang="tr-TR" sz="5000" dirty="0" err="1">
                <a:solidFill>
                  <a:srgbClr val="FF0000"/>
                </a:solidFill>
              </a:rPr>
              <a:t>fenil</a:t>
            </a:r>
            <a:r>
              <a:rPr lang="tr-TR" sz="5000" dirty="0">
                <a:solidFill>
                  <a:srgbClr val="FF0000"/>
                </a:solidFill>
              </a:rPr>
              <a:t> </a:t>
            </a:r>
            <a:r>
              <a:rPr lang="tr-TR" sz="5000" dirty="0" err="1">
                <a:solidFill>
                  <a:srgbClr val="FF0000"/>
                </a:solidFill>
              </a:rPr>
              <a:t>karbamatlar</a:t>
            </a:r>
            <a:r>
              <a:rPr lang="tr-TR" sz="5000" dirty="0">
                <a:solidFill>
                  <a:srgbClr val="FF0000"/>
                </a:solidFill>
              </a:rPr>
              <a:t>, </a:t>
            </a:r>
            <a:r>
              <a:rPr lang="tr-TR" sz="5000" dirty="0" err="1">
                <a:solidFill>
                  <a:srgbClr val="FF0000"/>
                </a:solidFill>
              </a:rPr>
              <a:t>nitriller</a:t>
            </a:r>
            <a:r>
              <a:rPr lang="tr-TR" sz="5000" dirty="0">
                <a:solidFill>
                  <a:srgbClr val="FF0000"/>
                </a:solidFill>
              </a:rPr>
              <a:t>, </a:t>
            </a:r>
            <a:r>
              <a:rPr lang="tr-TR" sz="5000" dirty="0" err="1">
                <a:solidFill>
                  <a:srgbClr val="FF0000"/>
                </a:solidFill>
              </a:rPr>
              <a:t>benzotiyadiazoller</a:t>
            </a:r>
            <a:r>
              <a:rPr lang="tr-TR" sz="5000" dirty="0">
                <a:solidFill>
                  <a:srgbClr val="FF0000"/>
                </a:solidFill>
              </a:rPr>
              <a:t>, </a:t>
            </a:r>
            <a:r>
              <a:rPr lang="tr-TR" sz="5000" dirty="0" err="1">
                <a:solidFill>
                  <a:srgbClr val="FF0000"/>
                </a:solidFill>
              </a:rPr>
              <a:t>fenil</a:t>
            </a:r>
            <a:r>
              <a:rPr lang="tr-TR" sz="5000" dirty="0">
                <a:solidFill>
                  <a:srgbClr val="FF0000"/>
                </a:solidFill>
              </a:rPr>
              <a:t> </a:t>
            </a:r>
            <a:r>
              <a:rPr lang="tr-TR" sz="5000" dirty="0" err="1">
                <a:solidFill>
                  <a:srgbClr val="FF0000"/>
                </a:solidFill>
              </a:rPr>
              <a:t>piridazinler</a:t>
            </a:r>
            <a:r>
              <a:rPr lang="tr-TR" sz="5000" dirty="0">
                <a:solidFill>
                  <a:srgbClr val="FF0000"/>
                </a:solidFill>
              </a:rPr>
              <a:t> </a:t>
            </a:r>
            <a:r>
              <a:rPr lang="tr-TR" sz="5000" dirty="0"/>
              <a:t>ve</a:t>
            </a:r>
            <a:r>
              <a:rPr lang="tr-TR" sz="5000" dirty="0">
                <a:solidFill>
                  <a:srgbClr val="FF0000"/>
                </a:solidFill>
              </a:rPr>
              <a:t> asit </a:t>
            </a:r>
            <a:r>
              <a:rPr lang="tr-TR" sz="5000" dirty="0" err="1">
                <a:solidFill>
                  <a:srgbClr val="FF0000"/>
                </a:solidFill>
              </a:rPr>
              <a:t>amidler</a:t>
            </a:r>
            <a:r>
              <a:rPr lang="tr-TR" sz="5000" dirty="0">
                <a:solidFill>
                  <a:srgbClr val="FF0000"/>
                </a:solidFill>
              </a:rPr>
              <a:t> </a:t>
            </a:r>
            <a:r>
              <a:rPr lang="tr-TR" sz="5000" dirty="0"/>
              <a:t>FS </a:t>
            </a:r>
            <a:r>
              <a:rPr lang="tr-TR" sz="5000" dirty="0" err="1"/>
              <a:t>II'yi</a:t>
            </a:r>
            <a:r>
              <a:rPr lang="tr-TR" sz="5000" dirty="0"/>
              <a:t> </a:t>
            </a:r>
            <a:r>
              <a:rPr lang="tr-TR" sz="5000" dirty="0" err="1"/>
              <a:t>inhibe</a:t>
            </a:r>
            <a:r>
              <a:rPr lang="tr-TR" sz="5000" dirty="0"/>
              <a:t> eden herbisitlerdendir. </a:t>
            </a:r>
            <a:endParaRPr lang="tr-TR" dirty="0"/>
          </a:p>
        </p:txBody>
      </p:sp>
    </p:spTree>
    <p:extLst>
      <p:ext uri="{BB962C8B-B14F-4D97-AF65-F5344CB8AC3E}">
        <p14:creationId xmlns:p14="http://schemas.microsoft.com/office/powerpoint/2010/main" val="29233560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16632"/>
            <a:ext cx="8928992" cy="6624736"/>
          </a:xfrm>
        </p:spPr>
        <p:txBody>
          <a:bodyPr>
            <a:normAutofit fontScale="77500" lnSpcReduction="20000"/>
          </a:bodyPr>
          <a:lstStyle/>
          <a:p>
            <a:pPr algn="just">
              <a:buNone/>
            </a:pPr>
            <a:r>
              <a:rPr lang="tr-TR" dirty="0"/>
              <a:t>	</a:t>
            </a:r>
          </a:p>
          <a:p>
            <a:pPr algn="just">
              <a:buNone/>
            </a:pPr>
            <a:r>
              <a:rPr lang="tr-TR" sz="6200" b="1" dirty="0"/>
              <a:t>  FS I inhibitörleri </a:t>
            </a:r>
            <a:r>
              <a:rPr lang="tr-TR" sz="6200" dirty="0"/>
              <a:t>tüm mevcut bitki örtüsünü kontrol etmek için (total) ve hasat öncesi kurutucu (</a:t>
            </a:r>
            <a:r>
              <a:rPr lang="tr-TR" sz="6200" dirty="0" err="1"/>
              <a:t>desikant</a:t>
            </a:r>
            <a:r>
              <a:rPr lang="tr-TR" sz="6200" dirty="0"/>
              <a:t>) olarak kullanılan nispeten seçici olmayan kimyasallardır. Bu herbisitler FS </a:t>
            </a:r>
            <a:r>
              <a:rPr lang="tr-TR" sz="6200" dirty="0" err="1"/>
              <a:t>I'den</a:t>
            </a:r>
            <a:r>
              <a:rPr lang="tr-TR" sz="6200" dirty="0"/>
              <a:t>  gelen elektronları alır ve bir herbisit radikali oluştururlar. </a:t>
            </a:r>
            <a:r>
              <a:rPr lang="tr-TR" sz="4000" dirty="0"/>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16632"/>
            <a:ext cx="8928992" cy="6624736"/>
          </a:xfrm>
        </p:spPr>
        <p:txBody>
          <a:bodyPr>
            <a:normAutofit fontScale="92500" lnSpcReduction="10000"/>
          </a:bodyPr>
          <a:lstStyle/>
          <a:p>
            <a:pPr algn="just">
              <a:buNone/>
            </a:pPr>
            <a:r>
              <a:rPr lang="tr-TR" sz="4000" dirty="0"/>
              <a:t>	</a:t>
            </a:r>
            <a:r>
              <a:rPr lang="tr-TR" sz="4700" dirty="0"/>
              <a:t>Bu radikal daha sonra diğer molekülleri, zar </a:t>
            </a:r>
            <a:r>
              <a:rPr lang="tr-TR" sz="4700" dirty="0" err="1"/>
              <a:t>lipidlerini</a:t>
            </a:r>
            <a:r>
              <a:rPr lang="tr-TR" sz="4700" dirty="0"/>
              <a:t>, klorofili ve parçalanmış hücre zarlarını kolayca yok eden son derece reaktif ve tehlikeli moleküller oluşturmak üzere indirgenerek  sitoplazmanın sızmasına neden olur ve bu durum da yaprakların hızla solmasına ve kurumasına yol açar.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16632"/>
            <a:ext cx="8928992" cy="6624736"/>
          </a:xfrm>
        </p:spPr>
        <p:txBody>
          <a:bodyPr>
            <a:normAutofit fontScale="92500" lnSpcReduction="20000"/>
          </a:bodyPr>
          <a:lstStyle/>
          <a:p>
            <a:pPr algn="just">
              <a:buNone/>
            </a:pPr>
            <a:r>
              <a:rPr lang="tr-TR" dirty="0"/>
              <a:t>	</a:t>
            </a:r>
            <a:r>
              <a:rPr lang="tr-TR" sz="4800" dirty="0"/>
              <a:t>Bu gruptaki çoğu herbisitin etki ettiği </a:t>
            </a:r>
            <a:r>
              <a:rPr lang="tr-TR" sz="4800" b="1" dirty="0"/>
              <a:t>FS II inhibitörü herbisitler</a:t>
            </a:r>
            <a:r>
              <a:rPr lang="tr-TR" sz="4800" dirty="0"/>
              <a:t> yapraktan uygulanırsa herbisit </a:t>
            </a:r>
            <a:r>
              <a:rPr lang="tr-TR" sz="4800" dirty="0" err="1"/>
              <a:t>kütiküladan</a:t>
            </a:r>
            <a:r>
              <a:rPr lang="tr-TR" sz="4800" dirty="0"/>
              <a:t>, topraktan uygulanırsa köklerden  alınır. Oralardan hücrelerde kloroplasta doğru hareket eder, QB proteinine bağlanarak FS </a:t>
            </a:r>
            <a:r>
              <a:rPr lang="tr-TR" sz="4800" dirty="0" err="1"/>
              <a:t>II'deki</a:t>
            </a:r>
            <a:r>
              <a:rPr lang="tr-TR" sz="4800" dirty="0"/>
              <a:t> plastokinon (PQ) havuzuna elektronların taşınmasını engeller.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CA61328-0DBF-4E52-A386-5B1130074BE8}"/>
              </a:ext>
            </a:extLst>
          </p:cNvPr>
          <p:cNvSpPr>
            <a:spLocks noGrp="1"/>
          </p:cNvSpPr>
          <p:nvPr>
            <p:ph idx="1"/>
          </p:nvPr>
        </p:nvSpPr>
        <p:spPr>
          <a:xfrm>
            <a:off x="107504" y="116632"/>
            <a:ext cx="8856984" cy="6624736"/>
          </a:xfrm>
        </p:spPr>
        <p:txBody>
          <a:bodyPr>
            <a:normAutofit fontScale="92500" lnSpcReduction="10000"/>
          </a:bodyPr>
          <a:lstStyle/>
          <a:p>
            <a:pPr marL="0" indent="0" algn="just">
              <a:buNone/>
            </a:pPr>
            <a:r>
              <a:rPr lang="tr-TR" sz="4800" dirty="0"/>
              <a:t>Fotosentez II inhibitörü herbisitler aktif oksijen türlerinin (AOT) oluşumuna yol açarlar. Kloroplastlar bitki hücrelerinde AOT oluşturma kapasitesi bakımından en aktif </a:t>
            </a:r>
            <a:r>
              <a:rPr lang="tr-TR" sz="4800" dirty="0" err="1"/>
              <a:t>organellerdir</a:t>
            </a:r>
            <a:r>
              <a:rPr lang="tr-TR" sz="4800" dirty="0"/>
              <a:t>. </a:t>
            </a:r>
            <a:r>
              <a:rPr lang="tr-TR" sz="4800" dirty="0" err="1"/>
              <a:t>AOT’lar</a:t>
            </a:r>
            <a:r>
              <a:rPr lang="tr-TR" sz="4800" dirty="0"/>
              <a:t> DNA, protein  ve </a:t>
            </a:r>
            <a:r>
              <a:rPr lang="tr-TR" sz="4800" dirty="0" err="1"/>
              <a:t>lipid</a:t>
            </a:r>
            <a:r>
              <a:rPr lang="tr-TR" sz="4800" dirty="0"/>
              <a:t> gibi birçok </a:t>
            </a:r>
            <a:r>
              <a:rPr lang="tr-TR" sz="4800" dirty="0" err="1"/>
              <a:t>makromoleküle</a:t>
            </a:r>
            <a:r>
              <a:rPr lang="tr-TR" sz="4800" dirty="0"/>
              <a:t> zarar vermektedir. </a:t>
            </a:r>
          </a:p>
          <a:p>
            <a:pPr marL="0" indent="0" algn="just">
              <a:buNone/>
            </a:pPr>
            <a:endParaRPr lang="tr-TR" sz="4400" dirty="0"/>
          </a:p>
          <a:p>
            <a:pPr marL="0" indent="0">
              <a:buNone/>
            </a:pPr>
            <a:endParaRPr lang="tr-TR" dirty="0"/>
          </a:p>
        </p:txBody>
      </p:sp>
    </p:spTree>
    <p:extLst>
      <p:ext uri="{BB962C8B-B14F-4D97-AF65-F5344CB8AC3E}">
        <p14:creationId xmlns:p14="http://schemas.microsoft.com/office/powerpoint/2010/main" val="10935491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16632"/>
            <a:ext cx="8928992" cy="6624736"/>
          </a:xfrm>
        </p:spPr>
        <p:txBody>
          <a:bodyPr>
            <a:normAutofit fontScale="92500"/>
          </a:bodyPr>
          <a:lstStyle/>
          <a:p>
            <a:pPr marL="0" indent="0" algn="just">
              <a:buNone/>
            </a:pPr>
            <a:r>
              <a:rPr lang="tr-TR" sz="5400" dirty="0"/>
              <a:t>AOT’lerin hücresel yapılarda hasar oluşturması “</a:t>
            </a:r>
            <a:r>
              <a:rPr lang="tr-TR" sz="5400" dirty="0" err="1"/>
              <a:t>oksidatif</a:t>
            </a:r>
            <a:r>
              <a:rPr lang="tr-TR" sz="5400" dirty="0"/>
              <a:t> stres” olarak tanımlanmaktadır. Herbisit etkisi ile oluşan bir AOT olan </a:t>
            </a:r>
            <a:r>
              <a:rPr lang="tr-TR" sz="5400" b="1" dirty="0"/>
              <a:t>tekli</a:t>
            </a:r>
            <a:r>
              <a:rPr lang="tr-TR" sz="5400" dirty="0"/>
              <a:t> </a:t>
            </a:r>
            <a:r>
              <a:rPr lang="tr-TR" sz="5400" b="1" dirty="0"/>
              <a:t>(</a:t>
            </a:r>
            <a:r>
              <a:rPr lang="tr-TR" sz="5400" b="1" dirty="0" err="1"/>
              <a:t>singlet</a:t>
            </a:r>
            <a:r>
              <a:rPr lang="tr-TR" sz="5400" b="1" dirty="0"/>
              <a:t>) oksijen (</a:t>
            </a:r>
            <a:r>
              <a:rPr lang="tr-TR" sz="5400" b="1" baseline="30000" dirty="0"/>
              <a:t>1</a:t>
            </a:r>
            <a:r>
              <a:rPr lang="tr-TR" sz="5400" b="1" dirty="0"/>
              <a:t>O</a:t>
            </a:r>
            <a:r>
              <a:rPr lang="tr-TR" sz="5400" b="1" baseline="-25000" dirty="0"/>
              <a:t>2</a:t>
            </a:r>
            <a:r>
              <a:rPr lang="tr-TR" sz="5400" b="1" dirty="0"/>
              <a:t>)</a:t>
            </a:r>
            <a:r>
              <a:rPr lang="tr-TR" sz="5400" dirty="0"/>
              <a:t> hücre hasarına ve bitki ölümüne sebep olur. </a:t>
            </a:r>
          </a:p>
          <a:p>
            <a:pPr marL="0" indent="0">
              <a:buNone/>
            </a:pPr>
            <a:endParaRPr lang="tr-TR" dirty="0"/>
          </a:p>
        </p:txBody>
      </p:sp>
    </p:spTree>
    <p:extLst>
      <p:ext uri="{BB962C8B-B14F-4D97-AF65-F5344CB8AC3E}">
        <p14:creationId xmlns:p14="http://schemas.microsoft.com/office/powerpoint/2010/main" val="40872127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16632"/>
            <a:ext cx="8928992" cy="6624736"/>
          </a:xfrm>
        </p:spPr>
        <p:txBody>
          <a:bodyPr>
            <a:normAutofit fontScale="92500"/>
          </a:bodyPr>
          <a:lstStyle/>
          <a:p>
            <a:pPr algn="just">
              <a:buNone/>
            </a:pPr>
            <a:r>
              <a:rPr lang="tr-TR" sz="3700" dirty="0"/>
              <a:t>	Normal koşullar altında </a:t>
            </a:r>
            <a:r>
              <a:rPr lang="tr-TR" sz="3700" dirty="0" err="1"/>
              <a:t>AOT’lar</a:t>
            </a:r>
            <a:r>
              <a:rPr lang="tr-TR" sz="3700" dirty="0"/>
              <a:t> çeşitli </a:t>
            </a:r>
            <a:r>
              <a:rPr lang="tr-TR" sz="3700" dirty="0" err="1"/>
              <a:t>antioksidant</a:t>
            </a:r>
            <a:r>
              <a:rPr lang="tr-TR" sz="3700" dirty="0"/>
              <a:t> savunma mekanizmaları ile </a:t>
            </a:r>
            <a:r>
              <a:rPr lang="tr-TR" sz="3700" dirty="0" err="1"/>
              <a:t>detoksifiye</a:t>
            </a:r>
            <a:r>
              <a:rPr lang="tr-TR" sz="3700" dirty="0"/>
              <a:t> edilir. </a:t>
            </a:r>
            <a:r>
              <a:rPr lang="tr-TR" sz="3700" b="1" dirty="0" err="1"/>
              <a:t>Karotenoidler</a:t>
            </a:r>
            <a:r>
              <a:rPr lang="tr-TR" sz="3700" dirty="0"/>
              <a:t> tekli oksijenin</a:t>
            </a:r>
            <a:r>
              <a:rPr lang="tr-TR" sz="3700" b="1" dirty="0"/>
              <a:t> </a:t>
            </a:r>
            <a:r>
              <a:rPr lang="tr-TR" sz="3700" dirty="0"/>
              <a:t>(</a:t>
            </a:r>
            <a:r>
              <a:rPr lang="tr-TR" sz="3700" baseline="30000" dirty="0"/>
              <a:t>1</a:t>
            </a:r>
            <a:r>
              <a:rPr lang="tr-TR" sz="3700" dirty="0"/>
              <a:t>O</a:t>
            </a:r>
            <a:r>
              <a:rPr lang="tr-TR" sz="3700" baseline="-25000" dirty="0"/>
              <a:t>2</a:t>
            </a:r>
            <a:r>
              <a:rPr lang="tr-TR" sz="3700" dirty="0"/>
              <a:t>) tamponlanması, ışık enerjisinin toplanması ve </a:t>
            </a:r>
            <a:r>
              <a:rPr lang="tr-TR" sz="3700" dirty="0" err="1"/>
              <a:t>fotosisteme</a:t>
            </a:r>
            <a:r>
              <a:rPr lang="tr-TR" sz="3700" dirty="0"/>
              <a:t> </a:t>
            </a:r>
            <a:r>
              <a:rPr lang="tr-TR" sz="3700" dirty="0" err="1"/>
              <a:t>kanalize</a:t>
            </a:r>
            <a:r>
              <a:rPr lang="tr-TR" sz="3700" dirty="0"/>
              <a:t> edilmesi için yaşamsal antioksidanlardır. Dolayısıyla fotosentez ve pigment inhibitörü herbisitlerin üretimini bloke ettiği </a:t>
            </a:r>
            <a:r>
              <a:rPr lang="tr-TR" sz="3700" dirty="0" err="1"/>
              <a:t>karotenoidlerin</a:t>
            </a:r>
            <a:r>
              <a:rPr lang="tr-TR" sz="3700" dirty="0"/>
              <a:t> yokluğunda </a:t>
            </a:r>
            <a:r>
              <a:rPr lang="tr-TR" sz="3700" dirty="0" err="1"/>
              <a:t>dekoksifikasyon</a:t>
            </a:r>
            <a:r>
              <a:rPr lang="tr-TR" sz="3700" dirty="0"/>
              <a:t> gerçekleşmeyecek ve sonuçta bitki </a:t>
            </a:r>
            <a:r>
              <a:rPr lang="tr-TR" sz="3700" b="1" dirty="0" err="1"/>
              <a:t>fotooksidasyondan</a:t>
            </a:r>
            <a:r>
              <a:rPr lang="tr-TR" sz="3700" b="1" dirty="0"/>
              <a:t> dolayı ölecektir</a:t>
            </a:r>
            <a:r>
              <a:rPr lang="tr-TR" sz="3700"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104158" y="5504006"/>
            <a:ext cx="2808782" cy="116955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Arial" pitchFamily="34" charset="0"/>
                <a:ea typeface="Calibri" pitchFamily="34" charset="0"/>
                <a:cs typeface="Arial" pitchFamily="34" charset="0"/>
              </a:rPr>
              <a:t>ESPS: 5-</a:t>
            </a:r>
            <a:r>
              <a:rPr kumimoji="0" lang="tr-TR" sz="1000" b="0" i="0" u="none" strike="noStrike" cap="none" normalizeH="0" baseline="0" dirty="0" err="1">
                <a:ln>
                  <a:noFill/>
                </a:ln>
                <a:solidFill>
                  <a:schemeClr val="tx1"/>
                </a:solidFill>
                <a:effectLst/>
                <a:latin typeface="Arial" pitchFamily="34" charset="0"/>
                <a:ea typeface="Calibri" pitchFamily="34" charset="0"/>
                <a:cs typeface="Arial" pitchFamily="34" charset="0"/>
              </a:rPr>
              <a:t>enolpyruvylshikimate</a:t>
            </a:r>
            <a:r>
              <a:rPr kumimoji="0" lang="tr-TR" sz="1000" b="0" i="0" u="none" strike="noStrike" cap="none" normalizeH="0" baseline="0" dirty="0">
                <a:ln>
                  <a:noFill/>
                </a:ln>
                <a:solidFill>
                  <a:schemeClr val="tx1"/>
                </a:solidFill>
                <a:effectLst/>
                <a:latin typeface="Arial" pitchFamily="34" charset="0"/>
                <a:ea typeface="Calibri" pitchFamily="34" charset="0"/>
                <a:cs typeface="Arial" pitchFamily="34" charset="0"/>
              </a:rPr>
              <a:t>-3-</a:t>
            </a:r>
            <a:r>
              <a:rPr kumimoji="0" lang="tr-TR" sz="1000" b="0" i="0" u="none" strike="noStrike" cap="none" normalizeH="0" baseline="0" dirty="0" err="1">
                <a:ln>
                  <a:noFill/>
                </a:ln>
                <a:solidFill>
                  <a:schemeClr val="tx1"/>
                </a:solidFill>
                <a:effectLst/>
                <a:latin typeface="Arial" pitchFamily="34" charset="0"/>
                <a:ea typeface="Calibri" pitchFamily="34" charset="0"/>
                <a:cs typeface="Arial" pitchFamily="34" charset="0"/>
              </a:rPr>
              <a:t>phosphate</a:t>
            </a:r>
            <a:endParaRPr kumimoji="0" lang="tr-TR" sz="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Arial" pitchFamily="34" charset="0"/>
                <a:ea typeface="Calibri" pitchFamily="34" charset="0"/>
                <a:cs typeface="Arial" pitchFamily="34" charset="0"/>
              </a:rPr>
              <a:t>PDS: </a:t>
            </a:r>
            <a:r>
              <a:rPr kumimoji="0" lang="tr-TR" sz="1000" b="0" i="0" u="none" strike="noStrike" cap="none" normalizeH="0" baseline="0" dirty="0" err="1">
                <a:ln>
                  <a:noFill/>
                </a:ln>
                <a:solidFill>
                  <a:schemeClr val="tx1"/>
                </a:solidFill>
                <a:effectLst/>
                <a:latin typeface="Arial" pitchFamily="34" charset="0"/>
                <a:ea typeface="Calibri" pitchFamily="34" charset="0"/>
                <a:cs typeface="Arial" pitchFamily="34" charset="0"/>
              </a:rPr>
              <a:t>Phytoene</a:t>
            </a:r>
            <a:r>
              <a:rPr kumimoji="0" lang="tr-TR" sz="10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tr-TR" sz="1000" b="0" i="0" u="none" strike="noStrike" cap="none" normalizeH="0" baseline="0" dirty="0" err="1">
                <a:ln>
                  <a:noFill/>
                </a:ln>
                <a:solidFill>
                  <a:schemeClr val="tx1"/>
                </a:solidFill>
                <a:effectLst/>
                <a:latin typeface="Arial" pitchFamily="34" charset="0"/>
                <a:ea typeface="Calibri" pitchFamily="34" charset="0"/>
                <a:cs typeface="Arial" pitchFamily="34" charset="0"/>
              </a:rPr>
              <a:t>desaturase</a:t>
            </a:r>
            <a:r>
              <a:rPr kumimoji="0" lang="tr-TR" sz="1000" b="0" i="0" u="none" strike="noStrike" cap="none" normalizeH="0" baseline="0" dirty="0">
                <a:ln>
                  <a:noFill/>
                </a:ln>
                <a:solidFill>
                  <a:schemeClr val="tx1"/>
                </a:solidFill>
                <a:effectLst/>
                <a:latin typeface="Arial" pitchFamily="34" charset="0"/>
                <a:ea typeface="Calibri" pitchFamily="34" charset="0"/>
                <a:cs typeface="Arial" pitchFamily="34" charset="0"/>
              </a:rPr>
              <a:t> step</a:t>
            </a:r>
            <a:endParaRPr kumimoji="0" lang="tr-TR" sz="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Arial" pitchFamily="34" charset="0"/>
                <a:ea typeface="Calibri" pitchFamily="34" charset="0"/>
                <a:cs typeface="Arial" pitchFamily="34" charset="0"/>
              </a:rPr>
              <a:t>DOXP: 1-deoxy-D-xylulose 5-phosphate </a:t>
            </a:r>
            <a:endParaRPr kumimoji="0" lang="tr-TR" sz="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Arial" pitchFamily="34" charset="0"/>
                <a:ea typeface="Calibri" pitchFamily="34" charset="0"/>
                <a:cs typeface="Arial" pitchFamily="34" charset="0"/>
              </a:rPr>
              <a:t>PPO: </a:t>
            </a:r>
            <a:r>
              <a:rPr kumimoji="0" lang="tr-TR" sz="1000" b="0" i="0" u="none" strike="noStrike" cap="none" normalizeH="0" baseline="0" dirty="0" err="1">
                <a:ln>
                  <a:noFill/>
                </a:ln>
                <a:solidFill>
                  <a:schemeClr val="tx1"/>
                </a:solidFill>
                <a:effectLst/>
                <a:latin typeface="Arial" pitchFamily="34" charset="0"/>
                <a:ea typeface="Calibri" pitchFamily="34" charset="0"/>
                <a:cs typeface="Arial" pitchFamily="34" charset="0"/>
              </a:rPr>
              <a:t>Protoporphyrinogen</a:t>
            </a:r>
            <a:r>
              <a:rPr kumimoji="0" lang="tr-TR" sz="10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tr-TR" sz="1000" b="0" i="0" u="none" strike="noStrike" cap="none" normalizeH="0" baseline="0" dirty="0" err="1">
                <a:ln>
                  <a:noFill/>
                </a:ln>
                <a:solidFill>
                  <a:schemeClr val="tx1"/>
                </a:solidFill>
                <a:effectLst/>
                <a:latin typeface="Arial" pitchFamily="34" charset="0"/>
                <a:ea typeface="Calibri" pitchFamily="34" charset="0"/>
                <a:cs typeface="Arial" pitchFamily="34" charset="0"/>
              </a:rPr>
              <a:t>oxidase</a:t>
            </a:r>
            <a:endParaRPr kumimoji="0" lang="tr-TR" sz="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Calibri"/>
                <a:ea typeface="Calibri" pitchFamily="34" charset="0"/>
                <a:cs typeface="Arial" pitchFamily="34" charset="0"/>
              </a:rPr>
              <a:t>Ç</a:t>
            </a:r>
            <a:r>
              <a:rPr kumimoji="0" lang="tr-TR" sz="1000" b="0" i="0" u="none" strike="noStrike" cap="none" normalizeH="0" baseline="0" dirty="0">
                <a:ln>
                  <a:noFill/>
                </a:ln>
                <a:solidFill>
                  <a:schemeClr val="tx1"/>
                </a:solidFill>
                <a:effectLst/>
                <a:latin typeface="Arial" pitchFamily="34" charset="0"/>
                <a:ea typeface="Calibri" pitchFamily="34" charset="0"/>
                <a:cs typeface="Arial" pitchFamily="34" charset="0"/>
              </a:rPr>
              <a:t>UZYA: </a:t>
            </a:r>
            <a:r>
              <a:rPr kumimoji="0" lang="tr-TR" sz="1000" b="0" i="0" u="none" strike="noStrike" cap="none" normalizeH="0" baseline="0" dirty="0">
                <a:ln>
                  <a:noFill/>
                </a:ln>
                <a:solidFill>
                  <a:schemeClr val="tx1"/>
                </a:solidFill>
                <a:effectLst/>
                <a:latin typeface="Calibri"/>
                <a:ea typeface="Calibri" pitchFamily="34" charset="0"/>
                <a:cs typeface="Arial" pitchFamily="34" charset="0"/>
              </a:rPr>
              <a:t>Ç</a:t>
            </a:r>
            <a:r>
              <a:rPr kumimoji="0" lang="tr-TR" sz="1000" b="0" i="0" u="none" strike="noStrike" cap="none" normalizeH="0" baseline="0" dirty="0">
                <a:ln>
                  <a:noFill/>
                </a:ln>
                <a:solidFill>
                  <a:schemeClr val="tx1"/>
                </a:solidFill>
                <a:effectLst/>
                <a:latin typeface="Arial" pitchFamily="34" charset="0"/>
                <a:ea typeface="Calibri" pitchFamily="34" charset="0"/>
                <a:cs typeface="Arial" pitchFamily="34" charset="0"/>
              </a:rPr>
              <a:t>ok uzun zincirli yağ asitleri</a:t>
            </a:r>
            <a:endParaRPr kumimoji="0" lang="tr-TR" sz="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Arial" pitchFamily="34" charset="0"/>
                <a:ea typeface="Calibri" pitchFamily="34" charset="0"/>
                <a:cs typeface="Arial" pitchFamily="34" charset="0"/>
              </a:rPr>
              <a:t>DHP: </a:t>
            </a:r>
            <a:r>
              <a:rPr kumimoji="0" lang="tr-TR" sz="1000" b="0" i="0" u="none" strike="noStrike" cap="none" normalizeH="0" baseline="0" dirty="0" err="1">
                <a:ln>
                  <a:noFill/>
                </a:ln>
                <a:solidFill>
                  <a:schemeClr val="tx1"/>
                </a:solidFill>
                <a:effectLst/>
                <a:latin typeface="Arial" pitchFamily="34" charset="0"/>
                <a:ea typeface="Calibri" pitchFamily="34" charset="0"/>
                <a:cs typeface="Arial" pitchFamily="34" charset="0"/>
              </a:rPr>
              <a:t>Dihydropteroate</a:t>
            </a:r>
            <a:r>
              <a:rPr kumimoji="0" lang="tr-TR" sz="10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tr-TR" sz="1000" b="0" i="0" u="none" strike="noStrike" cap="none" normalizeH="0" baseline="0" dirty="0" err="1">
                <a:ln>
                  <a:noFill/>
                </a:ln>
                <a:solidFill>
                  <a:schemeClr val="tx1"/>
                </a:solidFill>
                <a:effectLst/>
                <a:latin typeface="Arial" pitchFamily="34" charset="0"/>
                <a:ea typeface="Calibri" pitchFamily="34" charset="0"/>
                <a:cs typeface="Arial" pitchFamily="34" charset="0"/>
              </a:rPr>
              <a:t>synthase</a:t>
            </a:r>
            <a:endParaRPr kumimoji="0" lang="tr-TR" sz="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dirty="0">
                <a:ln>
                  <a:noFill/>
                </a:ln>
                <a:solidFill>
                  <a:schemeClr val="tx1"/>
                </a:solidFill>
                <a:effectLst/>
                <a:latin typeface="Arial" pitchFamily="34" charset="0"/>
                <a:ea typeface="Calibri" pitchFamily="34" charset="0"/>
                <a:cs typeface="Arial" pitchFamily="34" charset="0"/>
              </a:rPr>
              <a:t>HPPD: 4-</a:t>
            </a:r>
            <a:r>
              <a:rPr kumimoji="0" lang="tr-TR" sz="1000" b="0" i="0" u="none" strike="noStrike" cap="none" normalizeH="0" baseline="0" dirty="0" err="1">
                <a:ln>
                  <a:noFill/>
                </a:ln>
                <a:solidFill>
                  <a:schemeClr val="tx1"/>
                </a:solidFill>
                <a:effectLst/>
                <a:latin typeface="Arial" pitchFamily="34" charset="0"/>
                <a:ea typeface="Calibri" pitchFamily="34" charset="0"/>
                <a:cs typeface="Arial" pitchFamily="34" charset="0"/>
              </a:rPr>
              <a:t>Hydroxyphenylpyruvate</a:t>
            </a:r>
            <a:r>
              <a:rPr kumimoji="0" lang="tr-TR" sz="10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tr-TR" sz="1000" b="0" i="0" u="none" strike="noStrike" cap="none" normalizeH="0" baseline="0" dirty="0" err="1">
                <a:ln>
                  <a:noFill/>
                </a:ln>
                <a:solidFill>
                  <a:schemeClr val="tx1"/>
                </a:solidFill>
                <a:effectLst/>
                <a:latin typeface="Arial" pitchFamily="34" charset="0"/>
                <a:ea typeface="Calibri" pitchFamily="34" charset="0"/>
                <a:cs typeface="Arial" pitchFamily="34" charset="0"/>
              </a:rPr>
              <a:t>dioxygenase</a:t>
            </a:r>
            <a:endParaRPr kumimoji="0" lang="tr-TR" sz="18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3" name="Tablo 2">
            <a:extLst>
              <a:ext uri="{FF2B5EF4-FFF2-40B4-BE49-F238E27FC236}">
                <a16:creationId xmlns:a16="http://schemas.microsoft.com/office/drawing/2014/main" id="{DC83CF3D-977F-4A42-B148-EA473311CC74}"/>
              </a:ext>
            </a:extLst>
          </p:cNvPr>
          <p:cNvGraphicFramePr>
            <a:graphicFrameLocks noGrp="1"/>
          </p:cNvGraphicFramePr>
          <p:nvPr>
            <p:extLst>
              <p:ext uri="{D42A27DB-BD31-4B8C-83A1-F6EECF244321}">
                <p14:modId xmlns:p14="http://schemas.microsoft.com/office/powerpoint/2010/main" val="2052396057"/>
              </p:ext>
            </p:extLst>
          </p:nvPr>
        </p:nvGraphicFramePr>
        <p:xfrm>
          <a:off x="2104158" y="133857"/>
          <a:ext cx="4196034" cy="5324136"/>
        </p:xfrm>
        <a:graphic>
          <a:graphicData uri="http://schemas.openxmlformats.org/drawingml/2006/table">
            <a:tbl>
              <a:tblPr>
                <a:tableStyleId>{5C22544A-7EE6-4342-B048-85BDC9FD1C3A}</a:tableStyleId>
              </a:tblPr>
              <a:tblGrid>
                <a:gridCol w="642314">
                  <a:extLst>
                    <a:ext uri="{9D8B030D-6E8A-4147-A177-3AD203B41FA5}">
                      <a16:colId xmlns:a16="http://schemas.microsoft.com/office/drawing/2014/main" val="1086017155"/>
                    </a:ext>
                  </a:extLst>
                </a:gridCol>
                <a:gridCol w="3553720">
                  <a:extLst>
                    <a:ext uri="{9D8B030D-6E8A-4147-A177-3AD203B41FA5}">
                      <a16:colId xmlns:a16="http://schemas.microsoft.com/office/drawing/2014/main" val="3097375744"/>
                    </a:ext>
                  </a:extLst>
                </a:gridCol>
              </a:tblGrid>
              <a:tr h="342815">
                <a:tc>
                  <a:txBody>
                    <a:bodyPr/>
                    <a:lstStyle/>
                    <a:p>
                      <a:pPr algn="ctr">
                        <a:lnSpc>
                          <a:spcPct val="107000"/>
                        </a:lnSpc>
                        <a:spcAft>
                          <a:spcPts val="800"/>
                        </a:spcAft>
                      </a:pPr>
                      <a:r>
                        <a:rPr lang="tr-TR" sz="900">
                          <a:effectLst/>
                        </a:rPr>
                        <a:t>HRAC &amp; WSSA</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pPr>
                      <a:endParaRPr lang="tr-TR" sz="900">
                        <a:effectLst/>
                        <a:latin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1237327483"/>
                  </a:ext>
                </a:extLst>
              </a:tr>
              <a:tr h="195661">
                <a:tc>
                  <a:txBody>
                    <a:bodyPr/>
                    <a:lstStyle/>
                    <a:p>
                      <a:pPr algn="ctr">
                        <a:lnSpc>
                          <a:spcPct val="107000"/>
                        </a:lnSpc>
                        <a:spcAft>
                          <a:spcPts val="800"/>
                        </a:spcAft>
                      </a:pPr>
                      <a:r>
                        <a:rPr lang="tr-TR" sz="900">
                          <a:effectLst/>
                        </a:rPr>
                        <a:t>1</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a:effectLst/>
                        </a:rPr>
                        <a:t>ACCase’ın inhibisyonu</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1679062172"/>
                  </a:ext>
                </a:extLst>
              </a:tr>
              <a:tr h="195661">
                <a:tc>
                  <a:txBody>
                    <a:bodyPr/>
                    <a:lstStyle/>
                    <a:p>
                      <a:pPr algn="ctr">
                        <a:lnSpc>
                          <a:spcPct val="107000"/>
                        </a:lnSpc>
                        <a:spcAft>
                          <a:spcPts val="800"/>
                        </a:spcAft>
                      </a:pPr>
                      <a:r>
                        <a:rPr lang="tr-TR" sz="900">
                          <a:effectLst/>
                        </a:rPr>
                        <a:t>2</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a:effectLst/>
                        </a:rPr>
                        <a:t>ALS’nin inhibisyonu</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1362985578"/>
                  </a:ext>
                </a:extLst>
              </a:tr>
              <a:tr h="195661">
                <a:tc>
                  <a:txBody>
                    <a:bodyPr/>
                    <a:lstStyle/>
                    <a:p>
                      <a:pPr algn="ctr">
                        <a:lnSpc>
                          <a:spcPct val="107000"/>
                        </a:lnSpc>
                        <a:spcAft>
                          <a:spcPts val="800"/>
                        </a:spcAft>
                      </a:pPr>
                      <a:r>
                        <a:rPr lang="tr-TR" sz="900">
                          <a:effectLst/>
                        </a:rPr>
                        <a:t>3</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a:effectLst/>
                        </a:rPr>
                        <a:t>Mikrotübül birliğinin inhibisyonu </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289213188"/>
                  </a:ext>
                </a:extLst>
              </a:tr>
              <a:tr h="195661">
                <a:tc>
                  <a:txBody>
                    <a:bodyPr/>
                    <a:lstStyle/>
                    <a:p>
                      <a:pPr algn="ctr">
                        <a:lnSpc>
                          <a:spcPct val="107000"/>
                        </a:lnSpc>
                        <a:spcAft>
                          <a:spcPts val="800"/>
                        </a:spcAft>
                      </a:pPr>
                      <a:r>
                        <a:rPr lang="tr-TR" sz="900">
                          <a:effectLst/>
                        </a:rPr>
                        <a:t>4</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a:effectLst/>
                        </a:rPr>
                        <a:t>Oksin Benzerleri</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3869615182"/>
                  </a:ext>
                </a:extLst>
              </a:tr>
              <a:tr h="195661">
                <a:tc>
                  <a:txBody>
                    <a:bodyPr/>
                    <a:lstStyle/>
                    <a:p>
                      <a:pPr algn="ctr">
                        <a:lnSpc>
                          <a:spcPct val="107000"/>
                        </a:lnSpc>
                        <a:spcAft>
                          <a:spcPts val="800"/>
                        </a:spcAft>
                      </a:pPr>
                      <a:r>
                        <a:rPr lang="tr-TR" sz="900">
                          <a:effectLst/>
                        </a:rPr>
                        <a:t>5</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a:effectLst/>
                        </a:rPr>
                        <a:t>Fotosentez FS II’nin inhibisyonu-Serine 264 bağlayıcıları</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1061991155"/>
                  </a:ext>
                </a:extLst>
              </a:tr>
              <a:tr h="195661">
                <a:tc>
                  <a:txBody>
                    <a:bodyPr/>
                    <a:lstStyle/>
                    <a:p>
                      <a:pPr algn="ctr">
                        <a:lnSpc>
                          <a:spcPct val="107000"/>
                        </a:lnSpc>
                        <a:spcAft>
                          <a:spcPts val="800"/>
                        </a:spcAft>
                      </a:pPr>
                      <a:r>
                        <a:rPr lang="tr-TR" sz="900">
                          <a:effectLst/>
                        </a:rPr>
                        <a:t>6</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dirty="0">
                          <a:effectLst/>
                        </a:rPr>
                        <a:t>Fotosentez FS </a:t>
                      </a:r>
                      <a:r>
                        <a:rPr lang="tr-TR" sz="900" dirty="0" err="1">
                          <a:effectLst/>
                        </a:rPr>
                        <a:t>II’nin</a:t>
                      </a:r>
                      <a:r>
                        <a:rPr lang="tr-TR" sz="900" dirty="0">
                          <a:effectLst/>
                        </a:rPr>
                        <a:t> inhibisyonu-Histidine 215 bağlayıcıları</a:t>
                      </a:r>
                      <a:endParaRPr lang="tr-T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3339812210"/>
                  </a:ext>
                </a:extLst>
              </a:tr>
              <a:tr h="195661">
                <a:tc>
                  <a:txBody>
                    <a:bodyPr/>
                    <a:lstStyle/>
                    <a:p>
                      <a:pPr algn="ctr">
                        <a:lnSpc>
                          <a:spcPct val="107000"/>
                        </a:lnSpc>
                        <a:spcAft>
                          <a:spcPts val="800"/>
                        </a:spcAft>
                      </a:pPr>
                      <a:r>
                        <a:rPr lang="tr-TR" sz="900">
                          <a:effectLst/>
                        </a:rPr>
                        <a:t>9</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a:effectLst/>
                        </a:rPr>
                        <a:t>ESPS synthase’nin İnhibisyonu</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4020508648"/>
                  </a:ext>
                </a:extLst>
              </a:tr>
              <a:tr h="195661">
                <a:tc>
                  <a:txBody>
                    <a:bodyPr/>
                    <a:lstStyle/>
                    <a:p>
                      <a:pPr algn="ctr">
                        <a:lnSpc>
                          <a:spcPct val="107000"/>
                        </a:lnSpc>
                        <a:spcAft>
                          <a:spcPts val="800"/>
                        </a:spcAft>
                      </a:pPr>
                      <a:r>
                        <a:rPr lang="tr-TR" sz="900">
                          <a:effectLst/>
                        </a:rPr>
                        <a:t>10</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a:effectLst/>
                        </a:rPr>
                        <a:t>Glutamine synthase’nin inhibisyonu</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140844594"/>
                  </a:ext>
                </a:extLst>
              </a:tr>
              <a:tr h="179537">
                <a:tc>
                  <a:txBody>
                    <a:bodyPr/>
                    <a:lstStyle/>
                    <a:p>
                      <a:pPr algn="ctr">
                        <a:lnSpc>
                          <a:spcPct val="107000"/>
                        </a:lnSpc>
                        <a:spcAft>
                          <a:spcPts val="800"/>
                        </a:spcAft>
                      </a:pPr>
                      <a:r>
                        <a:rPr lang="tr-TR" sz="900">
                          <a:effectLst/>
                        </a:rPr>
                        <a:t>12</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a:effectLst/>
                        </a:rPr>
                        <a:t>PDS’nin inhibisyonu</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3169958763"/>
                  </a:ext>
                </a:extLst>
              </a:tr>
              <a:tr h="195661">
                <a:tc>
                  <a:txBody>
                    <a:bodyPr/>
                    <a:lstStyle/>
                    <a:p>
                      <a:pPr algn="ctr">
                        <a:lnSpc>
                          <a:spcPct val="107000"/>
                        </a:lnSpc>
                        <a:spcAft>
                          <a:spcPts val="800"/>
                        </a:spcAft>
                      </a:pPr>
                      <a:r>
                        <a:rPr lang="tr-TR" sz="900">
                          <a:effectLst/>
                        </a:rPr>
                        <a:t>13</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a:effectLst/>
                        </a:rPr>
                        <a:t>DOXP synthase’nin inhibisyonu</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153390965"/>
                  </a:ext>
                </a:extLst>
              </a:tr>
              <a:tr h="195661">
                <a:tc>
                  <a:txBody>
                    <a:bodyPr/>
                    <a:lstStyle/>
                    <a:p>
                      <a:pPr algn="ctr">
                        <a:lnSpc>
                          <a:spcPct val="107000"/>
                        </a:lnSpc>
                        <a:spcAft>
                          <a:spcPts val="800"/>
                        </a:spcAft>
                      </a:pPr>
                      <a:r>
                        <a:rPr lang="tr-TR" sz="900">
                          <a:effectLst/>
                        </a:rPr>
                        <a:t>14</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a:effectLst/>
                        </a:rPr>
                        <a:t>PPO’nun inhibisyonu</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3816502021"/>
                  </a:ext>
                </a:extLst>
              </a:tr>
              <a:tr h="195661">
                <a:tc>
                  <a:txBody>
                    <a:bodyPr/>
                    <a:lstStyle/>
                    <a:p>
                      <a:pPr algn="ctr">
                        <a:lnSpc>
                          <a:spcPct val="107000"/>
                        </a:lnSpc>
                        <a:spcAft>
                          <a:spcPts val="800"/>
                        </a:spcAft>
                      </a:pPr>
                      <a:r>
                        <a:rPr lang="tr-TR" sz="900">
                          <a:effectLst/>
                        </a:rPr>
                        <a:t>15</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a:effectLst/>
                        </a:rPr>
                        <a:t>ÇUZYA’nın inhibisyonu </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400835456"/>
                  </a:ext>
                </a:extLst>
              </a:tr>
              <a:tr h="195661">
                <a:tc>
                  <a:txBody>
                    <a:bodyPr/>
                    <a:lstStyle/>
                    <a:p>
                      <a:pPr algn="ctr">
                        <a:lnSpc>
                          <a:spcPct val="107000"/>
                        </a:lnSpc>
                        <a:spcAft>
                          <a:spcPts val="800"/>
                        </a:spcAft>
                      </a:pPr>
                      <a:r>
                        <a:rPr lang="tr-TR" sz="900">
                          <a:effectLst/>
                        </a:rPr>
                        <a:t>18</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a:effectLst/>
                        </a:rPr>
                        <a:t>DHP’nin inhibisyonu</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4289671782"/>
                  </a:ext>
                </a:extLst>
              </a:tr>
              <a:tr h="195661">
                <a:tc>
                  <a:txBody>
                    <a:bodyPr/>
                    <a:lstStyle/>
                    <a:p>
                      <a:pPr algn="ctr">
                        <a:lnSpc>
                          <a:spcPct val="107000"/>
                        </a:lnSpc>
                        <a:spcAft>
                          <a:spcPts val="800"/>
                        </a:spcAft>
                      </a:pPr>
                      <a:r>
                        <a:rPr lang="tr-TR" sz="900">
                          <a:effectLst/>
                        </a:rPr>
                        <a:t>19</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a:effectLst/>
                        </a:rPr>
                        <a:t>Oksin nakil inhibitörleri </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2996052558"/>
                  </a:ext>
                </a:extLst>
              </a:tr>
              <a:tr h="195661">
                <a:tc>
                  <a:txBody>
                    <a:bodyPr/>
                    <a:lstStyle/>
                    <a:p>
                      <a:pPr algn="ctr">
                        <a:lnSpc>
                          <a:spcPct val="107000"/>
                        </a:lnSpc>
                        <a:spcAft>
                          <a:spcPts val="800"/>
                        </a:spcAft>
                      </a:pPr>
                      <a:r>
                        <a:rPr lang="tr-TR" sz="900">
                          <a:effectLst/>
                        </a:rPr>
                        <a:t>22</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a:effectLst/>
                        </a:rPr>
                        <a:t>FS I elektron saptırıcılar</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1380414653"/>
                  </a:ext>
                </a:extLst>
              </a:tr>
              <a:tr h="195661">
                <a:tc>
                  <a:txBody>
                    <a:bodyPr/>
                    <a:lstStyle/>
                    <a:p>
                      <a:pPr algn="ctr">
                        <a:lnSpc>
                          <a:spcPct val="107000"/>
                        </a:lnSpc>
                        <a:spcAft>
                          <a:spcPts val="800"/>
                        </a:spcAft>
                      </a:pPr>
                      <a:r>
                        <a:rPr lang="tr-TR" sz="900">
                          <a:effectLst/>
                        </a:rPr>
                        <a:t>23</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a:effectLst/>
                        </a:rPr>
                        <a:t>Mikrotübül organizasyonunun inhibisyonu  </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227535669"/>
                  </a:ext>
                </a:extLst>
              </a:tr>
              <a:tr h="240947">
                <a:tc>
                  <a:txBody>
                    <a:bodyPr/>
                    <a:lstStyle/>
                    <a:p>
                      <a:pPr algn="ctr">
                        <a:lnSpc>
                          <a:spcPct val="107000"/>
                        </a:lnSpc>
                        <a:spcAft>
                          <a:spcPts val="800"/>
                        </a:spcAft>
                      </a:pPr>
                      <a:r>
                        <a:rPr lang="tr-TR" sz="900">
                          <a:effectLst/>
                        </a:rPr>
                        <a:t>24</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dirty="0">
                          <a:effectLst/>
                        </a:rPr>
                        <a:t>Elektron taşıma sistemi ile bağlantıyı keserek ATP sentezini engelleyiciler</a:t>
                      </a:r>
                      <a:endParaRPr lang="tr-T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1151609417"/>
                  </a:ext>
                </a:extLst>
              </a:tr>
              <a:tr h="195661">
                <a:tc>
                  <a:txBody>
                    <a:bodyPr/>
                    <a:lstStyle/>
                    <a:p>
                      <a:pPr algn="ctr">
                        <a:lnSpc>
                          <a:spcPct val="107000"/>
                        </a:lnSpc>
                        <a:spcAft>
                          <a:spcPts val="800"/>
                        </a:spcAft>
                      </a:pPr>
                      <a:r>
                        <a:rPr lang="tr-TR" sz="900">
                          <a:effectLst/>
                        </a:rPr>
                        <a:t>27</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dirty="0" err="1">
                          <a:effectLst/>
                        </a:rPr>
                        <a:t>HPPD’nin</a:t>
                      </a:r>
                      <a:r>
                        <a:rPr lang="tr-TR" sz="900" dirty="0">
                          <a:effectLst/>
                        </a:rPr>
                        <a:t> </a:t>
                      </a:r>
                      <a:r>
                        <a:rPr lang="tr-TR" sz="900" dirty="0" err="1">
                          <a:effectLst/>
                        </a:rPr>
                        <a:t>inhibisyonu</a:t>
                      </a:r>
                      <a:endParaRPr lang="tr-T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2807338085"/>
                  </a:ext>
                </a:extLst>
              </a:tr>
              <a:tr h="195661">
                <a:tc>
                  <a:txBody>
                    <a:bodyPr/>
                    <a:lstStyle/>
                    <a:p>
                      <a:pPr algn="ctr">
                        <a:lnSpc>
                          <a:spcPct val="107000"/>
                        </a:lnSpc>
                        <a:spcAft>
                          <a:spcPts val="800"/>
                        </a:spcAft>
                      </a:pPr>
                      <a:r>
                        <a:rPr lang="tr-TR" sz="900">
                          <a:effectLst/>
                        </a:rPr>
                        <a:t>29</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dirty="0">
                          <a:effectLst/>
                        </a:rPr>
                        <a:t>Selüloz sentezinin </a:t>
                      </a:r>
                      <a:r>
                        <a:rPr lang="tr-TR" sz="900" dirty="0" err="1">
                          <a:effectLst/>
                        </a:rPr>
                        <a:t>inhibisyonu</a:t>
                      </a:r>
                      <a:endParaRPr lang="tr-T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1798033805"/>
                  </a:ext>
                </a:extLst>
              </a:tr>
              <a:tr h="195661">
                <a:tc>
                  <a:txBody>
                    <a:bodyPr/>
                    <a:lstStyle/>
                    <a:p>
                      <a:pPr algn="ctr">
                        <a:lnSpc>
                          <a:spcPct val="107000"/>
                        </a:lnSpc>
                        <a:spcAft>
                          <a:spcPts val="800"/>
                        </a:spcAft>
                      </a:pPr>
                      <a:r>
                        <a:rPr lang="tr-TR" sz="900">
                          <a:effectLst/>
                        </a:rPr>
                        <a:t>30</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dirty="0">
                          <a:effectLst/>
                        </a:rPr>
                        <a:t>Yağ asit </a:t>
                      </a:r>
                      <a:r>
                        <a:rPr lang="tr-TR" sz="900" dirty="0" err="1">
                          <a:effectLst/>
                        </a:rPr>
                        <a:t>thioesterase’nin</a:t>
                      </a:r>
                      <a:r>
                        <a:rPr lang="tr-TR" sz="900" dirty="0">
                          <a:effectLst/>
                        </a:rPr>
                        <a:t> </a:t>
                      </a:r>
                      <a:r>
                        <a:rPr lang="tr-TR" sz="900" dirty="0" err="1">
                          <a:effectLst/>
                        </a:rPr>
                        <a:t>inhibisyonu</a:t>
                      </a:r>
                      <a:endParaRPr lang="tr-T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175540710"/>
                  </a:ext>
                </a:extLst>
              </a:tr>
              <a:tr h="195661">
                <a:tc>
                  <a:txBody>
                    <a:bodyPr/>
                    <a:lstStyle/>
                    <a:p>
                      <a:pPr algn="ctr">
                        <a:lnSpc>
                          <a:spcPct val="107000"/>
                        </a:lnSpc>
                        <a:spcAft>
                          <a:spcPts val="800"/>
                        </a:spcAft>
                      </a:pPr>
                      <a:r>
                        <a:rPr lang="tr-TR" sz="900">
                          <a:effectLst/>
                        </a:rPr>
                        <a:t>31</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dirty="0">
                          <a:effectLst/>
                        </a:rPr>
                        <a:t>Serine </a:t>
                      </a:r>
                      <a:r>
                        <a:rPr lang="tr-TR" sz="900" dirty="0" err="1">
                          <a:effectLst/>
                        </a:rPr>
                        <a:t>threonine</a:t>
                      </a:r>
                      <a:r>
                        <a:rPr lang="tr-TR" sz="900" dirty="0">
                          <a:effectLst/>
                        </a:rPr>
                        <a:t> protein </a:t>
                      </a:r>
                      <a:r>
                        <a:rPr lang="tr-TR" sz="900" dirty="0" err="1">
                          <a:effectLst/>
                        </a:rPr>
                        <a:t>phosphatase’nin</a:t>
                      </a:r>
                      <a:r>
                        <a:rPr lang="tr-TR" sz="900" dirty="0">
                          <a:effectLst/>
                        </a:rPr>
                        <a:t> </a:t>
                      </a:r>
                      <a:r>
                        <a:rPr lang="tr-TR" sz="900" dirty="0" err="1">
                          <a:effectLst/>
                        </a:rPr>
                        <a:t>inhibisyonu</a:t>
                      </a:r>
                      <a:endParaRPr lang="tr-T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2469442953"/>
                  </a:ext>
                </a:extLst>
              </a:tr>
              <a:tr h="195661">
                <a:tc>
                  <a:txBody>
                    <a:bodyPr/>
                    <a:lstStyle/>
                    <a:p>
                      <a:pPr algn="ctr">
                        <a:lnSpc>
                          <a:spcPct val="107000"/>
                        </a:lnSpc>
                        <a:spcAft>
                          <a:spcPts val="800"/>
                        </a:spcAft>
                      </a:pPr>
                      <a:r>
                        <a:rPr lang="tr-TR" sz="900">
                          <a:effectLst/>
                        </a:rPr>
                        <a:t>32</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a:effectLst/>
                        </a:rPr>
                        <a:t>Solanesyl diphosphate synthase’nin inhibisyonu</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2289010133"/>
                  </a:ext>
                </a:extLst>
              </a:tr>
              <a:tr h="195661">
                <a:tc>
                  <a:txBody>
                    <a:bodyPr/>
                    <a:lstStyle/>
                    <a:p>
                      <a:pPr algn="ctr">
                        <a:lnSpc>
                          <a:spcPct val="107000"/>
                        </a:lnSpc>
                        <a:spcAft>
                          <a:spcPts val="800"/>
                        </a:spcAft>
                      </a:pPr>
                      <a:r>
                        <a:rPr lang="tr-TR" sz="900">
                          <a:effectLst/>
                        </a:rPr>
                        <a:t>33</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dirty="0" err="1">
                          <a:effectLst/>
                        </a:rPr>
                        <a:t>Homogentisate</a:t>
                      </a:r>
                      <a:r>
                        <a:rPr lang="tr-TR" sz="900" dirty="0">
                          <a:effectLst/>
                        </a:rPr>
                        <a:t> </a:t>
                      </a:r>
                      <a:r>
                        <a:rPr lang="tr-TR" sz="900" dirty="0" err="1">
                          <a:effectLst/>
                        </a:rPr>
                        <a:t>solanesyltransferase’nin</a:t>
                      </a:r>
                      <a:r>
                        <a:rPr lang="tr-TR" sz="900" dirty="0">
                          <a:effectLst/>
                        </a:rPr>
                        <a:t> </a:t>
                      </a:r>
                      <a:r>
                        <a:rPr lang="tr-TR" sz="900" dirty="0" err="1">
                          <a:effectLst/>
                        </a:rPr>
                        <a:t>inhibisyonu</a:t>
                      </a:r>
                      <a:endParaRPr lang="tr-T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2663657243"/>
                  </a:ext>
                </a:extLst>
              </a:tr>
              <a:tr h="195661">
                <a:tc>
                  <a:txBody>
                    <a:bodyPr/>
                    <a:lstStyle/>
                    <a:p>
                      <a:pPr algn="ctr">
                        <a:lnSpc>
                          <a:spcPct val="107000"/>
                        </a:lnSpc>
                        <a:spcAft>
                          <a:spcPts val="800"/>
                        </a:spcAft>
                      </a:pPr>
                      <a:r>
                        <a:rPr lang="tr-TR" sz="900">
                          <a:effectLst/>
                        </a:rPr>
                        <a:t>34</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a:effectLst/>
                        </a:rPr>
                        <a:t>Likopen cyclase’nin inhibisyonu</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1119369780"/>
                  </a:ext>
                </a:extLst>
              </a:tr>
              <a:tr h="195661">
                <a:tc>
                  <a:txBody>
                    <a:bodyPr/>
                    <a:lstStyle/>
                    <a:p>
                      <a:pPr algn="ctr">
                        <a:lnSpc>
                          <a:spcPct val="107000"/>
                        </a:lnSpc>
                        <a:spcAft>
                          <a:spcPts val="800"/>
                        </a:spcAft>
                      </a:pPr>
                      <a:r>
                        <a:rPr lang="tr-TR" sz="900">
                          <a:effectLst/>
                        </a:rPr>
                        <a:t>0</a:t>
                      </a:r>
                      <a:endParaRPr lang="tr-TR" sz="90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tc>
                  <a:txBody>
                    <a:bodyPr/>
                    <a:lstStyle/>
                    <a:p>
                      <a:pPr>
                        <a:lnSpc>
                          <a:spcPct val="107000"/>
                        </a:lnSpc>
                        <a:spcAft>
                          <a:spcPts val="800"/>
                        </a:spcAft>
                      </a:pPr>
                      <a:r>
                        <a:rPr lang="tr-TR" sz="900" dirty="0">
                          <a:effectLst/>
                        </a:rPr>
                        <a:t>Bilinmiyor</a:t>
                      </a:r>
                      <a:endParaRPr lang="tr-T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3654" marR="43654" marT="8084" marB="0"/>
                </a:tc>
                <a:extLst>
                  <a:ext uri="{0D108BD9-81ED-4DB2-BD59-A6C34878D82A}">
                    <a16:rowId xmlns:a16="http://schemas.microsoft.com/office/drawing/2014/main" val="3646444681"/>
                  </a:ext>
                </a:extLst>
              </a:tr>
            </a:tbl>
          </a:graphicData>
        </a:graphic>
      </p:graphicFrame>
      <p:sp>
        <p:nvSpPr>
          <p:cNvPr id="4" name="Rectangle 1">
            <a:extLst>
              <a:ext uri="{FF2B5EF4-FFF2-40B4-BE49-F238E27FC236}">
                <a16:creationId xmlns:a16="http://schemas.microsoft.com/office/drawing/2014/main" id="{E2E927E7-27DF-40E4-A8A1-23DBAE85C02D}"/>
              </a:ext>
            </a:extLst>
          </p:cNvPr>
          <p:cNvSpPr>
            <a:spLocks noChangeArrowheads="1"/>
          </p:cNvSpPr>
          <p:nvPr/>
        </p:nvSpPr>
        <p:spPr bwMode="auto">
          <a:xfrm>
            <a:off x="2741613" y="1600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16632"/>
            <a:ext cx="8928992" cy="6624736"/>
          </a:xfrm>
        </p:spPr>
        <p:txBody>
          <a:bodyPr>
            <a:normAutofit fontScale="92500" lnSpcReduction="10000"/>
          </a:bodyPr>
          <a:lstStyle/>
          <a:p>
            <a:pPr algn="just">
              <a:buNone/>
            </a:pPr>
            <a:r>
              <a:rPr lang="tr-TR" dirty="0"/>
              <a:t>	</a:t>
            </a:r>
            <a:r>
              <a:rPr lang="tr-TR" sz="4400" dirty="0"/>
              <a:t>Ancak burada herbisit AOT’lerin oluşum ve </a:t>
            </a:r>
            <a:r>
              <a:rPr lang="tr-TR" sz="4400" dirty="0" err="1"/>
              <a:t>detoksifikasyon</a:t>
            </a:r>
            <a:r>
              <a:rPr lang="tr-TR" sz="4400" dirty="0"/>
              <a:t> hızı arasındaki dengeyi bozar. Bu da hücresel yapılarda hasarlara neden olan AOT’lerin hücre içindeki miktarının hızla artmasına yol açar. </a:t>
            </a:r>
            <a:r>
              <a:rPr lang="tr-TR" sz="4400" dirty="0" err="1"/>
              <a:t>AOT’ler</a:t>
            </a:r>
            <a:r>
              <a:rPr lang="tr-TR" sz="4400" dirty="0"/>
              <a:t> bitkide özellikle </a:t>
            </a:r>
            <a:r>
              <a:rPr lang="tr-TR" sz="4400" dirty="0" err="1"/>
              <a:t>lipid</a:t>
            </a:r>
            <a:r>
              <a:rPr lang="tr-TR" sz="4400" dirty="0"/>
              <a:t> </a:t>
            </a:r>
            <a:r>
              <a:rPr lang="tr-TR" sz="4400" dirty="0" err="1"/>
              <a:t>peroksidasyonuna</a:t>
            </a:r>
            <a:r>
              <a:rPr lang="tr-TR" sz="4400" dirty="0"/>
              <a:t> neden olarak birçok hücresel fonksiyonun  bozulmasına sebep olur.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16632"/>
            <a:ext cx="8856984" cy="6624736"/>
          </a:xfrm>
        </p:spPr>
        <p:txBody>
          <a:bodyPr>
            <a:normAutofit fontScale="92500" lnSpcReduction="10000"/>
          </a:bodyPr>
          <a:lstStyle/>
          <a:p>
            <a:pPr algn="just">
              <a:buNone/>
            </a:pPr>
            <a:r>
              <a:rPr lang="tr-TR" dirty="0"/>
              <a:t>	</a:t>
            </a:r>
            <a:r>
              <a:rPr lang="tr-TR" sz="4800" dirty="0"/>
              <a:t>Sonuçta her iki alım durumunda (yaprak ve kök) da CO</a:t>
            </a:r>
            <a:r>
              <a:rPr lang="tr-TR" sz="4800" baseline="-25000" dirty="0"/>
              <a:t>2</a:t>
            </a:r>
            <a:r>
              <a:rPr lang="tr-TR" sz="4800" dirty="0"/>
              <a:t> </a:t>
            </a:r>
            <a:r>
              <a:rPr lang="tr-TR" sz="4800" dirty="0" err="1"/>
              <a:t>fiksasyonu</a:t>
            </a:r>
            <a:r>
              <a:rPr lang="tr-TR" sz="4800" dirty="0"/>
              <a:t> ve bitki büyümesi için gerekli olan enerji üretimi durur. Bununla birlikte, bitkilerin ölümü esas olarak fotosentez ürünlerinin tükenmesinden değil diğer süreçler üzerindeki dolaylı  etkilerden kaynaklanmaktadır. </a:t>
            </a:r>
          </a:p>
          <a:p>
            <a:pPr>
              <a:buNone/>
            </a:pP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784976" cy="6408712"/>
          </a:xfrm>
        </p:spPr>
        <p:txBody>
          <a:bodyPr>
            <a:normAutofit fontScale="92500" lnSpcReduction="20000"/>
          </a:bodyPr>
          <a:lstStyle/>
          <a:p>
            <a:pPr algn="just">
              <a:buNone/>
            </a:pPr>
            <a:r>
              <a:rPr lang="tr-TR" dirty="0"/>
              <a:t>	</a:t>
            </a:r>
            <a:r>
              <a:rPr lang="tr-TR" sz="4400" dirty="0"/>
              <a:t>C0</a:t>
            </a:r>
            <a:r>
              <a:rPr lang="tr-TR" sz="4400" baseline="-25000" dirty="0"/>
              <a:t>2</a:t>
            </a:r>
            <a:r>
              <a:rPr lang="tr-TR" sz="4400" dirty="0"/>
              <a:t> </a:t>
            </a:r>
            <a:r>
              <a:rPr lang="tr-TR" sz="4400" dirty="0" err="1"/>
              <a:t>fiksasyon</a:t>
            </a:r>
            <a:r>
              <a:rPr lang="tr-TR" sz="4400" dirty="0"/>
              <a:t> oranı herbisit uygulanmış tüm bitkilerde birkaç saat içinde azalır (herbisit bağlanma bölgesinin olmaması nedeniyle dirençli olanlar hariç). </a:t>
            </a:r>
            <a:r>
              <a:rPr lang="tr-TR" sz="4400" dirty="0" err="1"/>
              <a:t>Tolerant</a:t>
            </a:r>
            <a:r>
              <a:rPr lang="tr-TR" sz="4400" dirty="0"/>
              <a:t> bitkilerde fotosentez oranı hassas bitkilerdeki kadar düşük olmaz ve birkaç gün içinde normale döner. Hassas bitkilerde fotosentez oranı 1-2 gün içinde sıfıra yaklaşır ve düzelmez. </a:t>
            </a:r>
          </a:p>
          <a:p>
            <a:pPr>
              <a:buNone/>
            </a:pPr>
            <a:endParaRPr lang="tr-TR" sz="4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1EA33D1-AE14-4DBB-8C54-3B7BD92F5AAF}"/>
              </a:ext>
            </a:extLst>
          </p:cNvPr>
          <p:cNvSpPr>
            <a:spLocks noGrp="1"/>
          </p:cNvSpPr>
          <p:nvPr>
            <p:ph idx="1"/>
          </p:nvPr>
        </p:nvSpPr>
        <p:spPr>
          <a:xfrm>
            <a:off x="179512" y="188640"/>
            <a:ext cx="8784976" cy="6480720"/>
          </a:xfrm>
        </p:spPr>
        <p:txBody>
          <a:bodyPr>
            <a:normAutofit fontScale="92500" lnSpcReduction="10000"/>
          </a:bodyPr>
          <a:lstStyle/>
          <a:p>
            <a:pPr marL="0" indent="0" algn="just">
              <a:buNone/>
            </a:pPr>
            <a:r>
              <a:rPr lang="tr-TR" sz="6000" dirty="0"/>
              <a:t>Her iki durumda da fotosentez engellenir. </a:t>
            </a:r>
            <a:r>
              <a:rPr lang="tr-TR" sz="6000" dirty="0" err="1"/>
              <a:t>Simptomlar</a:t>
            </a:r>
            <a:r>
              <a:rPr lang="tr-TR" sz="6000" dirty="0"/>
              <a:t> açlıkla açıklanamayacak kadar hızlıdır. </a:t>
            </a:r>
            <a:r>
              <a:rPr lang="tr-TR" sz="6000" b="1" dirty="0"/>
              <a:t>O zaman yaprak dokusundaki kloroz ve nekroz </a:t>
            </a:r>
            <a:r>
              <a:rPr lang="tr-TR" sz="6000" b="1" dirty="0" err="1"/>
              <a:t>simptomlarını</a:t>
            </a:r>
            <a:r>
              <a:rPr lang="tr-TR" sz="6000" b="1" dirty="0"/>
              <a:t> nasıl açıklarız?</a:t>
            </a:r>
          </a:p>
          <a:p>
            <a:pPr marL="0" indent="0">
              <a:buNone/>
            </a:pPr>
            <a:endParaRPr lang="tr-TR" dirty="0"/>
          </a:p>
        </p:txBody>
      </p:sp>
    </p:spTree>
    <p:extLst>
      <p:ext uri="{BB962C8B-B14F-4D97-AF65-F5344CB8AC3E}">
        <p14:creationId xmlns:p14="http://schemas.microsoft.com/office/powerpoint/2010/main" val="25749448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7259648-93C8-485E-92B0-B3DA29AB6CDF}"/>
              </a:ext>
            </a:extLst>
          </p:cNvPr>
          <p:cNvSpPr>
            <a:spLocks noGrp="1"/>
          </p:cNvSpPr>
          <p:nvPr>
            <p:ph idx="1"/>
          </p:nvPr>
        </p:nvSpPr>
        <p:spPr>
          <a:xfrm>
            <a:off x="179512" y="188640"/>
            <a:ext cx="8784976" cy="6552728"/>
          </a:xfrm>
        </p:spPr>
        <p:txBody>
          <a:bodyPr>
            <a:normAutofit lnSpcReduction="10000"/>
          </a:bodyPr>
          <a:lstStyle/>
          <a:p>
            <a:pPr marL="0" indent="0" algn="just">
              <a:buNone/>
            </a:pPr>
            <a:r>
              <a:rPr lang="tr-TR" sz="4800" b="1" dirty="0"/>
              <a:t>Klorozun Mekanizması: </a:t>
            </a:r>
          </a:p>
          <a:p>
            <a:pPr marL="0" indent="0" algn="just">
              <a:buNone/>
            </a:pPr>
            <a:r>
              <a:rPr lang="tr-TR" sz="4800" dirty="0"/>
              <a:t>Elektron </a:t>
            </a:r>
            <a:r>
              <a:rPr lang="tr-TR" sz="4800" dirty="0" err="1"/>
              <a:t>taşınımı</a:t>
            </a:r>
            <a:r>
              <a:rPr lang="tr-TR" sz="4800" dirty="0"/>
              <a:t> engellenir </a:t>
            </a:r>
            <a:r>
              <a:rPr lang="tr-TR" sz="4800" b="1" dirty="0"/>
              <a:t>→</a:t>
            </a:r>
            <a:r>
              <a:rPr lang="tr-TR" sz="4800" dirty="0"/>
              <a:t> klorofil ve </a:t>
            </a:r>
            <a:r>
              <a:rPr lang="tr-TR" sz="4800" dirty="0" err="1"/>
              <a:t>karotenoid</a:t>
            </a:r>
            <a:r>
              <a:rPr lang="tr-TR" sz="4800" dirty="0"/>
              <a:t> pigmentlere aşırı enerji aktarılır </a:t>
            </a:r>
            <a:r>
              <a:rPr lang="tr-TR" sz="4800" b="1" dirty="0"/>
              <a:t>→</a:t>
            </a:r>
            <a:r>
              <a:rPr lang="tr-TR" sz="4800" dirty="0"/>
              <a:t> foto </a:t>
            </a:r>
            <a:r>
              <a:rPr lang="tr-TR" sz="4800" dirty="0" err="1"/>
              <a:t>oksidasyonla</a:t>
            </a:r>
            <a:r>
              <a:rPr lang="tr-TR" sz="4800" dirty="0"/>
              <a:t> klorofil ve </a:t>
            </a:r>
            <a:r>
              <a:rPr lang="tr-TR" sz="4800" dirty="0" err="1"/>
              <a:t>karotenoidler</a:t>
            </a:r>
            <a:r>
              <a:rPr lang="tr-TR" sz="4800" dirty="0"/>
              <a:t> tahrip olur (</a:t>
            </a:r>
            <a:r>
              <a:rPr lang="tr-TR" sz="4800" dirty="0" err="1"/>
              <a:t>karotenoidler</a:t>
            </a:r>
            <a:r>
              <a:rPr lang="tr-TR" sz="4800" dirty="0"/>
              <a:t> klorofili foto </a:t>
            </a:r>
            <a:r>
              <a:rPr lang="tr-TR" sz="4800" dirty="0" err="1"/>
              <a:t>oksidasyondan</a:t>
            </a:r>
            <a:r>
              <a:rPr lang="tr-TR" sz="4800" dirty="0"/>
              <a:t> korur) </a:t>
            </a:r>
            <a:r>
              <a:rPr lang="tr-TR" sz="4800" b="1" dirty="0"/>
              <a:t>→</a:t>
            </a:r>
            <a:r>
              <a:rPr lang="tr-TR" sz="4800" dirty="0"/>
              <a:t> </a:t>
            </a:r>
            <a:r>
              <a:rPr lang="tr-TR" sz="4800" b="1" dirty="0"/>
              <a:t>Sonuç: Kloroz    </a:t>
            </a:r>
          </a:p>
          <a:p>
            <a:pPr marL="0" indent="0">
              <a:buNone/>
            </a:pPr>
            <a:endParaRPr lang="tr-TR" dirty="0"/>
          </a:p>
        </p:txBody>
      </p:sp>
    </p:spTree>
    <p:extLst>
      <p:ext uri="{BB962C8B-B14F-4D97-AF65-F5344CB8AC3E}">
        <p14:creationId xmlns:p14="http://schemas.microsoft.com/office/powerpoint/2010/main" val="31812598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8CC1B8-AF25-4DB2-B3BD-59D4688E70F0}"/>
              </a:ext>
            </a:extLst>
          </p:cNvPr>
          <p:cNvSpPr>
            <a:spLocks noGrp="1"/>
          </p:cNvSpPr>
          <p:nvPr>
            <p:ph idx="1"/>
          </p:nvPr>
        </p:nvSpPr>
        <p:spPr>
          <a:xfrm>
            <a:off x="107504" y="188640"/>
            <a:ext cx="8856984" cy="6480720"/>
          </a:xfrm>
        </p:spPr>
        <p:txBody>
          <a:bodyPr>
            <a:normAutofit fontScale="92500" lnSpcReduction="10000"/>
          </a:bodyPr>
          <a:lstStyle/>
          <a:p>
            <a:pPr marL="0" indent="0" algn="just">
              <a:buNone/>
            </a:pPr>
            <a:r>
              <a:rPr lang="tr-TR" sz="4500" b="1" dirty="0"/>
              <a:t>Nekrozun Mekanizması:</a:t>
            </a:r>
          </a:p>
          <a:p>
            <a:pPr marL="0" indent="0" algn="just">
              <a:buNone/>
            </a:pPr>
            <a:r>
              <a:rPr lang="tr-TR" sz="4500" dirty="0" err="1"/>
              <a:t>Karotenoidler</a:t>
            </a:r>
            <a:r>
              <a:rPr lang="tr-TR" sz="4500" dirty="0"/>
              <a:t> tarafından “söndürülemeyen” fazla enerji üçlü klorofil (3 </a:t>
            </a:r>
            <a:r>
              <a:rPr lang="tr-TR" sz="4500" dirty="0" err="1"/>
              <a:t>Chl</a:t>
            </a:r>
            <a:r>
              <a:rPr lang="tr-TR" sz="4500" dirty="0"/>
              <a:t>) üretir </a:t>
            </a:r>
            <a:r>
              <a:rPr lang="tr-TR" sz="4500" b="1" dirty="0"/>
              <a:t>→</a:t>
            </a:r>
            <a:r>
              <a:rPr lang="tr-TR" sz="4500" dirty="0"/>
              <a:t> üçlü klorofil ile O</a:t>
            </a:r>
            <a:r>
              <a:rPr lang="tr-TR" sz="4500" baseline="-25000" dirty="0"/>
              <a:t>2</a:t>
            </a:r>
            <a:r>
              <a:rPr lang="tr-TR" sz="4500" dirty="0"/>
              <a:t> arasındaki etkileşim tekli oksijen (</a:t>
            </a:r>
            <a:r>
              <a:rPr lang="tr-TR" sz="4500" baseline="30000" dirty="0"/>
              <a:t>1</a:t>
            </a:r>
            <a:r>
              <a:rPr lang="tr-TR" sz="4500" dirty="0"/>
              <a:t>O</a:t>
            </a:r>
            <a:r>
              <a:rPr lang="tr-TR" sz="4500" baseline="-25000" dirty="0"/>
              <a:t>2</a:t>
            </a:r>
            <a:r>
              <a:rPr lang="tr-TR" sz="4500" dirty="0"/>
              <a:t>) radikalleri yaratır → </a:t>
            </a:r>
            <a:r>
              <a:rPr lang="tr-TR" sz="4500" dirty="0" err="1"/>
              <a:t>membran</a:t>
            </a:r>
            <a:r>
              <a:rPr lang="tr-TR" sz="4500" dirty="0"/>
              <a:t> </a:t>
            </a:r>
            <a:r>
              <a:rPr lang="tr-TR" sz="4500" dirty="0" err="1"/>
              <a:t>lipidleri</a:t>
            </a:r>
            <a:r>
              <a:rPr lang="tr-TR" sz="4500" dirty="0"/>
              <a:t> tahrip olur → hücre içeriği sızmaya başlar </a:t>
            </a:r>
            <a:r>
              <a:rPr lang="tr-TR" sz="4500" b="1" dirty="0"/>
              <a:t>→</a:t>
            </a:r>
            <a:r>
              <a:rPr lang="tr-TR" sz="4500" dirty="0"/>
              <a:t> bitki dokusu kurur </a:t>
            </a:r>
            <a:r>
              <a:rPr lang="tr-TR" sz="4500" b="1" dirty="0"/>
              <a:t>→</a:t>
            </a:r>
            <a:r>
              <a:rPr lang="tr-TR" sz="4500" dirty="0"/>
              <a:t> </a:t>
            </a:r>
            <a:r>
              <a:rPr lang="tr-TR" sz="4500" b="1" dirty="0"/>
              <a:t>Sonuç: Nekroz</a:t>
            </a:r>
          </a:p>
          <a:p>
            <a:pPr marL="0" indent="0">
              <a:buNone/>
            </a:pPr>
            <a:endParaRPr lang="tr-TR" dirty="0"/>
          </a:p>
        </p:txBody>
      </p:sp>
    </p:spTree>
    <p:extLst>
      <p:ext uri="{BB962C8B-B14F-4D97-AF65-F5344CB8AC3E}">
        <p14:creationId xmlns:p14="http://schemas.microsoft.com/office/powerpoint/2010/main" val="24102655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16632"/>
            <a:ext cx="8928992" cy="6552728"/>
          </a:xfrm>
        </p:spPr>
        <p:txBody>
          <a:bodyPr>
            <a:normAutofit fontScale="25000" lnSpcReduction="20000"/>
          </a:bodyPr>
          <a:lstStyle/>
          <a:p>
            <a:pPr algn="just">
              <a:buNone/>
            </a:pPr>
            <a:r>
              <a:rPr lang="tr-TR" sz="13600" dirty="0"/>
              <a:t>	</a:t>
            </a:r>
            <a:r>
              <a:rPr lang="tr-TR" sz="17200" b="1" dirty="0"/>
              <a:t>Toprağa uygulanan (çıkış öncesi) FS II inhibitörlerinden kaynaklanan </a:t>
            </a:r>
            <a:r>
              <a:rPr lang="tr-TR" sz="17200" dirty="0" err="1"/>
              <a:t>simptomlar</a:t>
            </a:r>
            <a:r>
              <a:rPr lang="tr-TR" sz="17200" dirty="0"/>
              <a:t> fotosentez başlayana kadar görülmeyecektir. Toprak uygulamalarına  maruz kalan bitkiler çimlenir ve  herbisiti topraktan kökleri yoluyla (apoplastik olarak) alırlar. Sonra alınan bu herbisit fotosentezin engellendiği yapraklara aktarılır. </a:t>
            </a:r>
          </a:p>
          <a:p>
            <a:pPr algn="just">
              <a:buNone/>
            </a:pPr>
            <a:endParaRPr lang="tr-TR" sz="5200" dirty="0"/>
          </a:p>
          <a:p>
            <a:pPr algn="just">
              <a:buNone/>
            </a:pPr>
            <a:r>
              <a:rPr lang="tr-TR" sz="4800" dirty="0"/>
              <a:t>	</a:t>
            </a:r>
          </a:p>
          <a:p>
            <a:pPr algn="just">
              <a:buNone/>
            </a:pPr>
            <a:endParaRPr lang="tr-TR" sz="4000" dirty="0"/>
          </a:p>
          <a:p>
            <a:pPr algn="just">
              <a:buNone/>
            </a:pPr>
            <a:endParaRPr lang="tr-TR" sz="4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6A70B3C-773F-4BC3-8D8A-E32250B76854}"/>
              </a:ext>
            </a:extLst>
          </p:cNvPr>
          <p:cNvSpPr>
            <a:spLocks noGrp="1"/>
          </p:cNvSpPr>
          <p:nvPr>
            <p:ph idx="1"/>
          </p:nvPr>
        </p:nvSpPr>
        <p:spPr>
          <a:xfrm>
            <a:off x="179512" y="116632"/>
            <a:ext cx="8784976" cy="6624736"/>
          </a:xfrm>
        </p:spPr>
        <p:txBody>
          <a:bodyPr>
            <a:normAutofit fontScale="40000" lnSpcReduction="20000"/>
          </a:bodyPr>
          <a:lstStyle/>
          <a:p>
            <a:pPr marL="0" indent="0" algn="just">
              <a:buNone/>
            </a:pPr>
            <a:r>
              <a:rPr lang="tr-TR" sz="9100" dirty="0"/>
              <a:t>Belirtiler herbisit alımından yaklaşık 7 gün sonra bitkinin tepesine doğru ilerleyecek şekilde önce alt yapraklarda görülecektir. Bu belirtiler su lekeleri şeklinde başlar, sonra </a:t>
            </a:r>
            <a:r>
              <a:rPr lang="tr-TR" sz="9100" dirty="0" err="1"/>
              <a:t>damarlararası</a:t>
            </a:r>
            <a:r>
              <a:rPr lang="tr-TR" sz="9100" dirty="0"/>
              <a:t> kloroz (damarlar yeşil) ve yaprak kenar ve uçlarında nekrozlar şeklinde gelişir.  Çoğu durumda yabancı otların çıkışı asla görülmez, çünkü fotosentez başlar başlamaz ölüm meydana gelir.	Zarar tipik olarak en çok geniş yapraklı bitkilerde, daha az olarak da dar yapraklılarda görülür.</a:t>
            </a:r>
          </a:p>
          <a:p>
            <a:pPr marL="0" indent="0">
              <a:buNone/>
            </a:pPr>
            <a:endParaRPr lang="tr-TR" dirty="0"/>
          </a:p>
        </p:txBody>
      </p:sp>
    </p:spTree>
    <p:extLst>
      <p:ext uri="{BB962C8B-B14F-4D97-AF65-F5344CB8AC3E}">
        <p14:creationId xmlns:p14="http://schemas.microsoft.com/office/powerpoint/2010/main" val="21851163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784976" cy="6408712"/>
          </a:xfrm>
        </p:spPr>
        <p:txBody>
          <a:bodyPr>
            <a:normAutofit fontScale="85000" lnSpcReduction="20000"/>
          </a:bodyPr>
          <a:lstStyle/>
          <a:p>
            <a:pPr algn="just">
              <a:buNone/>
            </a:pPr>
            <a:r>
              <a:rPr lang="tr-TR" dirty="0"/>
              <a:t>	</a:t>
            </a:r>
            <a:r>
              <a:rPr lang="tr-TR" sz="5000" dirty="0"/>
              <a:t>Genel olarak bu herbisitler toprakta düşük ila orta dereceli hızda hareket ederler, ancak bu herbisitlere göre toprak ve yağış miktarına göre değişmektedir. Toprakta kalıcılık herbisit, uygulama miktarı, iklime ve toprağa bağlı olarak 1 aydan az ve 2 yıldan fazla olabilmektedir.  </a:t>
            </a:r>
          </a:p>
          <a:p>
            <a:pPr algn="just">
              <a:buNone/>
            </a:pPr>
            <a:r>
              <a:rPr lang="tr-TR" sz="4000" dirty="0"/>
              <a:t>	</a:t>
            </a:r>
          </a:p>
          <a:p>
            <a:pPr algn="just">
              <a:buNone/>
            </a:pPr>
            <a:endParaRPr lang="tr-TR" sz="4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88640"/>
            <a:ext cx="8856984" cy="6552728"/>
          </a:xfrm>
        </p:spPr>
        <p:txBody>
          <a:bodyPr>
            <a:normAutofit fontScale="92500" lnSpcReduction="10000"/>
          </a:bodyPr>
          <a:lstStyle/>
          <a:p>
            <a:pPr algn="just">
              <a:buNone/>
            </a:pPr>
            <a:r>
              <a:rPr lang="tr-TR" dirty="0"/>
              <a:t>	</a:t>
            </a:r>
            <a:r>
              <a:rPr lang="tr-TR" sz="4800" dirty="0"/>
              <a:t>Bu herbisitlerin bazıları ile birkaç yıl boyunca tekrarlanan uygulamaların ardından bazı yabancı ot türlerinde direnç gelişmiştir, bu yüzden bu herbisitler münavebeli (dönüşümlü) kullanılmalıdır.</a:t>
            </a:r>
          </a:p>
          <a:p>
            <a:pPr algn="just">
              <a:buNone/>
            </a:pPr>
            <a:r>
              <a:rPr lang="tr-TR" sz="4800" dirty="0"/>
              <a:t>	Bu gruptaki tüm herbisitler düşük memeli </a:t>
            </a:r>
            <a:r>
              <a:rPr lang="tr-TR" sz="4800" dirty="0" err="1"/>
              <a:t>toksisitesine</a:t>
            </a:r>
            <a:r>
              <a:rPr lang="tr-TR" sz="4800" dirty="0"/>
              <a:t> sahiptir.</a:t>
            </a: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784976" cy="6408712"/>
          </a:xfrm>
        </p:spPr>
        <p:txBody>
          <a:bodyPr>
            <a:normAutofit fontScale="92500" lnSpcReduction="10000"/>
          </a:bodyPr>
          <a:lstStyle/>
          <a:p>
            <a:pPr algn="just">
              <a:buNone/>
            </a:pPr>
            <a:r>
              <a:rPr lang="tr-TR" sz="5400" dirty="0"/>
              <a:t>	Biz burada herbisitleri </a:t>
            </a:r>
            <a:r>
              <a:rPr lang="tr-TR" sz="5400" b="1" dirty="0"/>
              <a:t>etki şekillerine (</a:t>
            </a:r>
            <a:r>
              <a:rPr lang="tr-TR" sz="5400" b="1" dirty="0" err="1"/>
              <a:t>mode</a:t>
            </a:r>
            <a:r>
              <a:rPr lang="tr-TR" sz="5400" b="1" dirty="0"/>
              <a:t> of </a:t>
            </a:r>
            <a:r>
              <a:rPr lang="tr-TR" sz="5400" b="1" dirty="0" err="1"/>
              <a:t>action</a:t>
            </a:r>
            <a:r>
              <a:rPr lang="tr-TR" sz="5400" b="1" dirty="0"/>
              <a:t>) </a:t>
            </a:r>
            <a:r>
              <a:rPr lang="tr-TR" sz="5400" dirty="0"/>
              <a:t>göre sınıflandıracağız. Bununla birlikte bu </a:t>
            </a:r>
            <a:r>
              <a:rPr lang="tr-TR" sz="5400" dirty="0" err="1"/>
              <a:t>modların</a:t>
            </a:r>
            <a:r>
              <a:rPr lang="tr-TR" sz="5400" dirty="0"/>
              <a:t> yanına HRAC &amp; WSSA sınıflandırmasına ait grup numaraları (kodları) ile atıfta bulunacağız.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784976" cy="6480720"/>
          </a:xfrm>
        </p:spPr>
        <p:txBody>
          <a:bodyPr>
            <a:normAutofit fontScale="92500" lnSpcReduction="10000"/>
          </a:bodyPr>
          <a:lstStyle/>
          <a:p>
            <a:pPr algn="just">
              <a:buNone/>
            </a:pPr>
            <a:r>
              <a:rPr lang="tr-TR" sz="3600" b="1" dirty="0"/>
              <a:t>	</a:t>
            </a:r>
            <a:r>
              <a:rPr lang="tr-TR" sz="4000" b="1" dirty="0"/>
              <a:t>Yapraklara uygulanan (çıkış sonrası) FS II inhibitörlerinden kaynaklanan </a:t>
            </a:r>
            <a:r>
              <a:rPr lang="tr-TR" sz="4000" dirty="0" err="1"/>
              <a:t>simptomlar</a:t>
            </a:r>
            <a:r>
              <a:rPr lang="tr-TR" sz="4000" dirty="0"/>
              <a:t> hücre zarları tahrip edildiğinden </a:t>
            </a:r>
            <a:r>
              <a:rPr lang="tr-TR" sz="4000" b="1" dirty="0"/>
              <a:t>yaprak yanıklığı </a:t>
            </a:r>
            <a:r>
              <a:rPr lang="tr-TR" sz="4000" dirty="0"/>
              <a:t>olarak görünecektir. Yaprak yanıklığı </a:t>
            </a:r>
            <a:r>
              <a:rPr lang="tr-TR" sz="4000" dirty="0" err="1"/>
              <a:t>simptomları</a:t>
            </a:r>
            <a:r>
              <a:rPr lang="tr-TR" sz="4000" dirty="0"/>
              <a:t> genellikle en hızlı şekilde sıcak ve nemli koşullarda ortaya çıkar. </a:t>
            </a:r>
          </a:p>
          <a:p>
            <a:pPr algn="just">
              <a:buNone/>
            </a:pPr>
            <a:r>
              <a:rPr lang="tr-TR" sz="4000" dirty="0"/>
              <a:t>	Yapraktan uygulanan FS II inhibitörlerinden kaynaklanan </a:t>
            </a:r>
            <a:r>
              <a:rPr lang="tr-TR" sz="4000" dirty="0" err="1"/>
              <a:t>simptomlar</a:t>
            </a:r>
            <a:r>
              <a:rPr lang="tr-TR" sz="4000" dirty="0"/>
              <a:t> genellikle uygulamadan 3 gün sonra ortaya çıkmaktadır.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D8175CF-7EC8-4732-B689-540FFE640583}"/>
              </a:ext>
            </a:extLst>
          </p:cNvPr>
          <p:cNvSpPr>
            <a:spLocks noGrp="1"/>
          </p:cNvSpPr>
          <p:nvPr>
            <p:ph idx="1"/>
          </p:nvPr>
        </p:nvSpPr>
        <p:spPr>
          <a:xfrm>
            <a:off x="251520" y="332656"/>
            <a:ext cx="8640960" cy="6264696"/>
          </a:xfrm>
        </p:spPr>
        <p:txBody>
          <a:bodyPr>
            <a:normAutofit fontScale="92500"/>
          </a:bodyPr>
          <a:lstStyle/>
          <a:p>
            <a:pPr marL="0" indent="0" algn="just">
              <a:buNone/>
            </a:pPr>
            <a:r>
              <a:rPr lang="tr-TR" sz="4800" dirty="0"/>
              <a:t>Belirtiler herbisitin temas ettiği yapraklarda görülür. Yaprak belirtileri yaprak uçlarında ve kenarlarında kloroz ve ardından yaprak kenarlarından başlayıp merkeze doğru ilerleyen nekroz şeklindedir. Günler içinde de bitkide ölüm görülür. </a:t>
            </a:r>
          </a:p>
          <a:p>
            <a:pPr marL="0" indent="0">
              <a:buNone/>
            </a:pPr>
            <a:endParaRPr lang="tr-TR" dirty="0"/>
          </a:p>
        </p:txBody>
      </p:sp>
    </p:spTree>
    <p:extLst>
      <p:ext uri="{BB962C8B-B14F-4D97-AF65-F5344CB8AC3E}">
        <p14:creationId xmlns:p14="http://schemas.microsoft.com/office/powerpoint/2010/main" val="3719517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8F77FA-5809-4926-BAA2-060533B1C006}"/>
              </a:ext>
            </a:extLst>
          </p:cNvPr>
          <p:cNvSpPr>
            <a:spLocks noGrp="1"/>
          </p:cNvSpPr>
          <p:nvPr>
            <p:ph idx="1"/>
          </p:nvPr>
        </p:nvSpPr>
        <p:spPr>
          <a:xfrm>
            <a:off x="179512" y="260648"/>
            <a:ext cx="8784976" cy="6336704"/>
          </a:xfrm>
        </p:spPr>
        <p:txBody>
          <a:bodyPr>
            <a:normAutofit fontScale="92500"/>
          </a:bodyPr>
          <a:lstStyle/>
          <a:p>
            <a:pPr marL="0" indent="0" algn="just">
              <a:buNone/>
            </a:pPr>
            <a:r>
              <a:rPr lang="tr-TR" sz="4900" dirty="0"/>
              <a:t>Bu uygulamada yaprakların tam olarak kaplanması önemlidir çünkü çok az </a:t>
            </a:r>
            <a:r>
              <a:rPr lang="tr-TR" sz="4900" dirty="0" err="1"/>
              <a:t>bazipetal</a:t>
            </a:r>
            <a:r>
              <a:rPr lang="tr-TR" sz="4900" dirty="0"/>
              <a:t> </a:t>
            </a:r>
            <a:r>
              <a:rPr lang="tr-TR" sz="4900" dirty="0" err="1"/>
              <a:t>translokasyon</a:t>
            </a:r>
            <a:r>
              <a:rPr lang="tr-TR" sz="4900" dirty="0"/>
              <a:t> vardır ve etki "sistemik" değil "</a:t>
            </a:r>
            <a:r>
              <a:rPr lang="tr-TR" sz="4900" dirty="0" err="1"/>
              <a:t>kontakttır</a:t>
            </a:r>
            <a:r>
              <a:rPr lang="tr-TR" sz="4900" dirty="0"/>
              <a:t>". Yaprakta hareketi artırmak için herbisite genellikle yüzey aktif maddeler veya yağlar eklenir.</a:t>
            </a:r>
          </a:p>
          <a:p>
            <a:pPr marL="0" indent="0">
              <a:buNone/>
            </a:pPr>
            <a:endParaRPr lang="tr-TR" dirty="0"/>
          </a:p>
        </p:txBody>
      </p:sp>
    </p:spTree>
    <p:extLst>
      <p:ext uri="{BB962C8B-B14F-4D97-AF65-F5344CB8AC3E}">
        <p14:creationId xmlns:p14="http://schemas.microsoft.com/office/powerpoint/2010/main" val="26059904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7D5A4EB-F636-46BA-8604-44859924D82B}"/>
              </a:ext>
            </a:extLst>
          </p:cNvPr>
          <p:cNvSpPr>
            <a:spLocks noGrp="1"/>
          </p:cNvSpPr>
          <p:nvPr>
            <p:ph idx="1"/>
          </p:nvPr>
        </p:nvSpPr>
        <p:spPr>
          <a:xfrm>
            <a:off x="107504" y="188640"/>
            <a:ext cx="8856984" cy="6480720"/>
          </a:xfrm>
        </p:spPr>
        <p:txBody>
          <a:bodyPr>
            <a:normAutofit fontScale="92500" lnSpcReduction="10000"/>
          </a:bodyPr>
          <a:lstStyle/>
          <a:p>
            <a:pPr marL="0" indent="0" algn="just">
              <a:buNone/>
            </a:pPr>
            <a:r>
              <a:rPr lang="tr-TR" sz="4000" dirty="0" err="1"/>
              <a:t>Fotosistem</a:t>
            </a:r>
            <a:r>
              <a:rPr lang="tr-TR" sz="4000" dirty="0"/>
              <a:t> inhibitörleri dirençli bitkilerde </a:t>
            </a:r>
            <a:r>
              <a:rPr lang="tr-TR" sz="4000" b="1" dirty="0" err="1"/>
              <a:t>glutatiyon</a:t>
            </a:r>
            <a:r>
              <a:rPr lang="tr-TR" sz="4000" b="1" dirty="0"/>
              <a:t> (GSH, </a:t>
            </a:r>
            <a:r>
              <a:rPr lang="tr-TR" sz="4000" b="1" dirty="0" err="1"/>
              <a:t>glutathione</a:t>
            </a:r>
            <a:r>
              <a:rPr lang="tr-TR" sz="4000" b="1" dirty="0"/>
              <a:t>) </a:t>
            </a:r>
            <a:r>
              <a:rPr lang="tr-TR" sz="4000" b="1" dirty="0" err="1"/>
              <a:t>konjugasyonu</a:t>
            </a:r>
            <a:r>
              <a:rPr lang="tr-TR" sz="4000" b="1" dirty="0"/>
              <a:t> ile </a:t>
            </a:r>
            <a:r>
              <a:rPr lang="tr-TR" sz="4000" b="1" dirty="0" err="1"/>
              <a:t>metabolize</a:t>
            </a:r>
            <a:r>
              <a:rPr lang="tr-TR" sz="4000" b="1" dirty="0"/>
              <a:t> edilir</a:t>
            </a:r>
            <a:r>
              <a:rPr lang="tr-TR" sz="4000" dirty="0"/>
              <a:t>. </a:t>
            </a:r>
            <a:r>
              <a:rPr lang="tr-TR" sz="4000" dirty="0" err="1"/>
              <a:t>Glutatiyon</a:t>
            </a:r>
            <a:r>
              <a:rPr lang="tr-TR" sz="4000" dirty="0"/>
              <a:t> </a:t>
            </a:r>
            <a:r>
              <a:rPr lang="tr-TR" sz="4000" dirty="0" err="1"/>
              <a:t>glutamat</a:t>
            </a:r>
            <a:r>
              <a:rPr lang="tr-TR" sz="4000" dirty="0"/>
              <a:t>, </a:t>
            </a:r>
            <a:r>
              <a:rPr lang="tr-TR" sz="4000" dirty="0" err="1"/>
              <a:t>sistein</a:t>
            </a:r>
            <a:r>
              <a:rPr lang="tr-TR" sz="4000" dirty="0"/>
              <a:t> ve </a:t>
            </a:r>
            <a:r>
              <a:rPr lang="tr-TR" sz="4000" dirty="0" err="1"/>
              <a:t>glisin</a:t>
            </a:r>
            <a:r>
              <a:rPr lang="tr-TR" sz="4000" dirty="0"/>
              <a:t> amino asitlerinden ibaret bir </a:t>
            </a:r>
            <a:r>
              <a:rPr lang="tr-TR" sz="4000" dirty="0" err="1"/>
              <a:t>tripepeptittir</a:t>
            </a:r>
            <a:r>
              <a:rPr lang="tr-TR" sz="4000" dirty="0"/>
              <a:t>. Dirençli bitkilerde </a:t>
            </a:r>
            <a:r>
              <a:rPr lang="tr-TR" sz="4000" dirty="0" err="1"/>
              <a:t>glutatyon</a:t>
            </a:r>
            <a:r>
              <a:rPr lang="tr-TR" sz="4000" dirty="0"/>
              <a:t> herbisit ile </a:t>
            </a:r>
            <a:r>
              <a:rPr lang="tr-TR" sz="4000" dirty="0" err="1"/>
              <a:t>glutatyon</a:t>
            </a:r>
            <a:r>
              <a:rPr lang="tr-TR" sz="4000" dirty="0"/>
              <a:t> </a:t>
            </a:r>
            <a:r>
              <a:rPr lang="tr-TR" sz="4000" dirty="0" err="1"/>
              <a:t>transferaz</a:t>
            </a:r>
            <a:r>
              <a:rPr lang="tr-TR" sz="4000" dirty="0"/>
              <a:t> enzimi vasıtasıyla  </a:t>
            </a:r>
            <a:r>
              <a:rPr lang="tr-TR" sz="4000" dirty="0" err="1"/>
              <a:t>sisteinin</a:t>
            </a:r>
            <a:r>
              <a:rPr lang="tr-TR" sz="4000" dirty="0"/>
              <a:t> </a:t>
            </a:r>
            <a:r>
              <a:rPr lang="tr-TR" sz="4000" dirty="0" err="1"/>
              <a:t>sülfidril</a:t>
            </a:r>
            <a:r>
              <a:rPr lang="tr-TR" sz="4000" dirty="0"/>
              <a:t> grubunda </a:t>
            </a:r>
            <a:r>
              <a:rPr lang="tr-TR" sz="4000" dirty="0" err="1"/>
              <a:t>konjuge</a:t>
            </a:r>
            <a:r>
              <a:rPr lang="tr-TR" sz="4000" dirty="0"/>
              <a:t> olur (birleşir). Sonra bu </a:t>
            </a:r>
            <a:r>
              <a:rPr lang="tr-TR" sz="4000" dirty="0" err="1"/>
              <a:t>konjugat</a:t>
            </a:r>
            <a:r>
              <a:rPr lang="tr-TR" sz="4000" dirty="0"/>
              <a:t> bir </a:t>
            </a:r>
            <a:r>
              <a:rPr lang="tr-TR" sz="4000" dirty="0" err="1"/>
              <a:t>membran</a:t>
            </a:r>
            <a:r>
              <a:rPr lang="tr-TR" sz="4000" dirty="0"/>
              <a:t> proteini vasıtasıyla </a:t>
            </a:r>
            <a:r>
              <a:rPr lang="tr-TR" sz="4000" dirty="0" err="1"/>
              <a:t>vakuole</a:t>
            </a:r>
            <a:r>
              <a:rPr lang="tr-TR" sz="4000" dirty="0"/>
              <a:t> taşınır.</a:t>
            </a:r>
          </a:p>
        </p:txBody>
      </p:sp>
    </p:spTree>
    <p:extLst>
      <p:ext uri="{BB962C8B-B14F-4D97-AF65-F5344CB8AC3E}">
        <p14:creationId xmlns:p14="http://schemas.microsoft.com/office/powerpoint/2010/main" val="20669852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647576C-5D1A-4DE4-A9C9-D52F2AB569EE}"/>
              </a:ext>
            </a:extLst>
          </p:cNvPr>
          <p:cNvSpPr>
            <a:spLocks noGrp="1"/>
          </p:cNvSpPr>
          <p:nvPr>
            <p:ph idx="1"/>
          </p:nvPr>
        </p:nvSpPr>
        <p:spPr>
          <a:xfrm>
            <a:off x="107504" y="116632"/>
            <a:ext cx="8928992" cy="6624736"/>
          </a:xfrm>
        </p:spPr>
        <p:txBody>
          <a:bodyPr/>
          <a:lstStyle/>
          <a:p>
            <a:pPr marL="0" indent="0" algn="just">
              <a:buNone/>
            </a:pPr>
            <a:r>
              <a:rPr lang="tr-TR" sz="5400" dirty="0"/>
              <a:t>Kültür bitkileri </a:t>
            </a:r>
            <a:r>
              <a:rPr lang="tr-TR" sz="5400" dirty="0" err="1"/>
              <a:t>safenerlar</a:t>
            </a:r>
            <a:r>
              <a:rPr lang="tr-TR" sz="5400" dirty="0"/>
              <a:t> eklendiğinde belirli herbisitlerden daha fazla korunabilir, çünkü </a:t>
            </a:r>
            <a:r>
              <a:rPr lang="tr-TR" sz="5400" dirty="0" err="1"/>
              <a:t>safenerler</a:t>
            </a:r>
            <a:r>
              <a:rPr lang="tr-TR" sz="5400" dirty="0"/>
              <a:t> kültür bitkilerinin daha fazla </a:t>
            </a:r>
            <a:r>
              <a:rPr lang="tr-TR" sz="5400" dirty="0" err="1"/>
              <a:t>glutatiyon</a:t>
            </a:r>
            <a:r>
              <a:rPr lang="tr-TR" sz="5400" dirty="0"/>
              <a:t> yapmasına neden olur.</a:t>
            </a:r>
          </a:p>
          <a:p>
            <a:pPr marL="0" indent="0">
              <a:buNone/>
            </a:pPr>
            <a:endParaRPr lang="tr-TR" dirty="0"/>
          </a:p>
        </p:txBody>
      </p:sp>
    </p:spTree>
    <p:extLst>
      <p:ext uri="{BB962C8B-B14F-4D97-AF65-F5344CB8AC3E}">
        <p14:creationId xmlns:p14="http://schemas.microsoft.com/office/powerpoint/2010/main" val="1104333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7504" y="692696"/>
            <a:ext cx="8928992" cy="1901627"/>
          </a:xfrm>
        </p:spPr>
        <p:txBody>
          <a:bodyPr>
            <a:normAutofit fontScale="90000"/>
          </a:bodyPr>
          <a:lstStyle/>
          <a:p>
            <a:pPr algn="ctr"/>
            <a:r>
              <a:rPr lang="tr-TR" sz="4800" b="1" dirty="0">
                <a:solidFill>
                  <a:srgbClr val="00B050"/>
                </a:solidFill>
              </a:rPr>
              <a:t>Fotosentezi Engelleyen Herbisitler</a:t>
            </a:r>
            <a:br>
              <a:rPr lang="tr-TR" sz="4800" b="1" dirty="0">
                <a:solidFill>
                  <a:srgbClr val="00B050"/>
                </a:solidFill>
              </a:rPr>
            </a:br>
            <a:r>
              <a:rPr lang="tr-TR" sz="4800" b="1" dirty="0">
                <a:solidFill>
                  <a:srgbClr val="00B050"/>
                </a:solidFill>
              </a:rPr>
              <a:t>WSSA &amp; HRAC Grup 5, 6, 22</a:t>
            </a:r>
            <a:endParaRPr lang="tr-TR" sz="4800" dirty="0"/>
          </a:p>
        </p:txBody>
      </p:sp>
    </p:spTree>
    <p:extLst>
      <p:ext uri="{BB962C8B-B14F-4D97-AF65-F5344CB8AC3E}">
        <p14:creationId xmlns:p14="http://schemas.microsoft.com/office/powerpoint/2010/main" val="3483913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116632"/>
            <a:ext cx="8640960" cy="1325563"/>
          </a:xfrm>
        </p:spPr>
        <p:txBody>
          <a:bodyPr>
            <a:normAutofit fontScale="90000"/>
          </a:bodyPr>
          <a:lstStyle/>
          <a:p>
            <a:pPr algn="ctr"/>
            <a:r>
              <a:rPr lang="tr-TR" b="1" dirty="0">
                <a:solidFill>
                  <a:srgbClr val="00B050"/>
                </a:solidFill>
              </a:rPr>
              <a:t>Fotosentezi Engelleyen Herbisitler</a:t>
            </a:r>
            <a:br>
              <a:rPr lang="tr-TR" b="1" dirty="0">
                <a:solidFill>
                  <a:srgbClr val="00B050"/>
                </a:solidFill>
              </a:rPr>
            </a:br>
            <a:r>
              <a:rPr lang="tr-TR" b="1" dirty="0">
                <a:solidFill>
                  <a:srgbClr val="00B050"/>
                </a:solidFill>
              </a:rPr>
              <a:t>WSSA &amp; HRAC Grup 5, 6, 22</a:t>
            </a:r>
          </a:p>
        </p:txBody>
      </p:sp>
      <p:sp>
        <p:nvSpPr>
          <p:cNvPr id="3" name="2 İçerik Yer Tutucusu"/>
          <p:cNvSpPr>
            <a:spLocks noGrp="1"/>
          </p:cNvSpPr>
          <p:nvPr>
            <p:ph idx="1"/>
          </p:nvPr>
        </p:nvSpPr>
        <p:spPr>
          <a:xfrm>
            <a:off x="107504" y="1340768"/>
            <a:ext cx="8928992" cy="5400600"/>
          </a:xfrm>
        </p:spPr>
        <p:txBody>
          <a:bodyPr>
            <a:normAutofit fontScale="92500" lnSpcReduction="10000"/>
          </a:bodyPr>
          <a:lstStyle/>
          <a:p>
            <a:pPr>
              <a:buNone/>
            </a:pPr>
            <a:r>
              <a:rPr lang="tr-TR" sz="2800" b="1" dirty="0"/>
              <a:t>WSSA &amp; HRAC Grup 5 </a:t>
            </a:r>
            <a:r>
              <a:rPr lang="tr-TR" sz="2800" dirty="0"/>
              <a:t>(</a:t>
            </a:r>
            <a:r>
              <a:rPr lang="tr-TR" sz="2800" b="1" i="1" dirty="0">
                <a:solidFill>
                  <a:srgbClr val="C00000"/>
                </a:solidFill>
                <a:ea typeface="Calibri"/>
                <a:cs typeface="Times New Roman"/>
              </a:rPr>
              <a:t>Fotosentez FS </a:t>
            </a:r>
            <a:r>
              <a:rPr lang="tr-TR" sz="2800" b="1" i="1" dirty="0" err="1">
                <a:solidFill>
                  <a:srgbClr val="C00000"/>
                </a:solidFill>
                <a:ea typeface="Calibri"/>
                <a:cs typeface="Times New Roman"/>
              </a:rPr>
              <a:t>II’nin</a:t>
            </a:r>
            <a:r>
              <a:rPr lang="tr-TR" sz="2800" b="1" i="1" dirty="0">
                <a:solidFill>
                  <a:srgbClr val="C00000"/>
                </a:solidFill>
                <a:ea typeface="Calibri"/>
                <a:cs typeface="Times New Roman"/>
              </a:rPr>
              <a:t> </a:t>
            </a:r>
            <a:r>
              <a:rPr lang="tr-TR" sz="2800" b="1" i="1" dirty="0" err="1">
                <a:solidFill>
                  <a:srgbClr val="C00000"/>
                </a:solidFill>
                <a:ea typeface="Calibri"/>
                <a:cs typeface="Times New Roman"/>
              </a:rPr>
              <a:t>inhibisyonu</a:t>
            </a:r>
            <a:r>
              <a:rPr lang="tr-TR" sz="2800" b="1" i="1" dirty="0">
                <a:solidFill>
                  <a:srgbClr val="C00000"/>
                </a:solidFill>
                <a:ea typeface="Calibri"/>
                <a:cs typeface="Times New Roman"/>
              </a:rPr>
              <a:t>-Serine 264 bağlayıcıları</a:t>
            </a:r>
            <a:r>
              <a:rPr lang="tr-TR" sz="2800" dirty="0">
                <a:ea typeface="Calibri"/>
                <a:cs typeface="Times New Roman"/>
              </a:rPr>
              <a:t>) </a:t>
            </a:r>
            <a:r>
              <a:rPr lang="tr-TR" sz="2800" b="1" dirty="0"/>
              <a:t>Herbisit Kimyasal Familyaları </a:t>
            </a:r>
          </a:p>
          <a:p>
            <a:pPr algn="just">
              <a:buNone/>
            </a:pPr>
            <a:r>
              <a:rPr lang="tr-TR" sz="2800" dirty="0"/>
              <a:t>	Phenlycarbamate’lar, Pyridazinone, </a:t>
            </a:r>
            <a:r>
              <a:rPr lang="tr-TR" sz="2800" dirty="0" err="1"/>
              <a:t>Triazine’ler</a:t>
            </a:r>
            <a:r>
              <a:rPr lang="tr-TR" sz="2800" dirty="0"/>
              <a:t>, </a:t>
            </a:r>
            <a:r>
              <a:rPr lang="tr-TR" sz="2800" dirty="0" err="1"/>
              <a:t>Triazinone’ler</a:t>
            </a:r>
            <a:r>
              <a:rPr lang="tr-TR" sz="2800" dirty="0"/>
              <a:t>, </a:t>
            </a:r>
            <a:r>
              <a:rPr lang="tr-TR" sz="2800" dirty="0" err="1"/>
              <a:t>Uracil’ler</a:t>
            </a:r>
            <a:r>
              <a:rPr lang="tr-TR" sz="2800" dirty="0"/>
              <a:t>, </a:t>
            </a:r>
            <a:r>
              <a:rPr lang="tr-TR" sz="2800" dirty="0" err="1"/>
              <a:t>Amide’ler</a:t>
            </a:r>
            <a:r>
              <a:rPr lang="tr-TR" sz="2800" dirty="0"/>
              <a:t>, </a:t>
            </a:r>
            <a:r>
              <a:rPr lang="tr-TR" sz="2800" dirty="0" err="1"/>
              <a:t>Urea’lar</a:t>
            </a:r>
            <a:endParaRPr lang="tr-TR" sz="2800" dirty="0"/>
          </a:p>
          <a:p>
            <a:pPr algn="just">
              <a:buNone/>
            </a:pPr>
            <a:r>
              <a:rPr lang="tr-TR" sz="2800" b="1" dirty="0"/>
              <a:t>WSSA &amp; HRAC Grup 6 </a:t>
            </a:r>
            <a:r>
              <a:rPr lang="tr-TR" sz="2800" dirty="0"/>
              <a:t>(</a:t>
            </a:r>
            <a:r>
              <a:rPr lang="tr-TR" sz="2800" b="1" i="1" dirty="0">
                <a:solidFill>
                  <a:srgbClr val="C00000"/>
                </a:solidFill>
                <a:ea typeface="Calibri"/>
                <a:cs typeface="Times New Roman"/>
              </a:rPr>
              <a:t>Fotosentez FS </a:t>
            </a:r>
            <a:r>
              <a:rPr lang="tr-TR" sz="2800" b="1" i="1" dirty="0" err="1">
                <a:solidFill>
                  <a:srgbClr val="C00000"/>
                </a:solidFill>
                <a:ea typeface="Calibri"/>
                <a:cs typeface="Times New Roman"/>
              </a:rPr>
              <a:t>II’nin</a:t>
            </a:r>
            <a:r>
              <a:rPr lang="tr-TR" sz="2800" b="1" i="1" dirty="0">
                <a:solidFill>
                  <a:srgbClr val="C00000"/>
                </a:solidFill>
                <a:ea typeface="Calibri"/>
                <a:cs typeface="Times New Roman"/>
              </a:rPr>
              <a:t> inhibisyonu-Histidine 215 bağlayıcıları</a:t>
            </a:r>
            <a:r>
              <a:rPr lang="tr-TR" sz="2800" dirty="0">
                <a:ea typeface="Calibri"/>
                <a:cs typeface="Times New Roman"/>
              </a:rPr>
              <a:t>) </a:t>
            </a:r>
            <a:r>
              <a:rPr lang="tr-TR" sz="2800" b="1" dirty="0"/>
              <a:t>Herbisit Kimyasal Familyaları </a:t>
            </a:r>
            <a:endParaRPr lang="tr-TR" sz="2800" dirty="0"/>
          </a:p>
          <a:p>
            <a:pPr algn="just">
              <a:buNone/>
            </a:pPr>
            <a:r>
              <a:rPr lang="tr-TR" sz="2800" dirty="0"/>
              <a:t>	</a:t>
            </a:r>
            <a:r>
              <a:rPr lang="tr-TR" sz="2800" dirty="0" err="1"/>
              <a:t>Benzothiadiazinone</a:t>
            </a:r>
            <a:r>
              <a:rPr lang="tr-TR" sz="2800" dirty="0"/>
              <a:t>, </a:t>
            </a:r>
            <a:r>
              <a:rPr lang="tr-TR" sz="2800" dirty="0" err="1"/>
              <a:t>Nitrile’ler</a:t>
            </a:r>
            <a:r>
              <a:rPr lang="tr-TR" sz="2800" dirty="0"/>
              <a:t>, </a:t>
            </a:r>
            <a:r>
              <a:rPr lang="tr-TR" sz="2800" dirty="0" err="1"/>
              <a:t>Phenyl</a:t>
            </a:r>
            <a:r>
              <a:rPr lang="tr-TR" sz="2800" dirty="0"/>
              <a:t>-</a:t>
            </a:r>
            <a:r>
              <a:rPr lang="tr-TR" sz="2800" dirty="0" err="1"/>
              <a:t>pyridazine’ler</a:t>
            </a:r>
            <a:r>
              <a:rPr lang="tr-TR" sz="2800" dirty="0"/>
              <a:t> </a:t>
            </a:r>
          </a:p>
          <a:p>
            <a:pPr algn="just">
              <a:buNone/>
            </a:pPr>
            <a:r>
              <a:rPr lang="tr-TR" sz="2800" b="1" dirty="0"/>
              <a:t>WSSA &amp; HRAC Grup 22 </a:t>
            </a:r>
            <a:r>
              <a:rPr lang="tr-TR" sz="2800" dirty="0"/>
              <a:t>(</a:t>
            </a:r>
            <a:r>
              <a:rPr lang="tr-TR" sz="2800" b="1" i="1" dirty="0">
                <a:solidFill>
                  <a:srgbClr val="C00000"/>
                </a:solidFill>
                <a:ea typeface="Calibri"/>
                <a:cs typeface="Times New Roman"/>
              </a:rPr>
              <a:t>FS I elektron saptırıcılar</a:t>
            </a:r>
            <a:r>
              <a:rPr lang="tr-TR" sz="2800" dirty="0">
                <a:ea typeface="Calibri"/>
                <a:cs typeface="Times New Roman"/>
              </a:rPr>
              <a:t>) </a:t>
            </a:r>
            <a:r>
              <a:rPr lang="tr-TR" sz="2800" b="1" dirty="0"/>
              <a:t>Herbisit Kimyasal Familyası </a:t>
            </a:r>
            <a:endParaRPr lang="tr-TR" sz="2800" dirty="0"/>
          </a:p>
          <a:p>
            <a:pPr algn="just">
              <a:buNone/>
            </a:pPr>
            <a:r>
              <a:rPr lang="tr-TR" sz="2800" dirty="0"/>
              <a:t>	</a:t>
            </a:r>
            <a:r>
              <a:rPr lang="tr-TR" sz="2800" dirty="0" err="1"/>
              <a:t>Pyridinium’lar</a:t>
            </a:r>
            <a:endParaRPr lang="tr-T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0E1EC68F-8DA6-4DF8-9114-188C4B9081FD}"/>
              </a:ext>
            </a:extLst>
          </p:cNvPr>
          <p:cNvPicPr>
            <a:picLocks noChangeAspect="1"/>
          </p:cNvPicPr>
          <p:nvPr/>
        </p:nvPicPr>
        <p:blipFill>
          <a:blip r:embed="rId3" cstate="print"/>
          <a:stretch>
            <a:fillRect/>
          </a:stretch>
        </p:blipFill>
        <p:spPr>
          <a:xfrm>
            <a:off x="223357" y="1124743"/>
            <a:ext cx="8741132" cy="1981092"/>
          </a:xfrm>
          <a:prstGeom prst="rect">
            <a:avLst/>
          </a:prstGeom>
        </p:spPr>
      </p:pic>
      <p:sp>
        <p:nvSpPr>
          <p:cNvPr id="5" name="Dikdörtgen 4">
            <a:extLst>
              <a:ext uri="{FF2B5EF4-FFF2-40B4-BE49-F238E27FC236}">
                <a16:creationId xmlns:a16="http://schemas.microsoft.com/office/drawing/2014/main" id="{9AEFE647-655C-4783-9D17-87E67B09FE1C}"/>
              </a:ext>
            </a:extLst>
          </p:cNvPr>
          <p:cNvSpPr/>
          <p:nvPr/>
        </p:nvSpPr>
        <p:spPr>
          <a:xfrm>
            <a:off x="323528" y="216015"/>
            <a:ext cx="8568952" cy="646331"/>
          </a:xfrm>
          <a:prstGeom prst="rect">
            <a:avLst/>
          </a:prstGeom>
        </p:spPr>
        <p:txBody>
          <a:bodyPr wrap="square">
            <a:spAutoFit/>
          </a:bodyPr>
          <a:lstStyle/>
          <a:p>
            <a:r>
              <a:rPr lang="tr-TR" b="1" dirty="0"/>
              <a:t>WSSA &amp; HRAC Grup 6 </a:t>
            </a:r>
            <a:r>
              <a:rPr lang="tr-TR" dirty="0"/>
              <a:t>(</a:t>
            </a:r>
            <a:r>
              <a:rPr lang="tr-TR" b="1" i="1" dirty="0">
                <a:solidFill>
                  <a:srgbClr val="C00000"/>
                </a:solidFill>
                <a:ea typeface="Calibri"/>
                <a:cs typeface="Times New Roman"/>
              </a:rPr>
              <a:t>Fotosentez FS </a:t>
            </a:r>
            <a:r>
              <a:rPr lang="tr-TR" b="1" i="1" dirty="0" err="1">
                <a:solidFill>
                  <a:srgbClr val="C00000"/>
                </a:solidFill>
                <a:ea typeface="Calibri"/>
                <a:cs typeface="Times New Roman"/>
              </a:rPr>
              <a:t>II’nin</a:t>
            </a:r>
            <a:r>
              <a:rPr lang="tr-TR" b="1" i="1" dirty="0">
                <a:solidFill>
                  <a:srgbClr val="C00000"/>
                </a:solidFill>
                <a:ea typeface="Calibri"/>
                <a:cs typeface="Times New Roman"/>
              </a:rPr>
              <a:t> inhibisyonu-Histidine 215 bağlayıcıları</a:t>
            </a:r>
            <a:r>
              <a:rPr lang="tr-TR" dirty="0">
                <a:ea typeface="Calibri"/>
                <a:cs typeface="Times New Roman"/>
              </a:rPr>
              <a:t>) </a:t>
            </a:r>
            <a:r>
              <a:rPr lang="tr-TR" b="1" dirty="0"/>
              <a:t>Herbisitleri </a:t>
            </a:r>
            <a:endParaRPr lang="tr-TR" dirty="0"/>
          </a:p>
        </p:txBody>
      </p:sp>
      <p:sp>
        <p:nvSpPr>
          <p:cNvPr id="7" name="Dikdörtgen 6">
            <a:extLst>
              <a:ext uri="{FF2B5EF4-FFF2-40B4-BE49-F238E27FC236}">
                <a16:creationId xmlns:a16="http://schemas.microsoft.com/office/drawing/2014/main" id="{D2221B37-2EB0-4450-88EE-3E8D32CF0F24}"/>
              </a:ext>
            </a:extLst>
          </p:cNvPr>
          <p:cNvSpPr/>
          <p:nvPr/>
        </p:nvSpPr>
        <p:spPr>
          <a:xfrm>
            <a:off x="987030" y="3567500"/>
            <a:ext cx="7416824" cy="369332"/>
          </a:xfrm>
          <a:prstGeom prst="rect">
            <a:avLst/>
          </a:prstGeom>
        </p:spPr>
        <p:txBody>
          <a:bodyPr wrap="square">
            <a:spAutoFit/>
          </a:bodyPr>
          <a:lstStyle/>
          <a:p>
            <a:r>
              <a:rPr lang="tr-TR" b="1" dirty="0"/>
              <a:t>WSSA &amp; HRAC Grup 22 </a:t>
            </a:r>
            <a:r>
              <a:rPr lang="tr-TR" dirty="0"/>
              <a:t>(</a:t>
            </a:r>
            <a:r>
              <a:rPr lang="tr-TR" b="1" i="1" dirty="0">
                <a:solidFill>
                  <a:srgbClr val="C00000"/>
                </a:solidFill>
                <a:ea typeface="Calibri"/>
                <a:cs typeface="Times New Roman"/>
              </a:rPr>
              <a:t>FS I elektron saptırıcılar</a:t>
            </a:r>
            <a:r>
              <a:rPr lang="tr-TR" dirty="0">
                <a:ea typeface="Calibri"/>
                <a:cs typeface="Times New Roman"/>
              </a:rPr>
              <a:t>) </a:t>
            </a:r>
            <a:r>
              <a:rPr lang="tr-TR" b="1" dirty="0"/>
              <a:t>Herbisitleri </a:t>
            </a:r>
            <a:endParaRPr lang="tr-TR" dirty="0"/>
          </a:p>
        </p:txBody>
      </p:sp>
      <p:pic>
        <p:nvPicPr>
          <p:cNvPr id="8" name="Resim 7">
            <a:extLst>
              <a:ext uri="{FF2B5EF4-FFF2-40B4-BE49-F238E27FC236}">
                <a16:creationId xmlns:a16="http://schemas.microsoft.com/office/drawing/2014/main" id="{24E690D8-7AD8-4143-9FB5-A452192D7E68}"/>
              </a:ext>
            </a:extLst>
          </p:cNvPr>
          <p:cNvPicPr>
            <a:picLocks noChangeAspect="1"/>
          </p:cNvPicPr>
          <p:nvPr/>
        </p:nvPicPr>
        <p:blipFill>
          <a:blip r:embed="rId4" cstate="print"/>
          <a:stretch>
            <a:fillRect/>
          </a:stretch>
        </p:blipFill>
        <p:spPr>
          <a:xfrm>
            <a:off x="223356" y="4077072"/>
            <a:ext cx="8741131" cy="1296144"/>
          </a:xfrm>
          <a:prstGeom prst="rect">
            <a:avLst/>
          </a:prstGeom>
        </p:spPr>
      </p:pic>
    </p:spTree>
    <p:extLst>
      <p:ext uri="{BB962C8B-B14F-4D97-AF65-F5344CB8AC3E}">
        <p14:creationId xmlns:p14="http://schemas.microsoft.com/office/powerpoint/2010/main" val="2961106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16632"/>
            <a:ext cx="8928992" cy="6624736"/>
          </a:xfrm>
        </p:spPr>
        <p:txBody>
          <a:bodyPr>
            <a:normAutofit/>
          </a:bodyPr>
          <a:lstStyle/>
          <a:p>
            <a:pPr algn="just">
              <a:buNone/>
            </a:pPr>
            <a:r>
              <a:rPr lang="tr-TR" dirty="0"/>
              <a:t>	</a:t>
            </a:r>
            <a:r>
              <a:rPr lang="tr-TR" sz="4700" dirty="0"/>
              <a:t>Yüksek bitkilerde ışık </a:t>
            </a:r>
            <a:r>
              <a:rPr lang="tr-TR" sz="4700" dirty="0" err="1"/>
              <a:t>absorpsiyonunda</a:t>
            </a:r>
            <a:r>
              <a:rPr lang="tr-TR" sz="4700" dirty="0"/>
              <a:t> ve enerji değişiminde </a:t>
            </a:r>
            <a:r>
              <a:rPr lang="tr-TR" sz="4700" b="1" dirty="0" err="1"/>
              <a:t>fotosistem</a:t>
            </a:r>
            <a:r>
              <a:rPr lang="tr-TR" sz="4700" b="1" dirty="0"/>
              <a:t> I (FS I) </a:t>
            </a:r>
            <a:r>
              <a:rPr lang="tr-TR" sz="4700" dirty="0"/>
              <a:t>ve</a:t>
            </a:r>
            <a:r>
              <a:rPr lang="tr-TR" sz="4700" b="1" dirty="0"/>
              <a:t> </a:t>
            </a:r>
            <a:r>
              <a:rPr lang="tr-TR" sz="4700" b="1" dirty="0" err="1"/>
              <a:t>fotosistem</a:t>
            </a:r>
            <a:r>
              <a:rPr lang="tr-TR" sz="4700" b="1" dirty="0"/>
              <a:t> II (FS II) </a:t>
            </a:r>
            <a:r>
              <a:rPr lang="tr-TR" sz="4700" dirty="0"/>
              <a:t>olmak üzere 2 </a:t>
            </a:r>
            <a:r>
              <a:rPr lang="tr-TR" sz="4700" dirty="0" err="1"/>
              <a:t>fotosistem</a:t>
            </a:r>
            <a:r>
              <a:rPr lang="tr-TR" sz="4700" dirty="0"/>
              <a:t> görevlidir. Bu iki sistem de kloroplastlarda </a:t>
            </a:r>
            <a:r>
              <a:rPr lang="tr-TR" sz="4700" dirty="0" err="1"/>
              <a:t>granumların</a:t>
            </a:r>
            <a:r>
              <a:rPr lang="tr-TR" sz="4700" dirty="0"/>
              <a:t> </a:t>
            </a:r>
            <a:r>
              <a:rPr lang="tr-TR" sz="4700" dirty="0" err="1"/>
              <a:t>tilakoid</a:t>
            </a:r>
            <a:r>
              <a:rPr lang="tr-TR" sz="4700" dirty="0"/>
              <a:t> tabakalarında  gerçekleşmektedir.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88640"/>
            <a:ext cx="8928992" cy="6480720"/>
          </a:xfrm>
        </p:spPr>
        <p:txBody>
          <a:bodyPr/>
          <a:lstStyle/>
          <a:p>
            <a:pPr algn="just">
              <a:buNone/>
            </a:pPr>
            <a:r>
              <a:rPr lang="tr-TR" dirty="0"/>
              <a:t>	</a:t>
            </a:r>
            <a:r>
              <a:rPr lang="tr-TR" sz="2800" dirty="0"/>
              <a:t>Kloroplast içindeki yassı kesecikler şeklindeki zar sistemine </a:t>
            </a:r>
            <a:r>
              <a:rPr lang="tr-TR" sz="2800" b="1" dirty="0" err="1"/>
              <a:t>tilakoit</a:t>
            </a:r>
            <a:r>
              <a:rPr lang="tr-TR" sz="2800" dirty="0"/>
              <a:t> denir. </a:t>
            </a:r>
            <a:r>
              <a:rPr lang="tr-TR" sz="2800" dirty="0" err="1"/>
              <a:t>Tilokoit</a:t>
            </a:r>
            <a:r>
              <a:rPr lang="tr-TR" sz="2800" dirty="0"/>
              <a:t> zarın üzerinde klorofil pigmenti bulunur. </a:t>
            </a:r>
            <a:r>
              <a:rPr lang="tr-TR" sz="2800" dirty="0" err="1"/>
              <a:t>Tilakoitlerden</a:t>
            </a:r>
            <a:r>
              <a:rPr lang="tr-TR" sz="2800" dirty="0"/>
              <a:t> oluşan her bir kümeye </a:t>
            </a:r>
            <a:r>
              <a:rPr lang="tr-TR" sz="2800" b="1" dirty="0" err="1"/>
              <a:t>granum</a:t>
            </a:r>
            <a:r>
              <a:rPr lang="tr-TR" sz="2800" dirty="0"/>
              <a:t>, kümelere (çoğulu) de </a:t>
            </a:r>
            <a:r>
              <a:rPr lang="tr-TR" sz="2800" b="1" dirty="0" err="1"/>
              <a:t>grana</a:t>
            </a:r>
            <a:r>
              <a:rPr lang="tr-TR" sz="2800" dirty="0"/>
              <a:t> adı verilir. </a:t>
            </a:r>
            <a:r>
              <a:rPr lang="tr-TR" sz="2800" dirty="0" err="1"/>
              <a:t>Granumlar</a:t>
            </a:r>
            <a:r>
              <a:rPr lang="tr-TR" sz="2800" dirty="0"/>
              <a:t> birbirine ara lameller ile bağlıdır.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16632"/>
            <a:ext cx="8928992" cy="6624736"/>
          </a:xfrm>
        </p:spPr>
        <p:txBody>
          <a:bodyPr>
            <a:normAutofit fontScale="92500" lnSpcReduction="10000"/>
          </a:bodyPr>
          <a:lstStyle/>
          <a:p>
            <a:pPr>
              <a:buNone/>
            </a:pPr>
            <a:r>
              <a:rPr lang="tr-TR" sz="3600" b="1" dirty="0"/>
              <a:t>	</a:t>
            </a:r>
            <a:r>
              <a:rPr lang="tr-TR" sz="4000" b="1" dirty="0" err="1">
                <a:solidFill>
                  <a:srgbClr val="00B050"/>
                </a:solidFill>
              </a:rPr>
              <a:t>Fotosistem</a:t>
            </a:r>
            <a:r>
              <a:rPr lang="tr-TR" sz="4000" b="1" dirty="0">
                <a:solidFill>
                  <a:srgbClr val="00B050"/>
                </a:solidFill>
              </a:rPr>
              <a:t> I </a:t>
            </a:r>
          </a:p>
          <a:p>
            <a:pPr algn="just">
              <a:buNone/>
            </a:pPr>
            <a:r>
              <a:rPr lang="tr-TR" sz="4000" dirty="0"/>
              <a:t>	FS </a:t>
            </a:r>
            <a:r>
              <a:rPr lang="tr-TR" sz="4000" dirty="0" err="1"/>
              <a:t>Iʼin</a:t>
            </a:r>
            <a:r>
              <a:rPr lang="tr-TR" sz="4000" dirty="0"/>
              <a:t> reaksiyon merkezindeki </a:t>
            </a:r>
            <a:r>
              <a:rPr lang="tr-TR" sz="4000" b="1" dirty="0"/>
              <a:t>klorofil P700</a:t>
            </a:r>
            <a:r>
              <a:rPr lang="tr-TR" sz="4000" dirty="0"/>
              <a:t> olarak adlandırılır. Çünkü bu pigment en iyi  700 </a:t>
            </a:r>
            <a:r>
              <a:rPr lang="tr-TR" sz="4000" dirty="0" err="1"/>
              <a:t>nm</a:t>
            </a:r>
            <a:r>
              <a:rPr lang="tr-TR" sz="4000" dirty="0"/>
              <a:t> dalga boyundaki ışığı </a:t>
            </a:r>
            <a:r>
              <a:rPr lang="tr-TR" sz="4000" dirty="0" err="1"/>
              <a:t>absorbe</a:t>
            </a:r>
            <a:r>
              <a:rPr lang="tr-TR" sz="4000" dirty="0"/>
              <a:t> eder. Bir elektron vericisi olarak görev yapan P700 molekülü elektron vererek yükseltgenir. Bu işlem elektron aktarımında temel işlemdir. Gerek duyulan enerji FS I pigmentleri tarafından </a:t>
            </a:r>
            <a:r>
              <a:rPr lang="tr-TR" sz="4000" dirty="0" err="1"/>
              <a:t>absorbe</a:t>
            </a:r>
            <a:r>
              <a:rPr lang="tr-TR" sz="4000" dirty="0"/>
              <a:t> edilen ışık enerjisinden sağlanır.</a:t>
            </a:r>
          </a:p>
          <a:p>
            <a:pPr>
              <a:buNone/>
            </a:pP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2340</TotalTime>
  <Words>1590</Words>
  <Application>Microsoft Office PowerPoint</Application>
  <PresentationFormat>Ekran Gösterisi (4:3)</PresentationFormat>
  <Paragraphs>114</Paragraphs>
  <Slides>34</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34</vt:i4>
      </vt:variant>
    </vt:vector>
  </HeadingPairs>
  <TitlesOfParts>
    <vt:vector size="40" baseType="lpstr">
      <vt:lpstr>Arial</vt:lpstr>
      <vt:lpstr>Calibri</vt:lpstr>
      <vt:lpstr>Century Gothic</vt:lpstr>
      <vt:lpstr>Times New Roman</vt:lpstr>
      <vt:lpstr>Wingdings 3</vt:lpstr>
      <vt:lpstr>İyon</vt:lpstr>
      <vt:lpstr>PowerPoint Sunusu</vt:lpstr>
      <vt:lpstr>PowerPoint Sunusu</vt:lpstr>
      <vt:lpstr>PowerPoint Sunusu</vt:lpstr>
      <vt:lpstr>Fotosentezi Engelleyen Herbisitler WSSA &amp; HRAC Grup 5, 6, 22</vt:lpstr>
      <vt:lpstr>Fotosentezi Engelleyen Herbisitler WSSA &amp; HRAC Grup 5, 6, 22</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Fotosentezi Engelleyen Herbisitler</dc:title>
  <dc:creator>OZARFLOADA</dc:creator>
  <cp:lastModifiedBy>Özer</cp:lastModifiedBy>
  <cp:revision>203</cp:revision>
  <dcterms:created xsi:type="dcterms:W3CDTF">2021-03-23T08:45:20Z</dcterms:created>
  <dcterms:modified xsi:type="dcterms:W3CDTF">2024-04-30T12:18:43Z</dcterms:modified>
</cp:coreProperties>
</file>