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4" r:id="rId4"/>
    <p:sldId id="373" r:id="rId5"/>
    <p:sldId id="26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2"/>
    <p:restoredTop sz="93112"/>
  </p:normalViewPr>
  <p:slideViewPr>
    <p:cSldViewPr snapToGrid="0" snapToObjects="1">
      <p:cViewPr varScale="1">
        <p:scale>
          <a:sx n="181" d="100"/>
          <a:sy n="181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08BE3-6551-634D-B7B7-B10C1C0B4B25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82BA9-0CAF-C04E-BA51-49BCA492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55A6-38B7-6541-BEFC-3C25DE582CD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00F0-58C9-B941-9B69-173CA88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1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55A6-38B7-6541-BEFC-3C25DE582CD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00F0-58C9-B941-9B69-173CA88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2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55A6-38B7-6541-BEFC-3C25DE582CD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00F0-58C9-B941-9B69-173CA88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3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55A6-38B7-6541-BEFC-3C25DE582CD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00F0-58C9-B941-9B69-173CA88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6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55A6-38B7-6541-BEFC-3C25DE582CD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00F0-58C9-B941-9B69-173CA88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3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55A6-38B7-6541-BEFC-3C25DE582CD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00F0-58C9-B941-9B69-173CA88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9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55A6-38B7-6541-BEFC-3C25DE582CD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00F0-58C9-B941-9B69-173CA88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6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55A6-38B7-6541-BEFC-3C25DE582CD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00F0-58C9-B941-9B69-173CA88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1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55A6-38B7-6541-BEFC-3C25DE582CD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00F0-58C9-B941-9B69-173CA88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3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55A6-38B7-6541-BEFC-3C25DE582CD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00F0-58C9-B941-9B69-173CA88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4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55A6-38B7-6541-BEFC-3C25DE582CD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00F0-58C9-B941-9B69-173CA88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9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055A6-38B7-6541-BEFC-3C25DE582CD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E00F0-58C9-B941-9B69-173CA88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4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095" y="301626"/>
            <a:ext cx="8808197" cy="4270374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Dersin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Adı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AŞIRI HASAR GÖRMÜŞ; </a:t>
            </a:r>
            <a:r>
              <a:rPr lang="en-US" b="1" dirty="0">
                <a:solidFill>
                  <a:schemeClr val="bg1"/>
                </a:solidFill>
              </a:rPr>
              <a:t>CERRAHİ VEYA ENDODONTİK TEDAVİ UYGULANMIŞ DİŞLERİN PROTETİK TEDAVİSİ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>
                <a:solidFill>
                  <a:srgbClr val="FF0000"/>
                </a:solidFill>
              </a:rPr>
              <a:t>Dersin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Sınıf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Dönemi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tr-TR" dirty="0" smtClean="0">
                <a:solidFill>
                  <a:srgbClr val="FFFFFF"/>
                </a:solidFill>
              </a:rPr>
              <a:t>4. </a:t>
            </a:r>
            <a:r>
              <a:rPr lang="en-US" dirty="0" err="1" smtClean="0">
                <a:solidFill>
                  <a:srgbClr val="FFFFFF"/>
                </a:solidFill>
              </a:rPr>
              <a:t>Sınıf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Bahar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Yarıyılı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64125"/>
            <a:ext cx="6400800" cy="1396999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Prof. Dr.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Mehmet Ali </a:t>
            </a:r>
            <a:r>
              <a:rPr lang="en-US" b="1" dirty="0" err="1" smtClean="0">
                <a:solidFill>
                  <a:srgbClr val="FFFFFF"/>
                </a:solidFill>
              </a:rPr>
              <a:t>Kılıçarslan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6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Dersin</a:t>
            </a:r>
            <a:r>
              <a:rPr lang="en-US" b="1" dirty="0" smtClean="0">
                <a:solidFill>
                  <a:srgbClr val="FF0000"/>
                </a:solidFill>
              </a:rPr>
              <a:t>;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Öğrenim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Hedefi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Öğrenim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Çıktıları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9429"/>
            <a:ext cx="8229600" cy="416673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HEDEF:</a:t>
            </a:r>
          </a:p>
          <a:p>
            <a:pPr marL="0" indent="0" algn="just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Yaygın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görmüş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cerrahi</a:t>
            </a:r>
            <a:r>
              <a:rPr lang="en-US" dirty="0">
                <a:solidFill>
                  <a:schemeClr val="bg1"/>
                </a:solidFill>
              </a:rPr>
              <a:t>, periodontal </a:t>
            </a:r>
            <a:r>
              <a:rPr lang="en-US" dirty="0" err="1">
                <a:solidFill>
                  <a:schemeClr val="bg1"/>
                </a:solidFill>
              </a:rPr>
              <a:t>cerrahi</a:t>
            </a:r>
            <a:r>
              <a:rPr lang="en-US" dirty="0">
                <a:solidFill>
                  <a:schemeClr val="bg1"/>
                </a:solidFill>
              </a:rPr>
              <a:t>, ortodontik </a:t>
            </a:r>
            <a:r>
              <a:rPr lang="en-US" dirty="0" err="1">
                <a:solidFill>
                  <a:schemeClr val="bg1"/>
                </a:solidFill>
              </a:rPr>
              <a:t>ya</a:t>
            </a:r>
            <a:r>
              <a:rPr lang="en-US" dirty="0">
                <a:solidFill>
                  <a:schemeClr val="bg1"/>
                </a:solidFill>
              </a:rPr>
              <a:t> da endodontik </a:t>
            </a:r>
            <a:r>
              <a:rPr lang="en-US" dirty="0" err="1">
                <a:solidFill>
                  <a:schemeClr val="bg1"/>
                </a:solidFill>
              </a:rPr>
              <a:t>müdahale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görmüş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dişlerin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sabit</a:t>
            </a:r>
            <a:r>
              <a:rPr lang="en-US" dirty="0">
                <a:solidFill>
                  <a:schemeClr val="bg1"/>
                </a:solidFill>
              </a:rPr>
              <a:t> protetik </a:t>
            </a:r>
            <a:r>
              <a:rPr lang="en-US" dirty="0" err="1">
                <a:solidFill>
                  <a:schemeClr val="bg1"/>
                </a:solidFill>
              </a:rPr>
              <a:t>uygulamalarda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destek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olarak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kullanılmasını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öğretmek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tr-TR" dirty="0">
                <a:solidFill>
                  <a:schemeClr val="bg1"/>
                </a:solidFill>
              </a:rPr>
              <a:t> </a:t>
            </a:r>
          </a:p>
          <a:p>
            <a:pPr algn="just"/>
            <a:endParaRPr lang="en-US" b="1" dirty="0" smtClean="0">
              <a:solidFill>
                <a:srgbClr val="FFFF00"/>
              </a:solidFill>
            </a:endParaRPr>
          </a:p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ÇIKTI:</a:t>
            </a:r>
          </a:p>
          <a:p>
            <a:pPr marL="0" indent="0" algn="just">
              <a:buNone/>
            </a:pPr>
            <a:r>
              <a:rPr lang="en-US" dirty="0" err="1">
                <a:solidFill>
                  <a:schemeClr val="bg1"/>
                </a:solidFill>
              </a:rPr>
              <a:t>Hekim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adaylarının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cerrahi</a:t>
            </a:r>
            <a:r>
              <a:rPr lang="en-US" dirty="0">
                <a:solidFill>
                  <a:schemeClr val="bg1"/>
                </a:solidFill>
              </a:rPr>
              <a:t>, ortodontik </a:t>
            </a:r>
            <a:r>
              <a:rPr lang="en-US" dirty="0" err="1">
                <a:solidFill>
                  <a:schemeClr val="bg1"/>
                </a:solidFill>
              </a:rPr>
              <a:t>ya</a:t>
            </a:r>
            <a:r>
              <a:rPr lang="en-US" dirty="0">
                <a:solidFill>
                  <a:schemeClr val="bg1"/>
                </a:solidFill>
              </a:rPr>
              <a:t> da endodontik </a:t>
            </a:r>
            <a:r>
              <a:rPr lang="en-US" dirty="0" err="1">
                <a:solidFill>
                  <a:schemeClr val="bg1"/>
                </a:solidFill>
              </a:rPr>
              <a:t>tedavi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görmüş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dişleri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sabit</a:t>
            </a:r>
            <a:r>
              <a:rPr lang="en-US" dirty="0">
                <a:solidFill>
                  <a:schemeClr val="bg1"/>
                </a:solidFill>
              </a:rPr>
              <a:t> protetik </a:t>
            </a:r>
            <a:r>
              <a:rPr lang="en-US" dirty="0" err="1">
                <a:solidFill>
                  <a:schemeClr val="bg1"/>
                </a:solidFill>
              </a:rPr>
              <a:t>uygulamalarda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destek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olarak</a:t>
            </a:r>
            <a:r>
              <a:rPr lang="en-US" dirty="0">
                <a:solidFill>
                  <a:schemeClr val="bg1"/>
                </a:solidFill>
              </a:rPr>
              <a:t> doğru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şekilde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kullanmaları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92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4112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DESTEK </a:t>
            </a:r>
            <a:r>
              <a:rPr lang="en-US" b="1" dirty="0">
                <a:solidFill>
                  <a:srgbClr val="FF0000"/>
                </a:solidFill>
              </a:rPr>
              <a:t>DİŞ </a:t>
            </a:r>
            <a:r>
              <a:rPr lang="en-US" b="1" dirty="0" smtClean="0">
                <a:solidFill>
                  <a:srgbClr val="FF0000"/>
                </a:solidFill>
              </a:rPr>
              <a:t>PREPARASYONU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4984" r="-74984"/>
          <a:stretch>
            <a:fillRect/>
          </a:stretch>
        </p:blipFill>
        <p:spPr>
          <a:xfrm>
            <a:off x="-481119" y="1715766"/>
            <a:ext cx="10227707" cy="4877101"/>
          </a:xfrm>
        </p:spPr>
      </p:pic>
    </p:spTree>
    <p:extLst>
      <p:ext uri="{BB962C8B-B14F-4D97-AF65-F5344CB8AC3E}">
        <p14:creationId xmlns:p14="http://schemas.microsoft.com/office/powerpoint/2010/main" val="1255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5456" r="-65456"/>
          <a:stretch>
            <a:fillRect/>
          </a:stretch>
        </p:blipFill>
        <p:spPr>
          <a:xfrm>
            <a:off x="-2316473" y="1530588"/>
            <a:ext cx="8561554" cy="47085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727" y="1530588"/>
            <a:ext cx="5143611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5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KAYNAKLAR: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462"/>
            <a:ext cx="8229600" cy="5153667"/>
          </a:xfrm>
        </p:spPr>
        <p:txBody>
          <a:bodyPr>
            <a:normAutofit fontScale="55000" lnSpcReduction="20000"/>
          </a:bodyPr>
          <a:lstStyle/>
          <a:p>
            <a:r>
              <a:rPr lang="tr-TR" sz="4300" dirty="0" smtClean="0">
                <a:solidFill>
                  <a:srgbClr val="CCFFCC"/>
                </a:solidFill>
              </a:rPr>
              <a:t>Ersoy AE. Diş Hekimliğinde Sabit Protezler. Ankara: Akademisyen Kitabevi; 2105.</a:t>
            </a:r>
          </a:p>
          <a:p>
            <a:pPr lvl="0"/>
            <a:r>
              <a:rPr lang="tr-TR" sz="4300" dirty="0" smtClean="0">
                <a:solidFill>
                  <a:srgbClr val="CCFFCC"/>
                </a:solidFill>
              </a:rPr>
              <a:t>Rosenstiel SF, Land MF, </a:t>
            </a:r>
            <a:r>
              <a:rPr lang="tr-TR" sz="4300" dirty="0" err="1" smtClean="0">
                <a:solidFill>
                  <a:srgbClr val="CCFFCC"/>
                </a:solidFill>
              </a:rPr>
              <a:t>Fujimoto</a:t>
            </a:r>
            <a:r>
              <a:rPr lang="tr-TR" sz="4300" dirty="0" smtClean="0">
                <a:solidFill>
                  <a:srgbClr val="CCFFCC"/>
                </a:solidFill>
              </a:rPr>
              <a:t> J. </a:t>
            </a:r>
            <a:r>
              <a:rPr lang="tr-TR" sz="4300" dirty="0" err="1" smtClean="0">
                <a:solidFill>
                  <a:srgbClr val="CCFFCC"/>
                </a:solidFill>
              </a:rPr>
              <a:t>Contemporary</a:t>
            </a:r>
            <a:r>
              <a:rPr lang="tr-TR" sz="4300" dirty="0" smtClean="0">
                <a:solidFill>
                  <a:srgbClr val="CCFFCC"/>
                </a:solidFill>
              </a:rPr>
              <a:t> </a:t>
            </a:r>
            <a:r>
              <a:rPr lang="tr-TR" sz="4300" dirty="0" err="1" smtClean="0">
                <a:solidFill>
                  <a:srgbClr val="CCFFCC"/>
                </a:solidFill>
              </a:rPr>
              <a:t>Fixed</a:t>
            </a:r>
            <a:r>
              <a:rPr lang="tr-TR" sz="4300" dirty="0" smtClean="0">
                <a:solidFill>
                  <a:srgbClr val="CCFFCC"/>
                </a:solidFill>
              </a:rPr>
              <a:t> </a:t>
            </a:r>
            <a:r>
              <a:rPr lang="tr-TR" sz="4300" dirty="0" err="1" smtClean="0">
                <a:solidFill>
                  <a:srgbClr val="CCFFCC"/>
                </a:solidFill>
              </a:rPr>
              <a:t>Prosthodontics</a:t>
            </a:r>
            <a:r>
              <a:rPr lang="tr-TR" sz="4300" dirty="0" smtClean="0">
                <a:solidFill>
                  <a:srgbClr val="CCFFCC"/>
                </a:solidFill>
              </a:rPr>
              <a:t>. </a:t>
            </a:r>
            <a:r>
              <a:rPr lang="tr-TR" sz="4300" dirty="0" err="1" smtClean="0">
                <a:solidFill>
                  <a:srgbClr val="CCFFCC"/>
                </a:solidFill>
              </a:rPr>
              <a:t>China</a:t>
            </a:r>
            <a:r>
              <a:rPr lang="tr-TR" sz="4300" dirty="0" smtClean="0">
                <a:solidFill>
                  <a:srgbClr val="CCFFCC"/>
                </a:solidFill>
              </a:rPr>
              <a:t>: </a:t>
            </a:r>
            <a:r>
              <a:rPr lang="tr-TR" sz="4300" dirty="0" err="1" smtClean="0">
                <a:solidFill>
                  <a:srgbClr val="CCFFCC"/>
                </a:solidFill>
              </a:rPr>
              <a:t>Mosby</a:t>
            </a:r>
            <a:r>
              <a:rPr lang="tr-TR" sz="4300" dirty="0" smtClean="0">
                <a:solidFill>
                  <a:srgbClr val="CCFFCC"/>
                </a:solidFill>
              </a:rPr>
              <a:t> </a:t>
            </a:r>
            <a:r>
              <a:rPr lang="tr-TR" sz="4300" dirty="0" err="1" smtClean="0">
                <a:solidFill>
                  <a:srgbClr val="CCFFCC"/>
                </a:solidFill>
              </a:rPr>
              <a:t>Elsevier</a:t>
            </a:r>
            <a:r>
              <a:rPr lang="tr-TR" sz="4300" dirty="0" smtClean="0">
                <a:solidFill>
                  <a:srgbClr val="CCFFCC"/>
                </a:solidFill>
              </a:rPr>
              <a:t>; 2006.</a:t>
            </a:r>
          </a:p>
          <a:p>
            <a:r>
              <a:rPr lang="tr-TR" sz="4300" dirty="0" smtClean="0">
                <a:solidFill>
                  <a:srgbClr val="CCFFCC"/>
                </a:solidFill>
              </a:rPr>
              <a:t>Sevük LG, Sevük SÇ. Diş Kesimi ve Kavite Hazırlama Yöntemleri. Atlas. İstanbul: </a:t>
            </a:r>
            <a:r>
              <a:rPr lang="tr-TR" sz="4300" dirty="0" err="1" smtClean="0">
                <a:solidFill>
                  <a:srgbClr val="CCFFCC"/>
                </a:solidFill>
              </a:rPr>
              <a:t>Quintessence</a:t>
            </a:r>
            <a:r>
              <a:rPr lang="tr-TR" sz="4300" dirty="0" smtClean="0">
                <a:solidFill>
                  <a:srgbClr val="CCFFCC"/>
                </a:solidFill>
              </a:rPr>
              <a:t> Yayıncılık Ltd. Şti.; 2011.</a:t>
            </a:r>
          </a:p>
          <a:p>
            <a:pPr lvl="0"/>
            <a:r>
              <a:rPr lang="tr-TR" sz="4300" dirty="0" err="1" smtClean="0">
                <a:solidFill>
                  <a:srgbClr val="CCFFCC"/>
                </a:solidFill>
              </a:rPr>
              <a:t>Shillingburg</a:t>
            </a:r>
            <a:r>
              <a:rPr lang="tr-TR" sz="4300" dirty="0" smtClean="0">
                <a:solidFill>
                  <a:srgbClr val="CCFFCC"/>
                </a:solidFill>
              </a:rPr>
              <a:t> HT, </a:t>
            </a:r>
            <a:r>
              <a:rPr lang="tr-TR" sz="4300" dirty="0" err="1" smtClean="0">
                <a:solidFill>
                  <a:srgbClr val="CCFFCC"/>
                </a:solidFill>
              </a:rPr>
              <a:t>Hobo</a:t>
            </a:r>
            <a:r>
              <a:rPr lang="tr-TR" sz="4300" dirty="0" smtClean="0">
                <a:solidFill>
                  <a:srgbClr val="CCFFCC"/>
                </a:solidFill>
              </a:rPr>
              <a:t> S, </a:t>
            </a:r>
            <a:r>
              <a:rPr lang="tr-TR" sz="4300" dirty="0" err="1" smtClean="0">
                <a:solidFill>
                  <a:srgbClr val="CCFFCC"/>
                </a:solidFill>
              </a:rPr>
              <a:t>Whitsett</a:t>
            </a:r>
            <a:r>
              <a:rPr lang="tr-TR" sz="4300" dirty="0" smtClean="0">
                <a:solidFill>
                  <a:srgbClr val="CCFFCC"/>
                </a:solidFill>
              </a:rPr>
              <a:t> LD, </a:t>
            </a:r>
            <a:r>
              <a:rPr lang="tr-TR" sz="4300" dirty="0" err="1" smtClean="0">
                <a:solidFill>
                  <a:srgbClr val="CCFFCC"/>
                </a:solidFill>
              </a:rPr>
              <a:t>Jacobi</a:t>
            </a:r>
            <a:r>
              <a:rPr lang="tr-TR" sz="4300" dirty="0" smtClean="0">
                <a:solidFill>
                  <a:srgbClr val="CCFFCC"/>
                </a:solidFill>
              </a:rPr>
              <a:t> R, </a:t>
            </a:r>
            <a:r>
              <a:rPr lang="tr-TR" sz="4300" dirty="0" err="1" smtClean="0">
                <a:solidFill>
                  <a:srgbClr val="CCFFCC"/>
                </a:solidFill>
              </a:rPr>
              <a:t>Brackett</a:t>
            </a:r>
            <a:r>
              <a:rPr lang="tr-TR" sz="4300" dirty="0" smtClean="0">
                <a:solidFill>
                  <a:srgbClr val="CCFFCC"/>
                </a:solidFill>
              </a:rPr>
              <a:t> SE. (Çeviri Editörü: Ünsal MK, Üşümez A.) Sabit Protezin Temelleri. 3. Baskı. İstanbul: </a:t>
            </a:r>
            <a:r>
              <a:rPr lang="tr-TR" sz="4300" dirty="0" err="1" smtClean="0">
                <a:solidFill>
                  <a:srgbClr val="CCFFCC"/>
                </a:solidFill>
              </a:rPr>
              <a:t>Quintessence</a:t>
            </a:r>
            <a:r>
              <a:rPr lang="tr-TR" sz="4300" dirty="0" smtClean="0">
                <a:solidFill>
                  <a:srgbClr val="CCFFCC"/>
                </a:solidFill>
              </a:rPr>
              <a:t> Yayıncılık Ltd. Şti; 2010.</a:t>
            </a:r>
          </a:p>
          <a:p>
            <a:r>
              <a:rPr lang="tr-TR" sz="4300" dirty="0" err="1" smtClean="0">
                <a:solidFill>
                  <a:srgbClr val="CCFFCC"/>
                </a:solidFill>
              </a:rPr>
              <a:t>Stefanac</a:t>
            </a:r>
            <a:r>
              <a:rPr lang="tr-TR" sz="4300" dirty="0" smtClean="0">
                <a:solidFill>
                  <a:srgbClr val="CCFFCC"/>
                </a:solidFill>
              </a:rPr>
              <a:t> SJ, </a:t>
            </a:r>
            <a:r>
              <a:rPr lang="tr-TR" sz="4300" dirty="0" err="1" smtClean="0">
                <a:solidFill>
                  <a:srgbClr val="CCFFCC"/>
                </a:solidFill>
              </a:rPr>
              <a:t>Nesbit</a:t>
            </a:r>
            <a:r>
              <a:rPr lang="tr-TR" sz="4300" dirty="0" smtClean="0">
                <a:solidFill>
                  <a:srgbClr val="CCFFCC"/>
                </a:solidFill>
              </a:rPr>
              <a:t> SP. </a:t>
            </a:r>
            <a:r>
              <a:rPr lang="tr-TR" sz="4300" dirty="0" err="1" smtClean="0">
                <a:solidFill>
                  <a:srgbClr val="CCFFCC"/>
                </a:solidFill>
              </a:rPr>
              <a:t>Treatment</a:t>
            </a:r>
            <a:r>
              <a:rPr lang="tr-TR" sz="4300" dirty="0" smtClean="0">
                <a:solidFill>
                  <a:srgbClr val="CCFFCC"/>
                </a:solidFill>
              </a:rPr>
              <a:t> </a:t>
            </a:r>
            <a:r>
              <a:rPr lang="tr-TR" sz="4300" dirty="0" err="1" smtClean="0">
                <a:solidFill>
                  <a:srgbClr val="CCFFCC"/>
                </a:solidFill>
              </a:rPr>
              <a:t>planning</a:t>
            </a:r>
            <a:r>
              <a:rPr lang="tr-TR" sz="4300" dirty="0" smtClean="0">
                <a:solidFill>
                  <a:srgbClr val="CCFFCC"/>
                </a:solidFill>
              </a:rPr>
              <a:t> in </a:t>
            </a:r>
            <a:r>
              <a:rPr lang="tr-TR" sz="4300" dirty="0" err="1" smtClean="0">
                <a:solidFill>
                  <a:srgbClr val="CCFFCC"/>
                </a:solidFill>
              </a:rPr>
              <a:t>dentistry</a:t>
            </a:r>
            <a:r>
              <a:rPr lang="tr-TR" sz="4300" dirty="0" smtClean="0">
                <a:solidFill>
                  <a:srgbClr val="CCFFCC"/>
                </a:solidFill>
              </a:rPr>
              <a:t>. 2</a:t>
            </a:r>
            <a:r>
              <a:rPr lang="tr-TR" sz="4300" baseline="30000" dirty="0" smtClean="0">
                <a:solidFill>
                  <a:srgbClr val="CCFFCC"/>
                </a:solidFill>
              </a:rPr>
              <a:t>nd</a:t>
            </a:r>
            <a:r>
              <a:rPr lang="tr-TR" sz="4300" dirty="0" smtClean="0">
                <a:solidFill>
                  <a:srgbClr val="CCFFCC"/>
                </a:solidFill>
              </a:rPr>
              <a:t> Ed. St. Louis: </a:t>
            </a:r>
            <a:r>
              <a:rPr lang="tr-TR" sz="4300" dirty="0" err="1" smtClean="0">
                <a:solidFill>
                  <a:srgbClr val="CCFFCC"/>
                </a:solidFill>
              </a:rPr>
              <a:t>Mosby</a:t>
            </a:r>
            <a:r>
              <a:rPr lang="tr-TR" sz="4300" dirty="0" smtClean="0">
                <a:solidFill>
                  <a:srgbClr val="CCFFCC"/>
                </a:solidFill>
              </a:rPr>
              <a:t> </a:t>
            </a:r>
            <a:r>
              <a:rPr lang="tr-TR" sz="4300" dirty="0" err="1" smtClean="0">
                <a:solidFill>
                  <a:srgbClr val="CCFFCC"/>
                </a:solidFill>
              </a:rPr>
              <a:t>Elsevier</a:t>
            </a:r>
            <a:r>
              <a:rPr lang="tr-TR" sz="4300" dirty="0" smtClean="0">
                <a:solidFill>
                  <a:srgbClr val="CCFFCC"/>
                </a:solidFill>
              </a:rPr>
              <a:t>; 2007.</a:t>
            </a:r>
          </a:p>
          <a:p>
            <a:pPr lvl="0"/>
            <a:r>
              <a:rPr lang="tr-TR" sz="4300" dirty="0" err="1" smtClean="0">
                <a:solidFill>
                  <a:srgbClr val="CCFFCC"/>
                </a:solidFill>
              </a:rPr>
              <a:t>The</a:t>
            </a:r>
            <a:r>
              <a:rPr lang="tr-TR" sz="4300" dirty="0" smtClean="0">
                <a:solidFill>
                  <a:srgbClr val="CCFFCC"/>
                </a:solidFill>
              </a:rPr>
              <a:t> Academy of </a:t>
            </a:r>
            <a:r>
              <a:rPr lang="tr-TR" sz="4300" dirty="0" err="1" smtClean="0">
                <a:solidFill>
                  <a:srgbClr val="CCFFCC"/>
                </a:solidFill>
              </a:rPr>
              <a:t>Prosthodontics</a:t>
            </a:r>
            <a:r>
              <a:rPr lang="tr-TR" sz="4300" dirty="0" smtClean="0">
                <a:solidFill>
                  <a:srgbClr val="CCFFCC"/>
                </a:solidFill>
              </a:rPr>
              <a:t>. </a:t>
            </a:r>
            <a:r>
              <a:rPr lang="tr-TR" sz="4300" dirty="0" err="1" smtClean="0">
                <a:solidFill>
                  <a:srgbClr val="CCFFCC"/>
                </a:solidFill>
              </a:rPr>
              <a:t>The</a:t>
            </a:r>
            <a:r>
              <a:rPr lang="tr-TR" sz="4300" dirty="0" smtClean="0">
                <a:solidFill>
                  <a:srgbClr val="CCFFCC"/>
                </a:solidFill>
              </a:rPr>
              <a:t> </a:t>
            </a:r>
            <a:r>
              <a:rPr lang="tr-TR" sz="4300" dirty="0" err="1" smtClean="0">
                <a:solidFill>
                  <a:srgbClr val="CCFFCC"/>
                </a:solidFill>
              </a:rPr>
              <a:t>glossary</a:t>
            </a:r>
            <a:r>
              <a:rPr lang="tr-TR" sz="4300" dirty="0" smtClean="0">
                <a:solidFill>
                  <a:srgbClr val="CCFFCC"/>
                </a:solidFill>
              </a:rPr>
              <a:t> of </a:t>
            </a:r>
            <a:r>
              <a:rPr lang="tr-TR" sz="4300" dirty="0" err="1" smtClean="0">
                <a:solidFill>
                  <a:srgbClr val="CCFFCC"/>
                </a:solidFill>
              </a:rPr>
              <a:t>Prosthodontic</a:t>
            </a:r>
            <a:r>
              <a:rPr lang="tr-TR" sz="4300" dirty="0" smtClean="0">
                <a:solidFill>
                  <a:srgbClr val="CCFFCC"/>
                </a:solidFill>
              </a:rPr>
              <a:t> </a:t>
            </a:r>
            <a:r>
              <a:rPr lang="tr-TR" sz="4300" dirty="0" err="1" smtClean="0">
                <a:solidFill>
                  <a:srgbClr val="CCFFCC"/>
                </a:solidFill>
              </a:rPr>
              <a:t>Terms</a:t>
            </a:r>
            <a:r>
              <a:rPr lang="tr-TR" sz="4300" dirty="0" smtClean="0">
                <a:solidFill>
                  <a:srgbClr val="CCFFCC"/>
                </a:solidFill>
              </a:rPr>
              <a:t>. </a:t>
            </a:r>
            <a:r>
              <a:rPr lang="tr-TR" sz="4300" dirty="0" err="1" smtClean="0">
                <a:solidFill>
                  <a:srgbClr val="CCFFCC"/>
                </a:solidFill>
              </a:rPr>
              <a:t>The</a:t>
            </a:r>
            <a:r>
              <a:rPr lang="tr-TR" sz="4300" dirty="0" smtClean="0">
                <a:solidFill>
                  <a:srgbClr val="CCFFCC"/>
                </a:solidFill>
              </a:rPr>
              <a:t> </a:t>
            </a:r>
            <a:r>
              <a:rPr lang="tr-TR" sz="4300" dirty="0" err="1" smtClean="0">
                <a:solidFill>
                  <a:srgbClr val="CCFFCC"/>
                </a:solidFill>
              </a:rPr>
              <a:t>Journal</a:t>
            </a:r>
            <a:r>
              <a:rPr lang="tr-TR" sz="4300" dirty="0" smtClean="0">
                <a:solidFill>
                  <a:srgbClr val="CCFFCC"/>
                </a:solidFill>
              </a:rPr>
              <a:t> of </a:t>
            </a:r>
            <a:r>
              <a:rPr lang="tr-TR" sz="4300" dirty="0" err="1" smtClean="0">
                <a:solidFill>
                  <a:srgbClr val="CCFFCC"/>
                </a:solidFill>
              </a:rPr>
              <a:t>Prosthetic</a:t>
            </a:r>
            <a:r>
              <a:rPr lang="tr-TR" sz="4300" dirty="0" smtClean="0">
                <a:solidFill>
                  <a:srgbClr val="CCFFCC"/>
                </a:solidFill>
              </a:rPr>
              <a:t> </a:t>
            </a:r>
            <a:r>
              <a:rPr lang="tr-TR" sz="4300" dirty="0" err="1" smtClean="0">
                <a:solidFill>
                  <a:srgbClr val="CCFFCC"/>
                </a:solidFill>
              </a:rPr>
              <a:t>Dentistry</a:t>
            </a:r>
            <a:r>
              <a:rPr lang="tr-TR" sz="4300" dirty="0" smtClean="0">
                <a:solidFill>
                  <a:srgbClr val="CCFFCC"/>
                </a:solidFill>
              </a:rPr>
              <a:t> 2005; 94 (1): 10-92.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43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221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Dersin Adı: AŞIRI HASAR GÖRMÜŞ; CERRAHİ VEYA ENDODONTİK TEDAVİ UYGULANMIŞ DİŞLERİN PROTETİK TEDAVİSİ   Dersin Sınıf ve Dönemi: 4. Sınıf Bahar Yarıyılı</vt:lpstr>
      <vt:lpstr>Dersin;  Öğrenim Hedefi ve Öğrenim Çıktıları</vt:lpstr>
      <vt:lpstr>DESTEK DİŞ PREPARASYONU</vt:lpstr>
      <vt:lpstr>PowerPoint Presentation</vt:lpstr>
      <vt:lpstr>KAYNAKLAR: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Dersin Adı: Dersin Sınıf ve Dönemi:</dc:title>
  <dc:creator>mehmet KILIÇARSLAN</dc:creator>
  <cp:lastModifiedBy>MAK</cp:lastModifiedBy>
  <cp:revision>109</cp:revision>
  <dcterms:created xsi:type="dcterms:W3CDTF">2014-08-16T17:57:37Z</dcterms:created>
  <dcterms:modified xsi:type="dcterms:W3CDTF">2017-11-30T17:19:55Z</dcterms:modified>
</cp:coreProperties>
</file>