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ULS0104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Garamond" panose="02020404030301010803" pitchFamily="18" charset="0"/>
              </a:rPr>
              <a:t>İlk Devletlerden, </a:t>
            </a:r>
            <a:br>
              <a:rPr lang="tr-TR" sz="1800" dirty="0">
                <a:latin typeface="Garamond" panose="02020404030301010803" pitchFamily="18" charset="0"/>
              </a:rPr>
            </a:br>
            <a:r>
              <a:rPr lang="tr-TR" sz="1800" dirty="0">
                <a:latin typeface="Garamond" panose="02020404030301010803" pitchFamily="18" charset="0"/>
              </a:rPr>
              <a:t>Ortaçağ </a:t>
            </a:r>
            <a:r>
              <a:rPr lang="tr-TR" sz="1800" dirty="0" err="1">
                <a:latin typeface="Garamond" panose="02020404030301010803" pitchFamily="18" charset="0"/>
              </a:rPr>
              <a:t>AvrupasI’na</a:t>
            </a:r>
            <a:endParaRPr lang="tr-TR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tr-TR" sz="140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Batı </a:t>
            </a:r>
            <a:r>
              <a:rPr lang="tr-TR" dirty="0">
                <a:latin typeface="Garamond" panose="02020404030301010803" pitchFamily="18" charset="0"/>
              </a:rPr>
              <a:t>Avrupa’da feodalizmin </a:t>
            </a:r>
            <a:r>
              <a:rPr lang="tr-TR" dirty="0" smtClean="0">
                <a:latin typeface="Garamond" panose="02020404030301010803" pitchFamily="18" charset="0"/>
              </a:rPr>
              <a:t>kuruluşu</a:t>
            </a:r>
          </a:p>
          <a:p>
            <a:pPr indent="0"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tr-TR" sz="1600" dirty="0">
                <a:latin typeface="Garamond" panose="02020404030301010803" pitchFamily="18" charset="0"/>
              </a:rPr>
              <a:t>- Kısmen anarşik bir ortamı ifade eden Karanlık Çağ’ın 800 yılında bittiği ve Ortaçağ’ın başladığı kabul edilir. 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Ortaçağ’ın feodalizmi sadece bir üretim biçimi değildir. Aynı zamanda </a:t>
            </a:r>
            <a:r>
              <a:rPr lang="tr-TR" sz="1600" dirty="0" smtClean="0">
                <a:latin typeface="Garamond" panose="02020404030301010803" pitchFamily="18" charset="0"/>
              </a:rPr>
              <a:t>üretim </a:t>
            </a:r>
            <a:r>
              <a:rPr lang="tr-TR" sz="1600" dirty="0">
                <a:latin typeface="Garamond" panose="02020404030301010803" pitchFamily="18" charset="0"/>
              </a:rPr>
              <a:t>ilişkisini, sosyal ilişkiyi ve siyasal ilişkiyi de kapsar.</a:t>
            </a:r>
          </a:p>
          <a:p>
            <a:pPr>
              <a:spcBef>
                <a:spcPts val="0"/>
              </a:spcBef>
            </a:pPr>
            <a:endParaRPr lang="tr-TR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I. 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3900" dirty="0" smtClean="0">
                <a:latin typeface="Garamond" panose="02020404030301010803" pitchFamily="18" charset="0"/>
              </a:rPr>
              <a:t>Ulus-Devlet Öncesi-I</a:t>
            </a:r>
            <a:endParaRPr lang="tr-TR" sz="3900" dirty="0" smtClean="0"/>
          </a:p>
          <a:p>
            <a:pPr indent="0" algn="ctr">
              <a:buNone/>
            </a:pPr>
            <a:endParaRPr lang="tr-TR" sz="1700" dirty="0" smtClean="0"/>
          </a:p>
          <a:p>
            <a:pPr indent="0" algn="ctr">
              <a:buNone/>
            </a:pPr>
            <a:endParaRPr lang="tr-TR" sz="17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700" dirty="0"/>
              <a:t>Zorunlu Okuma: </a:t>
            </a:r>
            <a:r>
              <a:rPr lang="tr-TR" sz="1700" dirty="0" smtClean="0"/>
              <a:t>Oral </a:t>
            </a:r>
            <a:r>
              <a:rPr lang="tr-TR" sz="1700" dirty="0" err="1" smtClean="0"/>
              <a:t>Sander</a:t>
            </a:r>
            <a:r>
              <a:rPr lang="tr-TR" sz="1700" dirty="0" smtClean="0"/>
              <a:t>, </a:t>
            </a:r>
            <a:r>
              <a:rPr lang="tr-TR" sz="1700" i="1" dirty="0" smtClean="0"/>
              <a:t>Siyasi Tarih, Cilt-I</a:t>
            </a:r>
            <a:r>
              <a:rPr lang="tr-TR" sz="1700" dirty="0" smtClean="0"/>
              <a:t>,  Ankara</a:t>
            </a:r>
            <a:r>
              <a:rPr lang="tr-TR" sz="1700" dirty="0"/>
              <a:t>, </a:t>
            </a:r>
            <a:r>
              <a:rPr lang="tr-TR" sz="1700" dirty="0" smtClean="0"/>
              <a:t>İmge, 2016.</a:t>
            </a:r>
            <a:endParaRPr lang="tr-TR" sz="17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pPr indent="0"/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2200" cap="none" dirty="0"/>
              <a:t/>
            </a:r>
            <a:br>
              <a:rPr lang="tr-TR" sz="2200" cap="none" dirty="0"/>
            </a:br>
            <a:r>
              <a:rPr lang="tr-TR" sz="2200" cap="none" dirty="0" smtClean="0"/>
              <a:t/>
            </a:r>
            <a:br>
              <a:rPr lang="tr-TR" sz="2200" cap="none" dirty="0" smtClean="0"/>
            </a:br>
            <a:r>
              <a:rPr lang="tr-TR" sz="2200" dirty="0" err="1"/>
              <a:t>UygarlIğIn</a:t>
            </a:r>
            <a:r>
              <a:rPr lang="tr-TR" sz="2200" dirty="0"/>
              <a:t> Ortaya ÇIKIŞI</a:t>
            </a:r>
            <a:r>
              <a:rPr lang="tr-TR" sz="2200" cap="none" dirty="0" smtClean="0">
                <a:latin typeface="+mn-lt"/>
              </a:rPr>
              <a:t/>
            </a:r>
            <a:br>
              <a:rPr lang="tr-TR" sz="2200" cap="none" dirty="0" smtClean="0">
                <a:latin typeface="+mn-lt"/>
              </a:rPr>
            </a:br>
            <a:endParaRPr lang="tr-TR" sz="22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İlk </a:t>
            </a:r>
            <a:r>
              <a:rPr lang="tr-TR" dirty="0">
                <a:latin typeface="Garamond" panose="02020404030301010803" pitchFamily="18" charset="0"/>
              </a:rPr>
              <a:t>insan örgütlenmesi: Avcı-toplayıcı kabileler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Homo </a:t>
            </a:r>
            <a:r>
              <a:rPr lang="tr-TR" sz="1600" dirty="0" err="1">
                <a:latin typeface="Garamond" panose="02020404030301010803" pitchFamily="18" charset="0"/>
              </a:rPr>
              <a:t>Erectus</a:t>
            </a:r>
            <a:r>
              <a:rPr lang="tr-TR" sz="1600" dirty="0">
                <a:latin typeface="Garamond" panose="02020404030301010803" pitchFamily="18" charset="0"/>
              </a:rPr>
              <a:t> (veya en azından Homo </a:t>
            </a:r>
            <a:r>
              <a:rPr lang="tr-TR" sz="1600" dirty="0" err="1">
                <a:latin typeface="Garamond" panose="02020404030301010803" pitchFamily="18" charset="0"/>
              </a:rPr>
              <a:t>Sapiens</a:t>
            </a:r>
            <a:r>
              <a:rPr lang="tr-TR" sz="1600" dirty="0">
                <a:latin typeface="Garamond" panose="02020404030301010803" pitchFamily="18" charset="0"/>
              </a:rPr>
              <a:t>) ortaya çıktıktan sonra </a:t>
            </a:r>
            <a:r>
              <a:rPr lang="tr-TR" sz="1600" dirty="0" smtClean="0">
                <a:latin typeface="Garamond" panose="02020404030301010803" pitchFamily="18" charset="0"/>
              </a:rPr>
              <a:t>yüz 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   binlerce </a:t>
            </a:r>
            <a:r>
              <a:rPr lang="tr-TR" sz="1600" dirty="0">
                <a:latin typeface="Garamond" panose="02020404030301010803" pitchFamily="18" charset="0"/>
              </a:rPr>
              <a:t>yıl boyunca insan topluluklarının biricik örgütlenme modeli.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Üretim biçimi avcılık ve toplayıcılık. Bu nedenle göçerlik zorunlu.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Üretim ilişkisi ve sosyal yapı komünal nitelikte. Sınıfsız bir yapı.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Siyasal ilişkide de doğal olarak komünal unsurlar dikkat çekiyor.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İktidarın meşruiyeti ‘‘Kabilenin Ataları’’</a:t>
            </a:r>
            <a:r>
              <a:rPr lang="tr-TR" sz="1600" dirty="0" err="1">
                <a:latin typeface="Garamond" panose="02020404030301010803" pitchFamily="18" charset="0"/>
              </a:rPr>
              <a:t>ndan</a:t>
            </a:r>
            <a:r>
              <a:rPr lang="tr-TR" sz="1600" dirty="0">
                <a:latin typeface="Garamond" panose="02020404030301010803" pitchFamily="18" charset="0"/>
              </a:rPr>
              <a:t> kaynaklanıyor.  </a:t>
            </a: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200" dirty="0" err="1"/>
              <a:t>UygarlIğIn</a:t>
            </a:r>
            <a:r>
              <a:rPr lang="tr-TR" sz="2200" dirty="0"/>
              <a:t> Ortaya ÇIKIŞI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Tarım </a:t>
            </a:r>
            <a:r>
              <a:rPr lang="tr-TR" dirty="0">
                <a:latin typeface="Garamond" panose="02020404030301010803" pitchFamily="18" charset="0"/>
              </a:rPr>
              <a:t>ve hayvancılığın bulunuşu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Teknolojik bir devrim. Üretim biçimi değişiyor ama üretim ilişkisinin </a:t>
            </a:r>
            <a:r>
              <a:rPr lang="tr-TR" sz="1600" dirty="0" smtClean="0">
                <a:latin typeface="Garamond" panose="02020404030301010803" pitchFamily="18" charset="0"/>
              </a:rPr>
              <a:t>ve  </a:t>
            </a:r>
            <a:r>
              <a:rPr lang="tr-TR" sz="1600" dirty="0">
                <a:latin typeface="Garamond" panose="02020404030301010803" pitchFamily="18" charset="0"/>
              </a:rPr>
              <a:t>dolayısıyla, sosyal ve siyasal ilişkinin belirgin biçimde değişmesi </a:t>
            </a:r>
            <a:r>
              <a:rPr lang="tr-TR" sz="1600" dirty="0" smtClean="0">
                <a:latin typeface="Garamond" panose="02020404030301010803" pitchFamily="18" charset="0"/>
              </a:rPr>
              <a:t>zorunlu değil</a:t>
            </a:r>
            <a:r>
              <a:rPr lang="tr-TR" sz="1600" dirty="0">
                <a:latin typeface="Garamond" panose="02020404030301010803" pitchFamily="18" charset="0"/>
              </a:rPr>
              <a:t>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Sadece hayvancılığın uygun olduğu bölgelerde komünal göçer veya </a:t>
            </a:r>
            <a:r>
              <a:rPr lang="tr-TR" sz="1600" dirty="0" smtClean="0">
                <a:latin typeface="Garamond" panose="02020404030301010803" pitchFamily="18" charset="0"/>
              </a:rPr>
              <a:t>yarı-göçer </a:t>
            </a:r>
            <a:r>
              <a:rPr lang="tr-TR" sz="1600" dirty="0">
                <a:latin typeface="Garamond" panose="02020404030301010803" pitchFamily="18" charset="0"/>
              </a:rPr>
              <a:t>kabile yapısında değişim az oluyor.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UygarlIğIn</a:t>
            </a:r>
            <a:r>
              <a:rPr lang="tr-TR" sz="2000" dirty="0"/>
              <a:t> Ortaya ÇIKIŞI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tr-TR" sz="1900" dirty="0" smtClean="0">
                <a:latin typeface="Garamond" panose="02020404030301010803" pitchFamily="18" charset="0"/>
              </a:rPr>
              <a:t>Sınıflı </a:t>
            </a:r>
            <a:r>
              <a:rPr lang="tr-TR" sz="1900" dirty="0">
                <a:latin typeface="Garamond" panose="02020404030301010803" pitchFamily="18" charset="0"/>
              </a:rPr>
              <a:t>toplum: Uygarlık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Tarıma geçilen bölgelerde sadece yerleşik hayata geçilmiyor. Aynı </a:t>
            </a:r>
            <a:r>
              <a:rPr lang="tr-TR" sz="1700" dirty="0" smtClean="0">
                <a:latin typeface="Garamond" panose="02020404030301010803" pitchFamily="18" charset="0"/>
              </a:rPr>
              <a:t>zamanda</a:t>
            </a:r>
            <a:r>
              <a:rPr lang="tr-TR" sz="1700" dirty="0">
                <a:latin typeface="Garamond" panose="02020404030301010803" pitchFamily="18" charset="0"/>
              </a:rPr>
              <a:t>, farklı sınıfların birarada bulunduğu yeni bir toplum modeli </a:t>
            </a:r>
            <a:r>
              <a:rPr lang="tr-TR" sz="1700" dirty="0" smtClean="0">
                <a:latin typeface="Garamond" panose="02020404030301010803" pitchFamily="18" charset="0"/>
              </a:rPr>
              <a:t>ortaya </a:t>
            </a:r>
            <a:r>
              <a:rPr lang="tr-TR" sz="1700" dirty="0">
                <a:latin typeface="Garamond" panose="02020404030301010803" pitchFamily="18" charset="0"/>
              </a:rPr>
              <a:t>çıkıyor. Bunun da temel nedeni, teknolojik dönüşüm değil. İki </a:t>
            </a:r>
            <a:r>
              <a:rPr lang="tr-TR" sz="1700" dirty="0" smtClean="0">
                <a:latin typeface="Garamond" panose="02020404030301010803" pitchFamily="18" charset="0"/>
              </a:rPr>
              <a:t>temel </a:t>
            </a:r>
            <a:r>
              <a:rPr lang="tr-TR" sz="1700" dirty="0">
                <a:latin typeface="Garamond" panose="02020404030301010803" pitchFamily="18" charset="0"/>
              </a:rPr>
              <a:t>neden var: Öncelikle, biriken artı değerin duvarla ve silahla </a:t>
            </a:r>
            <a:r>
              <a:rPr lang="tr-TR" sz="1700" dirty="0" smtClean="0">
                <a:latin typeface="Garamond" panose="02020404030301010803" pitchFamily="18" charset="0"/>
              </a:rPr>
              <a:t>korunması </a:t>
            </a:r>
            <a:r>
              <a:rPr lang="tr-TR" sz="1700" dirty="0">
                <a:latin typeface="Garamond" panose="02020404030301010803" pitchFamily="18" charset="0"/>
              </a:rPr>
              <a:t>gerekiyor. Ayrıca, tarımsal üretim için bazen kolektif çaba </a:t>
            </a:r>
            <a:r>
              <a:rPr lang="tr-TR" sz="1700" dirty="0" smtClean="0">
                <a:latin typeface="Garamond" panose="02020404030301010803" pitchFamily="18" charset="0"/>
              </a:rPr>
              <a:t>gerekiyor </a:t>
            </a:r>
            <a:r>
              <a:rPr lang="tr-TR" sz="1700" dirty="0">
                <a:latin typeface="Garamond" panose="02020404030301010803" pitchFamily="18" charset="0"/>
              </a:rPr>
              <a:t>ki bu çabanın organize edilmesi ve yönetilmesi gerekiyor.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Barınma, giyinme ve beslenme gibi temel ihtiyaçları karşılamakla </a:t>
            </a:r>
            <a:r>
              <a:rPr lang="tr-TR" sz="1700" dirty="0" smtClean="0">
                <a:latin typeface="Garamond" panose="02020404030301010803" pitchFamily="18" charset="0"/>
              </a:rPr>
              <a:t>uğraşmayan </a:t>
            </a:r>
            <a:r>
              <a:rPr lang="tr-TR" sz="1700" dirty="0">
                <a:latin typeface="Garamond" panose="02020404030301010803" pitchFamily="18" charset="0"/>
              </a:rPr>
              <a:t>sınıflar, uygarlığın doğmasını sağlıyor.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İktidarın meşruiyeti dinsel.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>
                <a:latin typeface="Garamond" panose="02020404030301010803" pitchFamily="18" charset="0"/>
              </a:rPr>
              <a:t>	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err="1"/>
              <a:t>UygarlIğIn</a:t>
            </a:r>
            <a:r>
              <a:rPr lang="tr-TR" sz="1800" dirty="0"/>
              <a:t> Ortaya ÇIKIŞI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Sınıflı </a:t>
            </a:r>
            <a:r>
              <a:rPr lang="tr-TR" dirty="0">
                <a:latin typeface="Garamond" panose="02020404030301010803" pitchFamily="18" charset="0"/>
              </a:rPr>
              <a:t>toplum: Uygarlık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Dinsel hiyerarşik kurum, ilke olarak, bürokrasi içinde yer alıyor. </a:t>
            </a:r>
            <a:r>
              <a:rPr lang="tr-TR" sz="1600" dirty="0" smtClean="0">
                <a:latin typeface="Garamond" panose="02020404030301010803" pitchFamily="18" charset="0"/>
              </a:rPr>
              <a:t>Dolayısıyla</a:t>
            </a:r>
            <a:r>
              <a:rPr lang="tr-TR" sz="1600" dirty="0">
                <a:latin typeface="Garamond" panose="02020404030301010803" pitchFamily="18" charset="0"/>
              </a:rPr>
              <a:t>, devlet dini kontrol ediyor.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Gerek iktidar ilişkisinde, gerekse sosyal yapıda statüyü belirleyen biricik </a:t>
            </a:r>
            <a:r>
              <a:rPr lang="tr-TR" sz="1600" dirty="0" smtClean="0">
                <a:latin typeface="Garamond" panose="02020404030301010803" pitchFamily="18" charset="0"/>
              </a:rPr>
              <a:t>unsur </a:t>
            </a:r>
            <a:r>
              <a:rPr lang="tr-TR" sz="1600" dirty="0">
                <a:latin typeface="Garamond" panose="02020404030301010803" pitchFamily="18" charset="0"/>
              </a:rPr>
              <a:t>toprak.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Toprak-soyluları ile soysuzlar farklı hukuk sistemlerine tâbi.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Doğu ve Batı feodalizminin farklılıkları, ortak paydalarından daha </a:t>
            </a:r>
            <a:r>
              <a:rPr lang="tr-TR" sz="1600" dirty="0" smtClean="0">
                <a:latin typeface="Garamond" panose="02020404030301010803" pitchFamily="18" charset="0"/>
              </a:rPr>
              <a:t>büyük değil</a:t>
            </a:r>
            <a:r>
              <a:rPr lang="tr-TR" sz="16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İlk Devletlerden, </a:t>
            </a:r>
            <a:r>
              <a:rPr lang="tr-TR" sz="2000" dirty="0" smtClean="0">
                <a:latin typeface="Garamond" panose="02020404030301010803" pitchFamily="18" charset="0"/>
              </a:rPr>
              <a:t/>
            </a:r>
            <a:br>
              <a:rPr lang="tr-TR" sz="2000" dirty="0" smtClean="0">
                <a:latin typeface="Garamond" panose="02020404030301010803" pitchFamily="18" charset="0"/>
              </a:rPr>
            </a:br>
            <a:r>
              <a:rPr lang="tr-TR" sz="2000" dirty="0" smtClean="0">
                <a:latin typeface="Garamond" panose="02020404030301010803" pitchFamily="18" charset="0"/>
              </a:rPr>
              <a:t>Ortaçağ </a:t>
            </a:r>
            <a:r>
              <a:rPr lang="tr-TR" sz="2000" dirty="0" err="1" smtClean="0">
                <a:latin typeface="Garamond" panose="02020404030301010803" pitchFamily="18" charset="0"/>
              </a:rPr>
              <a:t>AvrupasI’na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tr-TR" sz="1900" dirty="0">
                <a:latin typeface="Garamond" panose="02020404030301010803" pitchFamily="18" charset="0"/>
              </a:rPr>
              <a:t>İlk devletler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Yaklaşık 6.000 yıl önce, bilinen ilk devletler aşağı Fırat-Dicle </a:t>
            </a:r>
            <a:r>
              <a:rPr lang="tr-TR" sz="1700" dirty="0" smtClean="0">
                <a:latin typeface="Garamond" panose="02020404030301010803" pitchFamily="18" charset="0"/>
              </a:rPr>
              <a:t>havzasında </a:t>
            </a:r>
            <a:r>
              <a:rPr lang="tr-TR" sz="1700" dirty="0">
                <a:latin typeface="Garamond" panose="02020404030301010803" pitchFamily="18" charset="0"/>
              </a:rPr>
              <a:t>kurulur. Ardından, aşağı Nil havzasında devletler ortaya çıkar. </a:t>
            </a:r>
            <a:r>
              <a:rPr lang="tr-TR" sz="1700" dirty="0" err="1" smtClean="0">
                <a:latin typeface="Garamond" panose="02020404030301010803" pitchFamily="18" charset="0"/>
              </a:rPr>
              <a:t>İndus</a:t>
            </a:r>
            <a:r>
              <a:rPr lang="tr-TR" sz="1700" dirty="0" smtClean="0">
                <a:latin typeface="Garamond" panose="02020404030301010803" pitchFamily="18" charset="0"/>
              </a:rPr>
              <a:t> </a:t>
            </a:r>
            <a:r>
              <a:rPr lang="tr-TR" sz="1700" dirty="0">
                <a:latin typeface="Garamond" panose="02020404030301010803" pitchFamily="18" charset="0"/>
              </a:rPr>
              <a:t>nehri de devletlerin görüldüğü üçüncü bölgedir. Çin </a:t>
            </a:r>
            <a:r>
              <a:rPr lang="tr-TR" sz="1700" dirty="0" smtClean="0">
                <a:latin typeface="Garamond" panose="02020404030301010803" pitchFamily="18" charset="0"/>
              </a:rPr>
              <a:t>nehirleri </a:t>
            </a:r>
            <a:r>
              <a:rPr lang="tr-TR" sz="1700" dirty="0">
                <a:latin typeface="Garamond" panose="02020404030301010803" pitchFamily="18" charset="0"/>
              </a:rPr>
              <a:t>ise çok </a:t>
            </a:r>
            <a:r>
              <a:rPr lang="tr-TR" sz="1700" dirty="0" smtClean="0">
                <a:latin typeface="Garamond" panose="02020404030301010803" pitchFamily="18" charset="0"/>
              </a:rPr>
              <a:t>daha </a:t>
            </a:r>
            <a:r>
              <a:rPr lang="tr-TR" sz="1700" dirty="0">
                <a:latin typeface="Garamond" panose="02020404030301010803" pitchFamily="18" charset="0"/>
              </a:rPr>
              <a:t>sonra devletlere ev sahipliği yapar.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İlk devletler kent-devleti formundadır. Babil ve Asur İmparatorlukları, </a:t>
            </a:r>
            <a:r>
              <a:rPr lang="tr-TR" sz="1700" dirty="0" smtClean="0">
                <a:latin typeface="Garamond" panose="02020404030301010803" pitchFamily="18" charset="0"/>
              </a:rPr>
              <a:t>kent-devletlerini </a:t>
            </a:r>
            <a:r>
              <a:rPr lang="tr-TR" sz="1700" dirty="0">
                <a:latin typeface="Garamond" panose="02020404030301010803" pitchFamily="18" charset="0"/>
              </a:rPr>
              <a:t>birleştiren ilk geniş alanlı siyasal yapılardır.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700" dirty="0">
                <a:latin typeface="Garamond" panose="02020404030301010803" pitchFamily="18" charset="0"/>
              </a:rPr>
              <a:t>	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Garamond" panose="02020404030301010803" pitchFamily="18" charset="0"/>
              </a:rPr>
              <a:t>İlk Devletlerden, </a:t>
            </a:r>
            <a:br>
              <a:rPr lang="tr-TR" sz="1800" dirty="0">
                <a:latin typeface="Garamond" panose="02020404030301010803" pitchFamily="18" charset="0"/>
              </a:rPr>
            </a:br>
            <a:r>
              <a:rPr lang="tr-TR" sz="1800" dirty="0">
                <a:latin typeface="Garamond" panose="02020404030301010803" pitchFamily="18" charset="0"/>
              </a:rPr>
              <a:t>Ortaçağ </a:t>
            </a:r>
            <a:r>
              <a:rPr lang="tr-TR" sz="1800" dirty="0" err="1">
                <a:latin typeface="Garamond" panose="02020404030301010803" pitchFamily="18" charset="0"/>
              </a:rPr>
              <a:t>AvrupasI’na</a:t>
            </a:r>
            <a:endParaRPr lang="tr-TR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tr-TR" dirty="0">
                <a:latin typeface="Garamond" panose="02020404030301010803" pitchFamily="18" charset="0"/>
              </a:rPr>
              <a:t>İlk devletler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>
                <a:latin typeface="Garamond" panose="02020404030301010803" pitchFamily="18" charset="0"/>
              </a:rPr>
              <a:t>- Uygarlığa görece geç dahil olsalar da Akdeniz kıyılarındaki siyasal </a:t>
            </a:r>
            <a:r>
              <a:rPr lang="tr-TR" sz="1600" dirty="0" smtClean="0">
                <a:latin typeface="Garamond" panose="02020404030301010803" pitchFamily="18" charset="0"/>
              </a:rPr>
              <a:t>oluşumlar</a:t>
            </a:r>
            <a:r>
              <a:rPr lang="tr-TR" sz="1600" dirty="0">
                <a:latin typeface="Garamond" panose="02020404030301010803" pitchFamily="18" charset="0"/>
              </a:rPr>
              <a:t>, Antik döneme damgasını vurur.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Roma’nın kuruluşu MÖ 500’e kadar geriye gider ve yıkılışı için yaklaşık </a:t>
            </a:r>
            <a:r>
              <a:rPr lang="tr-TR" sz="1600" dirty="0" smtClean="0">
                <a:latin typeface="Garamond" panose="02020404030301010803" pitchFamily="18" charset="0"/>
              </a:rPr>
              <a:t>2.000 </a:t>
            </a:r>
            <a:r>
              <a:rPr lang="tr-TR" sz="1600" dirty="0">
                <a:latin typeface="Garamond" panose="02020404030301010803" pitchFamily="18" charset="0"/>
              </a:rPr>
              <a:t>yıl geçmesi gerekir.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Amerika kıtasında devletlerin görülmesi görece geçtir.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Sahra-altı Afrika ve Okyanusya’da yerel halkların kurduğu en gelişkin </a:t>
            </a:r>
            <a:r>
              <a:rPr lang="tr-TR" sz="1600" dirty="0" smtClean="0">
                <a:latin typeface="Garamond" panose="02020404030301010803" pitchFamily="18" charset="0"/>
              </a:rPr>
              <a:t>siyasal </a:t>
            </a:r>
            <a:r>
              <a:rPr lang="tr-TR" sz="1600" dirty="0">
                <a:latin typeface="Garamond" panose="02020404030301010803" pitchFamily="18" charset="0"/>
              </a:rPr>
              <a:t>yapıların bile devlet olma niteliği tartışmalıdır.</a:t>
            </a:r>
          </a:p>
          <a:p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İlk Devletlerden,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Ortaçağ </a:t>
            </a:r>
            <a:r>
              <a:rPr lang="tr-TR" sz="2000" dirty="0" err="1">
                <a:latin typeface="Garamond" panose="02020404030301010803" pitchFamily="18" charset="0"/>
              </a:rPr>
              <a:t>AvrupasI’na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>
                <a:latin typeface="Garamond" panose="02020404030301010803" pitchFamily="18" charset="0"/>
              </a:rPr>
              <a:t>Batı Avrupa’da feodalizmin kuruluşu</a:t>
            </a:r>
          </a:p>
          <a:p>
            <a:pPr indent="0">
              <a:spcBef>
                <a:spcPts val="0"/>
              </a:spcBef>
              <a:buNone/>
            </a:pPr>
            <a:endParaRPr lang="tr-TR" sz="1400" dirty="0" smtClean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tr-TR" sz="14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Yarı-göçer ‘‘kabile konfederasyonları’’</a:t>
            </a:r>
            <a:r>
              <a:rPr lang="tr-TR" sz="1600" dirty="0" err="1">
                <a:latin typeface="Garamond" panose="02020404030301010803" pitchFamily="18" charset="0"/>
              </a:rPr>
              <a:t>nın</a:t>
            </a:r>
            <a:r>
              <a:rPr lang="tr-TR" sz="1600" dirty="0">
                <a:latin typeface="Garamond" panose="02020404030301010803" pitchFamily="18" charset="0"/>
              </a:rPr>
              <a:t> Batı Roma İmparatorluğu’nu </a:t>
            </a:r>
            <a:r>
              <a:rPr lang="tr-TR" sz="1600" dirty="0" smtClean="0">
                <a:latin typeface="Garamond" panose="02020404030301010803" pitchFamily="18" charset="0"/>
              </a:rPr>
              <a:t>yıkması </a:t>
            </a:r>
            <a:r>
              <a:rPr lang="tr-TR" sz="1600" dirty="0">
                <a:latin typeface="Garamond" panose="02020404030301010803" pitchFamily="18" charset="0"/>
              </a:rPr>
              <a:t>ile Batı Avrupa Karanlık Çağ’a girer. 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Bu tarz kabile konfederasyonları yaklaşık bin yıl boyunca Avrasya’da </a:t>
            </a:r>
            <a:r>
              <a:rPr lang="tr-TR" sz="1600" dirty="0" smtClean="0">
                <a:latin typeface="Garamond" panose="02020404030301010803" pitchFamily="18" charset="0"/>
              </a:rPr>
              <a:t>etkili </a:t>
            </a:r>
            <a:r>
              <a:rPr lang="tr-TR" sz="1600" dirty="0">
                <a:latin typeface="Garamond" panose="02020404030301010803" pitchFamily="18" charset="0"/>
              </a:rPr>
              <a:t>olur.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Kabile konfederasyonu formundaki siyasal yapıların en önemlisi, bu </a:t>
            </a:r>
            <a:r>
              <a:rPr lang="tr-TR" sz="1600" dirty="0" smtClean="0">
                <a:latin typeface="Garamond" panose="02020404030301010803" pitchFamily="18" charset="0"/>
              </a:rPr>
              <a:t>bin </a:t>
            </a:r>
            <a:r>
              <a:rPr lang="tr-TR" sz="1600" dirty="0">
                <a:latin typeface="Garamond" panose="02020404030301010803" pitchFamily="18" charset="0"/>
              </a:rPr>
              <a:t>yılın sonunda ortaya çıkan Cengiz Han’ın Moğol İmparatorluğu’dur</a:t>
            </a:r>
            <a:r>
              <a:rPr lang="tr-TR" sz="1600" dirty="0" smtClean="0">
                <a:latin typeface="Garamond" panose="02020404030301010803" pitchFamily="18" charset="0"/>
              </a:rPr>
              <a:t>.</a:t>
            </a:r>
            <a:r>
              <a:rPr lang="tr-TR" sz="1600" dirty="0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592</TotalTime>
  <Words>546</Words>
  <Application>Microsoft Office PowerPoint</Application>
  <PresentationFormat>Ekran Gösterisi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ULS0104  UluslararasI Polİtİka-I</vt:lpstr>
      <vt:lpstr>I. hafta</vt:lpstr>
      <vt:lpstr>   UygarlIğIn Ortaya ÇIKIŞI </vt:lpstr>
      <vt:lpstr> UygarlIğIn Ortaya ÇIKIŞI</vt:lpstr>
      <vt:lpstr>UygarlIğIn Ortaya ÇIKIŞI</vt:lpstr>
      <vt:lpstr>UygarlIğIn Ortaya ÇIKIŞI</vt:lpstr>
      <vt:lpstr>İlk Devletlerden,  Ortaçağ AvrupasI’na</vt:lpstr>
      <vt:lpstr>İlk Devletlerden,  Ortaçağ AvrupasI’na</vt:lpstr>
      <vt:lpstr>İlk Devletlerden,  Ortaçağ AvrupasI’na</vt:lpstr>
      <vt:lpstr>İlk Devletlerden,  Ortaçağ AvrupasI’na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136</cp:revision>
  <dcterms:created xsi:type="dcterms:W3CDTF">2018-02-05T17:47:31Z</dcterms:created>
  <dcterms:modified xsi:type="dcterms:W3CDTF">2020-01-12T23:35:27Z</dcterms:modified>
</cp:coreProperties>
</file>