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0339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433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3860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642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553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608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1367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8209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76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880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7206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610D-7E1A-AD4E-A0D9-5D2DF9B4232A}" type="datetimeFigureOut">
              <a:rPr lang="it-IT" smtClean="0"/>
              <a:pPr/>
              <a:t>28/04/2020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A7006-01AD-EE40-9E94-C7F1CB82FC1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554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87400"/>
            <a:ext cx="3401020" cy="11049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838200" y="2324100"/>
            <a:ext cx="7683500" cy="965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L’ITALIA. IL PRIMO DOPOGUERRA, IL FASCISMO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800" y="3289300"/>
            <a:ext cx="6489700" cy="2514600"/>
          </a:xfrm>
          <a:prstGeom prst="rect">
            <a:avLst/>
          </a:prstGeom>
        </p:spPr>
      </p:pic>
      <p:sp>
        <p:nvSpPr>
          <p:cNvPr id="9" name="Pentagono 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55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IL REGIME TOTALITARIO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7285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Dal 1926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970406" y="17285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niziò l’inquadramento dei giovani nel regime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8" idx="0"/>
            <a:endCxn id="9" idx="1"/>
          </p:cNvCxnSpPr>
          <p:nvPr/>
        </p:nvCxnSpPr>
        <p:spPr>
          <a:xfrm>
            <a:off x="1397000" y="1924694"/>
            <a:ext cx="5734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4864100" y="1728565"/>
            <a:ext cx="34417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«Figli della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lupa»,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«Giovani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italiane»,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«Opera Nazionale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Balilla»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" name="Connettore 2 14"/>
          <p:cNvCxnSpPr>
            <a:stCxn id="9" idx="3"/>
            <a:endCxn id="13" idx="1"/>
          </p:cNvCxnSpPr>
          <p:nvPr/>
        </p:nvCxnSpPr>
        <p:spPr>
          <a:xfrm>
            <a:off x="4216400" y="1924694"/>
            <a:ext cx="647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4"/>
          <p:cNvSpPr/>
          <p:nvPr/>
        </p:nvSpPr>
        <p:spPr>
          <a:xfrm>
            <a:off x="217599" y="2365007"/>
            <a:ext cx="20811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ra il 1928 e il 1930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2846706" y="2365007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scuola passò sotto il controllo dello Stato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499100" y="2365007"/>
            <a:ext cx="1311912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fascistizzata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stCxn id="17" idx="0"/>
            <a:endCxn id="18" idx="1"/>
          </p:cNvCxnSpPr>
          <p:nvPr/>
        </p:nvCxnSpPr>
        <p:spPr>
          <a:xfrm>
            <a:off x="2298700" y="2561136"/>
            <a:ext cx="5480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8" idx="3"/>
            <a:endCxn id="19" idx="1"/>
          </p:cNvCxnSpPr>
          <p:nvPr/>
        </p:nvCxnSpPr>
        <p:spPr>
          <a:xfrm>
            <a:off x="5092700" y="2561136"/>
            <a:ext cx="406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6811012" y="29985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insegnanti obbligati a iscriversi al partito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 flipH="1">
            <a:off x="6811012" y="35319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lle elementari fu imposto il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testo unico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6811012" y="4052664"/>
            <a:ext cx="2245994" cy="6590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docenti universitari dovettero giurare fedeltà al regime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1 34"/>
          <p:cNvCxnSpPr>
            <a:stCxn id="19" idx="2"/>
          </p:cNvCxnSpPr>
          <p:nvPr/>
        </p:nvCxnSpPr>
        <p:spPr>
          <a:xfrm flipH="1">
            <a:off x="6134100" y="2757265"/>
            <a:ext cx="20956" cy="16242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28" idx="1"/>
          </p:cNvCxnSpPr>
          <p:nvPr/>
        </p:nvCxnSpPr>
        <p:spPr>
          <a:xfrm>
            <a:off x="6134100" y="4381500"/>
            <a:ext cx="676912" cy="6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26" idx="1"/>
          </p:cNvCxnSpPr>
          <p:nvPr/>
        </p:nvCxnSpPr>
        <p:spPr>
          <a:xfrm>
            <a:off x="6155056" y="3194694"/>
            <a:ext cx="6559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27" idx="3"/>
          </p:cNvCxnSpPr>
          <p:nvPr/>
        </p:nvCxnSpPr>
        <p:spPr>
          <a:xfrm>
            <a:off x="6155056" y="3728094"/>
            <a:ext cx="6559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ttangolo 47"/>
          <p:cNvSpPr/>
          <p:nvPr/>
        </p:nvSpPr>
        <p:spPr>
          <a:xfrm>
            <a:off x="217598" y="5103957"/>
            <a:ext cx="28558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creato il Ministero per la cultura popolare (</a:t>
            </a:r>
            <a:r>
              <a:rPr lang="it-IT" sz="1400" b="1" dirty="0" err="1" smtClean="0">
                <a:solidFill>
                  <a:schemeClr val="tx1"/>
                </a:solidFill>
                <a:latin typeface="Arial"/>
                <a:cs typeface="Arial"/>
              </a:rPr>
              <a:t>Minculpop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073399" y="5126883"/>
            <a:ext cx="1313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c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he controllava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4691780" y="4612907"/>
            <a:ext cx="111212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stampa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4691780" y="5103957"/>
            <a:ext cx="111212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radio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691780" y="5603507"/>
            <a:ext cx="111212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cinema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4" name="Connettore 1 53"/>
          <p:cNvCxnSpPr>
            <a:stCxn id="50" idx="3"/>
          </p:cNvCxnSpPr>
          <p:nvPr/>
        </p:nvCxnSpPr>
        <p:spPr>
          <a:xfrm>
            <a:off x="5803900" y="4809036"/>
            <a:ext cx="2159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52" idx="3"/>
          </p:cNvCxnSpPr>
          <p:nvPr/>
        </p:nvCxnSpPr>
        <p:spPr>
          <a:xfrm>
            <a:off x="5803900" y="5799636"/>
            <a:ext cx="2159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6019800" y="4809036"/>
            <a:ext cx="0" cy="99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51" idx="3"/>
          </p:cNvCxnSpPr>
          <p:nvPr/>
        </p:nvCxnSpPr>
        <p:spPr>
          <a:xfrm>
            <a:off x="5803900" y="5300086"/>
            <a:ext cx="469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ttangolo 67"/>
          <p:cNvSpPr/>
          <p:nvPr/>
        </p:nvSpPr>
        <p:spPr>
          <a:xfrm>
            <a:off x="6254952" y="5103957"/>
            <a:ext cx="111212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censura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977899" y="5928001"/>
            <a:ext cx="132080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propaganda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71" name="Connettore 2 70"/>
          <p:cNvCxnSpPr>
            <a:stCxn id="48" idx="2"/>
            <a:endCxn id="69" idx="0"/>
          </p:cNvCxnSpPr>
          <p:nvPr/>
        </p:nvCxnSpPr>
        <p:spPr>
          <a:xfrm flipH="1">
            <a:off x="1638300" y="5496215"/>
            <a:ext cx="7199" cy="4317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Pentagono 72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Connettore 2 74"/>
          <p:cNvCxnSpPr>
            <a:stCxn id="49" idx="3"/>
            <a:endCxn id="50" idx="1"/>
          </p:cNvCxnSpPr>
          <p:nvPr/>
        </p:nvCxnSpPr>
        <p:spPr>
          <a:xfrm flipV="1">
            <a:off x="4386980" y="4809036"/>
            <a:ext cx="304800" cy="4563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>
            <a:stCxn id="49" idx="3"/>
            <a:endCxn id="52" idx="1"/>
          </p:cNvCxnSpPr>
          <p:nvPr/>
        </p:nvCxnSpPr>
        <p:spPr>
          <a:xfrm>
            <a:off x="4386980" y="5265383"/>
            <a:ext cx="304800" cy="5342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/>
          <p:cNvCxnSpPr>
            <a:stCxn id="49" idx="3"/>
            <a:endCxn id="51" idx="1"/>
          </p:cNvCxnSpPr>
          <p:nvPr/>
        </p:nvCxnSpPr>
        <p:spPr>
          <a:xfrm>
            <a:off x="4386980" y="5265383"/>
            <a:ext cx="304800" cy="347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45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9" y="10935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1928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95806" y="10935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nuova legge elettorale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66006" y="10935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ise fine al sistema parlamentare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>
            <a:off x="1397000" y="1289694"/>
            <a:ext cx="5988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4241800" y="1289694"/>
            <a:ext cx="6242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4866006" y="1937456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elezioni divennero plebisciti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7" name="Connettore 2 16"/>
          <p:cNvCxnSpPr>
            <a:stCxn id="8" idx="2"/>
            <a:endCxn id="15" idx="0"/>
          </p:cNvCxnSpPr>
          <p:nvPr/>
        </p:nvCxnSpPr>
        <p:spPr>
          <a:xfrm>
            <a:off x="5989003" y="1485823"/>
            <a:ext cx="0" cy="4516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4"/>
          <p:cNvSpPr/>
          <p:nvPr/>
        </p:nvSpPr>
        <p:spPr>
          <a:xfrm>
            <a:off x="217599" y="26810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1929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995806" y="2681065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urono firmati i Patti lateranensi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866006" y="26810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oncordato con la Chiesa cattolica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3" name="Connettore 2 22"/>
          <p:cNvCxnSpPr>
            <a:stCxn id="19" idx="0"/>
            <a:endCxn id="20" idx="1"/>
          </p:cNvCxnSpPr>
          <p:nvPr/>
        </p:nvCxnSpPr>
        <p:spPr>
          <a:xfrm>
            <a:off x="1397000" y="2877194"/>
            <a:ext cx="5988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20" idx="3"/>
            <a:endCxn id="21" idx="1"/>
          </p:cNvCxnSpPr>
          <p:nvPr/>
        </p:nvCxnSpPr>
        <p:spPr>
          <a:xfrm>
            <a:off x="4241800" y="2877194"/>
            <a:ext cx="6242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2565400" y="3073323"/>
            <a:ext cx="774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obiettivi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1397000" y="3595465"/>
            <a:ext cx="14097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Mussolini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946296" y="3595465"/>
            <a:ext cx="14097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la Chiesa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2" name="Connettore 2 31"/>
          <p:cNvCxnSpPr>
            <a:stCxn id="28" idx="2"/>
            <a:endCxn id="30" idx="0"/>
          </p:cNvCxnSpPr>
          <p:nvPr/>
        </p:nvCxnSpPr>
        <p:spPr>
          <a:xfrm>
            <a:off x="2952698" y="3350322"/>
            <a:ext cx="698448" cy="2451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8" idx="2"/>
            <a:endCxn id="29" idx="0"/>
          </p:cNvCxnSpPr>
          <p:nvPr/>
        </p:nvCxnSpPr>
        <p:spPr>
          <a:xfrm flipH="1">
            <a:off x="2101850" y="3350322"/>
            <a:ext cx="850848" cy="2451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1397000" y="4319364"/>
            <a:ext cx="1409700" cy="9511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are della Chiesa un pilastro del fascismo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2959100" y="4319364"/>
            <a:ext cx="1409700" cy="9511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afforzare la propria influenza sulla società civile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0" name="Connettore 2 39"/>
          <p:cNvCxnSpPr>
            <a:stCxn id="29" idx="2"/>
            <a:endCxn id="37" idx="0"/>
          </p:cNvCxnSpPr>
          <p:nvPr/>
        </p:nvCxnSpPr>
        <p:spPr>
          <a:xfrm>
            <a:off x="2101850" y="3987723"/>
            <a:ext cx="0" cy="3316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30" idx="2"/>
            <a:endCxn id="38" idx="0"/>
          </p:cNvCxnSpPr>
          <p:nvPr/>
        </p:nvCxnSpPr>
        <p:spPr>
          <a:xfrm>
            <a:off x="3651146" y="3987723"/>
            <a:ext cx="12804" cy="3316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6257924" y="3203207"/>
            <a:ext cx="2771775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cattolicesimo divenne religione di Stato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257925" y="3711130"/>
            <a:ext cx="277177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Vaticano fu riconosciuto Stato sovrano e indipendente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6257924" y="4255788"/>
            <a:ext cx="2771774" cy="62101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Vaticano riconobbe lo Stato italiano e Roma come sua capitale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9" name="Rettangolo 48"/>
          <p:cNvSpPr/>
          <p:nvPr/>
        </p:nvSpPr>
        <p:spPr>
          <a:xfrm>
            <a:off x="6257924" y="4968430"/>
            <a:ext cx="277177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ersamento di un indennizzo di 1 miliardo 750 milioni di lire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6257925" y="5463730"/>
            <a:ext cx="277177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rotezione del clero da parte dello Stato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6257924" y="5971730"/>
            <a:ext cx="277177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sonero dei chierici dal servizio militare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2" name="Pentagono 51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Connettore 1 53"/>
          <p:cNvCxnSpPr>
            <a:stCxn id="21" idx="2"/>
          </p:cNvCxnSpPr>
          <p:nvPr/>
        </p:nvCxnSpPr>
        <p:spPr>
          <a:xfrm>
            <a:off x="5989003" y="3073323"/>
            <a:ext cx="0" cy="30861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endCxn id="51" idx="1"/>
          </p:cNvCxnSpPr>
          <p:nvPr/>
        </p:nvCxnSpPr>
        <p:spPr>
          <a:xfrm>
            <a:off x="5989003" y="6159500"/>
            <a:ext cx="268921" cy="83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endCxn id="46" idx="1"/>
          </p:cNvCxnSpPr>
          <p:nvPr/>
        </p:nvCxnSpPr>
        <p:spPr>
          <a:xfrm>
            <a:off x="5989003" y="3399336"/>
            <a:ext cx="26892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47" idx="1"/>
          </p:cNvCxnSpPr>
          <p:nvPr/>
        </p:nvCxnSpPr>
        <p:spPr>
          <a:xfrm>
            <a:off x="5989003" y="3907259"/>
            <a:ext cx="2689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endCxn id="48" idx="1"/>
          </p:cNvCxnSpPr>
          <p:nvPr/>
        </p:nvCxnSpPr>
        <p:spPr>
          <a:xfrm>
            <a:off x="5989003" y="4566294"/>
            <a:ext cx="26892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>
            <a:endCxn id="49" idx="1"/>
          </p:cNvCxnSpPr>
          <p:nvPr/>
        </p:nvCxnSpPr>
        <p:spPr>
          <a:xfrm>
            <a:off x="5989003" y="5156200"/>
            <a:ext cx="268921" cy="83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>
            <a:endCxn id="50" idx="1"/>
          </p:cNvCxnSpPr>
          <p:nvPr/>
        </p:nvCxnSpPr>
        <p:spPr>
          <a:xfrm>
            <a:off x="5989003" y="5659859"/>
            <a:ext cx="2689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ttangolo 79"/>
          <p:cNvSpPr/>
          <p:nvPr/>
        </p:nvSpPr>
        <p:spPr>
          <a:xfrm>
            <a:off x="2676524" y="5464864"/>
            <a:ext cx="277177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iconoscimento da parte dello Stato del matrimonio religioso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82" name="Connettore 2 81"/>
          <p:cNvCxnSpPr>
            <a:endCxn id="80" idx="3"/>
          </p:cNvCxnSpPr>
          <p:nvPr/>
        </p:nvCxnSpPr>
        <p:spPr>
          <a:xfrm flipH="1">
            <a:off x="5448298" y="5659859"/>
            <a:ext cx="540705" cy="11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ttangolo 83"/>
          <p:cNvSpPr/>
          <p:nvPr/>
        </p:nvSpPr>
        <p:spPr>
          <a:xfrm>
            <a:off x="2676524" y="5971730"/>
            <a:ext cx="2771774" cy="65767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ntroduzione dell’insegnamento della dottrina cattolica nelle scuole statali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86" name="Connettore 2 85"/>
          <p:cNvCxnSpPr/>
          <p:nvPr/>
        </p:nvCxnSpPr>
        <p:spPr>
          <a:xfrm flipH="1">
            <a:off x="5448298" y="6159500"/>
            <a:ext cx="540705" cy="83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8" name="Immagine 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76" y="5357481"/>
            <a:ext cx="1354330" cy="136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94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9" y="10949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1938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95806" y="10935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regime divenne anti-ebraico e antisemita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980306" y="1093565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urono emanate le leggi razziali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 flipV="1">
            <a:off x="1397000" y="1289694"/>
            <a:ext cx="598806" cy="13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>
            <a:off x="4241800" y="1289694"/>
            <a:ext cx="7385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4"/>
          <p:cNvSpPr/>
          <p:nvPr/>
        </p:nvSpPr>
        <p:spPr>
          <a:xfrm>
            <a:off x="217599" y="1793430"/>
            <a:ext cx="20303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1922 e il 1925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734312" y="1793430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politica economica del regime fu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767706" y="1793430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liberista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9" name="Rounded Rectangle 14"/>
          <p:cNvSpPr/>
          <p:nvPr/>
        </p:nvSpPr>
        <p:spPr>
          <a:xfrm>
            <a:off x="217599" y="26570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1925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21" name="Connettore 2 20"/>
          <p:cNvCxnSpPr>
            <a:stCxn id="16" idx="0"/>
            <a:endCxn id="17" idx="1"/>
          </p:cNvCxnSpPr>
          <p:nvPr/>
        </p:nvCxnSpPr>
        <p:spPr>
          <a:xfrm>
            <a:off x="2247900" y="1989559"/>
            <a:ext cx="486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7" idx="3"/>
            <a:endCxn id="18" idx="1"/>
          </p:cNvCxnSpPr>
          <p:nvPr/>
        </p:nvCxnSpPr>
        <p:spPr>
          <a:xfrm>
            <a:off x="4980306" y="1989559"/>
            <a:ext cx="787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1995806" y="2657030"/>
            <a:ext cx="28682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causa dell’inflazione e della continua svalutazione della lira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247900" y="3419030"/>
            <a:ext cx="24745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 Stato iniziò a intervenire nell’economia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29" name="Connettore 2 28"/>
          <p:cNvCxnSpPr/>
          <p:nvPr/>
        </p:nvCxnSpPr>
        <p:spPr>
          <a:xfrm>
            <a:off x="850900" y="2185688"/>
            <a:ext cx="0" cy="471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9" idx="0"/>
            <a:endCxn id="26" idx="1"/>
          </p:cNvCxnSpPr>
          <p:nvPr/>
        </p:nvCxnSpPr>
        <p:spPr>
          <a:xfrm>
            <a:off x="1397000" y="2853159"/>
            <a:ext cx="5988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6" idx="2"/>
          </p:cNvCxnSpPr>
          <p:nvPr/>
        </p:nvCxnSpPr>
        <p:spPr>
          <a:xfrm flipH="1">
            <a:off x="3429000" y="3049288"/>
            <a:ext cx="953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/>
        </p:nvSpPr>
        <p:spPr>
          <a:xfrm>
            <a:off x="4334512" y="3977830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ivalutazione della lira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7273609" y="3977830"/>
            <a:ext cx="1480182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«quota 90»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43" name="Connettore 2 42"/>
          <p:cNvCxnSpPr>
            <a:stCxn id="40" idx="3"/>
            <a:endCxn id="41" idx="1"/>
          </p:cNvCxnSpPr>
          <p:nvPr/>
        </p:nvCxnSpPr>
        <p:spPr>
          <a:xfrm>
            <a:off x="6580506" y="4173959"/>
            <a:ext cx="6931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4334512" y="4522488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protezionismo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5985512" y="5070030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l governo lanciò la «battaglia del </a:t>
            </a:r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grano»</a:t>
            </a:r>
          </a:p>
        </p:txBody>
      </p:sp>
      <p:sp>
        <p:nvSpPr>
          <p:cNvPr id="47" name="Rounded Rectangle 14"/>
          <p:cNvSpPr/>
          <p:nvPr/>
        </p:nvSpPr>
        <p:spPr>
          <a:xfrm>
            <a:off x="4334512" y="50700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1925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49" name="Connettore 2 48"/>
          <p:cNvCxnSpPr>
            <a:stCxn id="47" idx="0"/>
            <a:endCxn id="46" idx="1"/>
          </p:cNvCxnSpPr>
          <p:nvPr/>
        </p:nvCxnSpPr>
        <p:spPr>
          <a:xfrm>
            <a:off x="5513913" y="5266159"/>
            <a:ext cx="471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5789615" y="5888459"/>
            <a:ext cx="263778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ottenere l’autosufficienza nel settore cerealicolo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7" name="Connettore 2 56"/>
          <p:cNvCxnSpPr>
            <a:stCxn id="46" idx="2"/>
            <a:endCxn id="51" idx="0"/>
          </p:cNvCxnSpPr>
          <p:nvPr/>
        </p:nvCxnSpPr>
        <p:spPr>
          <a:xfrm>
            <a:off x="7108509" y="5462288"/>
            <a:ext cx="0" cy="4261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o 58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0" name="Immagin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99" y="4164004"/>
            <a:ext cx="2766250" cy="1868496"/>
          </a:xfrm>
          <a:prstGeom prst="rect">
            <a:avLst/>
          </a:prstGeom>
        </p:spPr>
      </p:pic>
      <p:cxnSp>
        <p:nvCxnSpPr>
          <p:cNvPr id="62" name="Connettore 1 61"/>
          <p:cNvCxnSpPr>
            <a:stCxn id="27" idx="2"/>
          </p:cNvCxnSpPr>
          <p:nvPr/>
        </p:nvCxnSpPr>
        <p:spPr>
          <a:xfrm>
            <a:off x="3485197" y="3811288"/>
            <a:ext cx="0" cy="14548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endCxn id="47" idx="2"/>
          </p:cNvCxnSpPr>
          <p:nvPr/>
        </p:nvCxnSpPr>
        <p:spPr>
          <a:xfrm>
            <a:off x="3485197" y="5266159"/>
            <a:ext cx="84931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>
            <a:endCxn id="40" idx="1"/>
          </p:cNvCxnSpPr>
          <p:nvPr/>
        </p:nvCxnSpPr>
        <p:spPr>
          <a:xfrm>
            <a:off x="3485197" y="4164004"/>
            <a:ext cx="849315" cy="99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>
            <a:endCxn id="45" idx="1"/>
          </p:cNvCxnSpPr>
          <p:nvPr/>
        </p:nvCxnSpPr>
        <p:spPr>
          <a:xfrm>
            <a:off x="3485197" y="4718617"/>
            <a:ext cx="84931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21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1235712" y="10060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1931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61312" y="1006030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 creato </a:t>
            </a:r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l’Imi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628006" y="10060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nte statale che concedeva prestiti alle imprese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0"/>
            <a:endCxn id="7" idx="1"/>
          </p:cNvCxnSpPr>
          <p:nvPr/>
        </p:nvCxnSpPr>
        <p:spPr>
          <a:xfrm>
            <a:off x="2415113" y="1202159"/>
            <a:ext cx="4461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5107306" y="1202159"/>
            <a:ext cx="520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235712" y="1550688"/>
            <a:ext cx="1964688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ra il 1931 e il 1934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608706" y="1550688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urono bonificate le paludi pontine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15" idx="0"/>
            <a:endCxn id="16" idx="1"/>
          </p:cNvCxnSpPr>
          <p:nvPr/>
        </p:nvCxnSpPr>
        <p:spPr>
          <a:xfrm>
            <a:off x="3200400" y="1746817"/>
            <a:ext cx="4083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4"/>
          <p:cNvSpPr/>
          <p:nvPr/>
        </p:nvSpPr>
        <p:spPr>
          <a:xfrm>
            <a:off x="1235712" y="20855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1933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861312" y="2093889"/>
            <a:ext cx="27666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 creato l’ Istituto per la ricostruzione industriale (Iri)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072506" y="2093889"/>
            <a:ext cx="29317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nte statale per salvare banche e industrie dal fallimento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20" idx="0"/>
            <a:endCxn id="21" idx="1"/>
          </p:cNvCxnSpPr>
          <p:nvPr/>
        </p:nvCxnSpPr>
        <p:spPr>
          <a:xfrm>
            <a:off x="2415113" y="2281659"/>
            <a:ext cx="446199" cy="835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1" idx="3"/>
            <a:endCxn id="22" idx="1"/>
          </p:cNvCxnSpPr>
          <p:nvPr/>
        </p:nvCxnSpPr>
        <p:spPr>
          <a:xfrm>
            <a:off x="5628006" y="2290018"/>
            <a:ext cx="444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14"/>
          <p:cNvSpPr/>
          <p:nvPr/>
        </p:nvSpPr>
        <p:spPr>
          <a:xfrm>
            <a:off x="1235712" y="4133129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1935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791462" y="4084217"/>
            <a:ext cx="2576194" cy="4923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 seguito ad alcune sanzioni avute per aver invaso l’Etiopia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696212" y="4921557"/>
            <a:ext cx="27666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Mussolini lanciò l’autarchia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692664" y="5846276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raggiungere l’autosufficienza produttiva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/>
          <p:nvPr/>
        </p:nvCxnSpPr>
        <p:spPr>
          <a:xfrm>
            <a:off x="3833812" y="5313815"/>
            <a:ext cx="0" cy="5324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14"/>
          <p:cNvSpPr/>
          <p:nvPr/>
        </p:nvSpPr>
        <p:spPr>
          <a:xfrm>
            <a:off x="1235712" y="27010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1934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2970215" y="2702221"/>
            <a:ext cx="1926588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urono create le corporazioni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5295900" y="2711643"/>
            <a:ext cx="37084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enti statali che disciplinavano i rapporti tra gli addetti dei vari settori produttivi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0" name="Connettore 2 39"/>
          <p:cNvCxnSpPr>
            <a:stCxn id="36" idx="0"/>
            <a:endCxn id="37" idx="1"/>
          </p:cNvCxnSpPr>
          <p:nvPr/>
        </p:nvCxnSpPr>
        <p:spPr>
          <a:xfrm>
            <a:off x="2415113" y="2897194"/>
            <a:ext cx="555102" cy="11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37" idx="3"/>
            <a:endCxn id="38" idx="1"/>
          </p:cNvCxnSpPr>
          <p:nvPr/>
        </p:nvCxnSpPr>
        <p:spPr>
          <a:xfrm>
            <a:off x="4896803" y="2898350"/>
            <a:ext cx="399097" cy="94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5766753" y="3427363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 garantire l’armonia tra padroni e operai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38" idx="2"/>
            <a:endCxn id="46" idx="0"/>
          </p:cNvCxnSpPr>
          <p:nvPr/>
        </p:nvCxnSpPr>
        <p:spPr>
          <a:xfrm>
            <a:off x="7150100" y="3103901"/>
            <a:ext cx="0" cy="3234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ttangolo 53"/>
          <p:cNvSpPr/>
          <p:nvPr/>
        </p:nvSpPr>
        <p:spPr>
          <a:xfrm>
            <a:off x="5766753" y="4084217"/>
            <a:ext cx="2766694" cy="75508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ossa propagandistica; in realtà il potere rimase nelle mani dei capitalisti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6" name="Connettore 2 55"/>
          <p:cNvCxnSpPr>
            <a:stCxn id="46" idx="2"/>
            <a:endCxn id="54" idx="0"/>
          </p:cNvCxnSpPr>
          <p:nvPr/>
        </p:nvCxnSpPr>
        <p:spPr>
          <a:xfrm>
            <a:off x="7150100" y="3819621"/>
            <a:ext cx="0" cy="2645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Connettore 1 59"/>
          <p:cNvCxnSpPr/>
          <p:nvPr/>
        </p:nvCxnSpPr>
        <p:spPr>
          <a:xfrm>
            <a:off x="520700" y="1202159"/>
            <a:ext cx="0" cy="31354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endCxn id="36" idx="2"/>
          </p:cNvCxnSpPr>
          <p:nvPr/>
        </p:nvCxnSpPr>
        <p:spPr>
          <a:xfrm>
            <a:off x="520700" y="2897194"/>
            <a:ext cx="7150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endCxn id="29" idx="2"/>
          </p:cNvCxnSpPr>
          <p:nvPr/>
        </p:nvCxnSpPr>
        <p:spPr>
          <a:xfrm flipV="1">
            <a:off x="520700" y="4329258"/>
            <a:ext cx="715012" cy="57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2 69"/>
          <p:cNvCxnSpPr>
            <a:endCxn id="20" idx="2"/>
          </p:cNvCxnSpPr>
          <p:nvPr/>
        </p:nvCxnSpPr>
        <p:spPr>
          <a:xfrm>
            <a:off x="520700" y="2281659"/>
            <a:ext cx="7150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>
            <a:endCxn id="6" idx="2"/>
          </p:cNvCxnSpPr>
          <p:nvPr/>
        </p:nvCxnSpPr>
        <p:spPr>
          <a:xfrm>
            <a:off x="520700" y="1202159"/>
            <a:ext cx="7150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>
            <a:endCxn id="15" idx="2"/>
          </p:cNvCxnSpPr>
          <p:nvPr/>
        </p:nvCxnSpPr>
        <p:spPr>
          <a:xfrm>
            <a:off x="520700" y="1746817"/>
            <a:ext cx="7150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8" name="Immagine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33" y="4787440"/>
            <a:ext cx="1219200" cy="1788160"/>
          </a:xfrm>
          <a:prstGeom prst="rect">
            <a:avLst/>
          </a:prstGeom>
        </p:spPr>
      </p:pic>
      <p:cxnSp>
        <p:nvCxnSpPr>
          <p:cNvPr id="81" name="Connettore 2 80"/>
          <p:cNvCxnSpPr>
            <a:stCxn id="29" idx="0"/>
            <a:endCxn id="30" idx="1"/>
          </p:cNvCxnSpPr>
          <p:nvPr/>
        </p:nvCxnSpPr>
        <p:spPr>
          <a:xfrm>
            <a:off x="2415113" y="4329258"/>
            <a:ext cx="376349" cy="11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/>
          <p:nvPr/>
        </p:nvCxnSpPr>
        <p:spPr>
          <a:xfrm>
            <a:off x="3833812" y="4602254"/>
            <a:ext cx="0" cy="2782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477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6" name="Rettangolo 5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7899" y="107097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GLI OPPOSITORI DEL FASCISMO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217599" y="1806130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Dal 1926 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097406" y="1807418"/>
            <a:ext cx="30333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’opposizione al fascismo divenne un reato contro lo Stato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53110" y="26189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hi si opponeva direttamente alla dittatura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3110" y="34317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incarcerato o mandato al confino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10" idx="2"/>
            <a:endCxn id="11" idx="0"/>
          </p:cNvCxnSpPr>
          <p:nvPr/>
        </p:nvCxnSpPr>
        <p:spPr>
          <a:xfrm flipH="1">
            <a:off x="1941207" y="2199676"/>
            <a:ext cx="1672896" cy="4192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9" idx="0"/>
            <a:endCxn id="10" idx="1"/>
          </p:cNvCxnSpPr>
          <p:nvPr/>
        </p:nvCxnSpPr>
        <p:spPr>
          <a:xfrm>
            <a:off x="1397000" y="2002259"/>
            <a:ext cx="700406" cy="12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1" idx="2"/>
            <a:endCxn id="12" idx="0"/>
          </p:cNvCxnSpPr>
          <p:nvPr/>
        </p:nvCxnSpPr>
        <p:spPr>
          <a:xfrm>
            <a:off x="1941207" y="3011188"/>
            <a:ext cx="0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653110" y="42064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Antonio Gramsci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5" name="Connettore 2 24"/>
          <p:cNvCxnSpPr>
            <a:stCxn id="12" idx="2"/>
            <a:endCxn id="23" idx="0"/>
          </p:cNvCxnSpPr>
          <p:nvPr/>
        </p:nvCxnSpPr>
        <p:spPr>
          <a:xfrm>
            <a:off x="1941207" y="3823988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ttangolo 26"/>
          <p:cNvSpPr/>
          <p:nvPr/>
        </p:nvSpPr>
        <p:spPr>
          <a:xfrm>
            <a:off x="3842703" y="26189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esponenti dell’alta cultura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3842703" y="34317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urono tollerati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842703" y="42064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Benedetto Croce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stCxn id="10" idx="2"/>
            <a:endCxn id="27" idx="0"/>
          </p:cNvCxnSpPr>
          <p:nvPr/>
        </p:nvCxnSpPr>
        <p:spPr>
          <a:xfrm>
            <a:off x="3614103" y="2199676"/>
            <a:ext cx="1516697" cy="4192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7" idx="2"/>
            <a:endCxn id="28" idx="0"/>
          </p:cNvCxnSpPr>
          <p:nvPr/>
        </p:nvCxnSpPr>
        <p:spPr>
          <a:xfrm>
            <a:off x="5130800" y="3011188"/>
            <a:ext cx="0" cy="4205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28" idx="2"/>
            <a:endCxn id="29" idx="0"/>
          </p:cNvCxnSpPr>
          <p:nvPr/>
        </p:nvCxnSpPr>
        <p:spPr>
          <a:xfrm>
            <a:off x="5130800" y="3823988"/>
            <a:ext cx="0" cy="3824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437210" y="5082086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lcuni antifascisti emigrati all’estero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3614103" y="4943030"/>
            <a:ext cx="2576194" cy="67037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rearono delle organizzazioni per fare propaganda contro il regime fuori dall’Italia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2" name="Connettore 2 41"/>
          <p:cNvCxnSpPr>
            <a:stCxn id="39" idx="3"/>
            <a:endCxn id="40" idx="1"/>
          </p:cNvCxnSpPr>
          <p:nvPr/>
        </p:nvCxnSpPr>
        <p:spPr>
          <a:xfrm>
            <a:off x="3013404" y="5278215"/>
            <a:ext cx="6006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6567806" y="5082086"/>
            <a:ext cx="2004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scarsi risultati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7" name="Connettore 2 46"/>
          <p:cNvCxnSpPr>
            <a:stCxn id="40" idx="3"/>
            <a:endCxn id="45" idx="1"/>
          </p:cNvCxnSpPr>
          <p:nvPr/>
        </p:nvCxnSpPr>
        <p:spPr>
          <a:xfrm>
            <a:off x="6190297" y="5278215"/>
            <a:ext cx="37750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ttangolo 48"/>
          <p:cNvSpPr/>
          <p:nvPr/>
        </p:nvSpPr>
        <p:spPr>
          <a:xfrm>
            <a:off x="1580210" y="6073330"/>
            <a:ext cx="25761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Concentrazione antifascista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0" name="Rettangolo 49"/>
          <p:cNvSpPr/>
          <p:nvPr/>
        </p:nvSpPr>
        <p:spPr>
          <a:xfrm>
            <a:off x="5466410" y="6073330"/>
            <a:ext cx="25761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Giustizia e Libertà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52" name="Connettore 2 51"/>
          <p:cNvCxnSpPr>
            <a:stCxn id="40" idx="2"/>
            <a:endCxn id="49" idx="0"/>
          </p:cNvCxnSpPr>
          <p:nvPr/>
        </p:nvCxnSpPr>
        <p:spPr>
          <a:xfrm flipH="1">
            <a:off x="2868307" y="5613400"/>
            <a:ext cx="2033893" cy="459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40" idx="2"/>
            <a:endCxn id="50" idx="0"/>
          </p:cNvCxnSpPr>
          <p:nvPr/>
        </p:nvCxnSpPr>
        <p:spPr>
          <a:xfrm>
            <a:off x="4902200" y="5613400"/>
            <a:ext cx="1852307" cy="459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Pentagono 56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7848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IL FASCISMO: COSA FU, COSA SIGNIFICÒ. RISPOSTE, INTERPRETAZIONI, IPOTESI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7599" y="20474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fascismo ha ricevuto molte interpretazioni e spiegazioni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17599" y="2720530"/>
            <a:ext cx="25761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nterpretazioni dei contemporanei (1920-1940)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417999" y="336823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tudiosi marxisti (Gramsci, Togliatti)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417999" y="39016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tudiosi liberali e radicali (Gobetti)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417999" y="443503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toriografia liberale (Salvatorelli)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3417999" y="506456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ppositori rifugiati all’estero (Lussu, Rosselli, Tasca)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600700" y="3368230"/>
            <a:ext cx="34560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isposta del capitalismo alla nascita del movimento operaio e del comunismo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480605" y="3901630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ascismo frutto di una rivoluzione liberale incompiuta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693205" y="4451902"/>
            <a:ext cx="33635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eazione della piccola borghesia alla rovina provocata dalla guerra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6493305" y="5058633"/>
            <a:ext cx="2576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ascismo come sintesi dei mali antichi dell’Italia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9" name="Connettore 2 18"/>
          <p:cNvCxnSpPr>
            <a:stCxn id="10" idx="3"/>
            <a:endCxn id="14" idx="1"/>
          </p:cNvCxnSpPr>
          <p:nvPr/>
        </p:nvCxnSpPr>
        <p:spPr>
          <a:xfrm>
            <a:off x="5207000" y="3564359"/>
            <a:ext cx="393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1" idx="3"/>
            <a:endCxn id="15" idx="1"/>
          </p:cNvCxnSpPr>
          <p:nvPr/>
        </p:nvCxnSpPr>
        <p:spPr>
          <a:xfrm>
            <a:off x="5994193" y="4097759"/>
            <a:ext cx="486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3"/>
            <a:endCxn id="16" idx="1"/>
          </p:cNvCxnSpPr>
          <p:nvPr/>
        </p:nvCxnSpPr>
        <p:spPr>
          <a:xfrm>
            <a:off x="5207000" y="4631159"/>
            <a:ext cx="486205" cy="168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3"/>
            <a:endCxn id="17" idx="1"/>
          </p:cNvCxnSpPr>
          <p:nvPr/>
        </p:nvCxnSpPr>
        <p:spPr>
          <a:xfrm flipV="1">
            <a:off x="5994193" y="5254762"/>
            <a:ext cx="499112" cy="59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>
            <a:stCxn id="9" idx="2"/>
          </p:cNvCxnSpPr>
          <p:nvPr/>
        </p:nvCxnSpPr>
        <p:spPr>
          <a:xfrm>
            <a:off x="1505696" y="3112788"/>
            <a:ext cx="0" cy="21419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endCxn id="10" idx="1"/>
          </p:cNvCxnSpPr>
          <p:nvPr/>
        </p:nvCxnSpPr>
        <p:spPr>
          <a:xfrm>
            <a:off x="1498600" y="3564359"/>
            <a:ext cx="1919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endCxn id="13" idx="1"/>
          </p:cNvCxnSpPr>
          <p:nvPr/>
        </p:nvCxnSpPr>
        <p:spPr>
          <a:xfrm>
            <a:off x="1505696" y="5260689"/>
            <a:ext cx="19123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endCxn id="11" idx="1"/>
          </p:cNvCxnSpPr>
          <p:nvPr/>
        </p:nvCxnSpPr>
        <p:spPr>
          <a:xfrm>
            <a:off x="1505696" y="4097759"/>
            <a:ext cx="19123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endCxn id="12" idx="1"/>
          </p:cNvCxnSpPr>
          <p:nvPr/>
        </p:nvCxnSpPr>
        <p:spPr>
          <a:xfrm>
            <a:off x="1505696" y="4631159"/>
            <a:ext cx="19123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entagono 50"/>
          <p:cNvSpPr>
            <a:spLocks noChangeAspect="1"/>
          </p:cNvSpPr>
          <p:nvPr/>
        </p:nvSpPr>
        <p:spPr>
          <a:xfrm>
            <a:off x="8470900" y="6338434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Connettore 2 52"/>
          <p:cNvCxnSpPr>
            <a:stCxn id="8" idx="2"/>
            <a:endCxn id="9" idx="0"/>
          </p:cNvCxnSpPr>
          <p:nvPr/>
        </p:nvCxnSpPr>
        <p:spPr>
          <a:xfrm>
            <a:off x="1505696" y="2439688"/>
            <a:ext cx="0" cy="280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7931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17599" y="1069530"/>
            <a:ext cx="25761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nterpretazioni dei decenni successivi (1940-oggi)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075099" y="166643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Benedetto Croce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448300" y="1666430"/>
            <a:ext cx="34560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escrisse il fascismo come «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una parentesi»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della storia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075099" y="2211088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Federico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Chabod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3075098" y="369843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Renzo De Felice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025998" y="5093973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Gino Germani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025998" y="6074772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Emilio Gentile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448301" y="2211088"/>
            <a:ext cx="345609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rovò delle somiglianze tra l’Italia fascista e la Germania nazista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448300" y="3698430"/>
            <a:ext cx="34560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ide non solo la dittatura ma anche un elemento di modernizzazione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5448301" y="5093973"/>
            <a:ext cx="34560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ittoria del ceto medio nella lotta contro il proletariato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651366" y="4133334"/>
            <a:ext cx="103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a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ccusato di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5206999" y="456476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revisionismo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7115398" y="4564760"/>
            <a:ext cx="17890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smtClean="0">
                <a:solidFill>
                  <a:schemeClr val="tx1"/>
                </a:solidFill>
                <a:latin typeface="Arial"/>
                <a:cs typeface="Arial"/>
              </a:rPr>
              <a:t>giustificazionismo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448301" y="3087388"/>
            <a:ext cx="3456098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«predisposizione alla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dittatura»</a:t>
            </a:r>
          </a:p>
        </p:txBody>
      </p:sp>
      <p:cxnSp>
        <p:nvCxnSpPr>
          <p:cNvPr id="23" name="Connettore 2 22"/>
          <p:cNvCxnSpPr>
            <a:stCxn id="7" idx="3"/>
            <a:endCxn id="8" idx="1"/>
          </p:cNvCxnSpPr>
          <p:nvPr/>
        </p:nvCxnSpPr>
        <p:spPr>
          <a:xfrm>
            <a:off x="4864100" y="1862559"/>
            <a:ext cx="584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9" idx="3"/>
            <a:endCxn id="13" idx="1"/>
          </p:cNvCxnSpPr>
          <p:nvPr/>
        </p:nvCxnSpPr>
        <p:spPr>
          <a:xfrm>
            <a:off x="4864100" y="2407217"/>
            <a:ext cx="5842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13" idx="2"/>
            <a:endCxn id="21" idx="0"/>
          </p:cNvCxnSpPr>
          <p:nvPr/>
        </p:nvCxnSpPr>
        <p:spPr>
          <a:xfrm>
            <a:off x="7176350" y="2603346"/>
            <a:ext cx="0" cy="484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0" idx="3"/>
            <a:endCxn id="14" idx="1"/>
          </p:cNvCxnSpPr>
          <p:nvPr/>
        </p:nvCxnSpPr>
        <p:spPr>
          <a:xfrm>
            <a:off x="4864099" y="3894559"/>
            <a:ext cx="5842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8" idx="2"/>
            <a:endCxn id="20" idx="0"/>
          </p:cNvCxnSpPr>
          <p:nvPr/>
        </p:nvCxnSpPr>
        <p:spPr>
          <a:xfrm>
            <a:off x="7167042" y="4410333"/>
            <a:ext cx="842857" cy="1544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8" idx="2"/>
            <a:endCxn id="19" idx="0"/>
          </p:cNvCxnSpPr>
          <p:nvPr/>
        </p:nvCxnSpPr>
        <p:spPr>
          <a:xfrm flipH="1">
            <a:off x="6101500" y="4410333"/>
            <a:ext cx="1065542" cy="1544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1" idx="3"/>
            <a:endCxn id="15" idx="1"/>
          </p:cNvCxnSpPr>
          <p:nvPr/>
        </p:nvCxnSpPr>
        <p:spPr>
          <a:xfrm>
            <a:off x="4814999" y="5290102"/>
            <a:ext cx="6333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5206999" y="6074772"/>
            <a:ext cx="1600201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ndividuò tre aspetti congiunti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7176350" y="5593614"/>
            <a:ext cx="1789001" cy="29918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ideologico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9" name="Rettangolo 48"/>
          <p:cNvSpPr/>
          <p:nvPr/>
        </p:nvSpPr>
        <p:spPr>
          <a:xfrm>
            <a:off x="7176350" y="6074772"/>
            <a:ext cx="1789001" cy="26366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organizzativo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7176350" y="6465742"/>
            <a:ext cx="1789001" cy="26798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istituzionale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6" name="Pentagono 55"/>
          <p:cNvSpPr>
            <a:spLocks noChangeAspect="1"/>
          </p:cNvSpPr>
          <p:nvPr/>
        </p:nvSpPr>
        <p:spPr>
          <a:xfrm>
            <a:off x="8629331" y="6402088"/>
            <a:ext cx="514669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Connettore 2 57"/>
          <p:cNvCxnSpPr>
            <a:stCxn id="45" idx="3"/>
            <a:endCxn id="55" idx="1"/>
          </p:cNvCxnSpPr>
          <p:nvPr/>
        </p:nvCxnSpPr>
        <p:spPr>
          <a:xfrm>
            <a:off x="6807200" y="6270901"/>
            <a:ext cx="369150" cy="3288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45" idx="3"/>
            <a:endCxn id="49" idx="1"/>
          </p:cNvCxnSpPr>
          <p:nvPr/>
        </p:nvCxnSpPr>
        <p:spPr>
          <a:xfrm flipV="1">
            <a:off x="6807200" y="6206603"/>
            <a:ext cx="369150" cy="642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45" idx="3"/>
            <a:endCxn id="46" idx="1"/>
          </p:cNvCxnSpPr>
          <p:nvPr/>
        </p:nvCxnSpPr>
        <p:spPr>
          <a:xfrm flipV="1">
            <a:off x="6807200" y="5743207"/>
            <a:ext cx="369150" cy="527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stCxn id="12" idx="3"/>
            <a:endCxn id="45" idx="1"/>
          </p:cNvCxnSpPr>
          <p:nvPr/>
        </p:nvCxnSpPr>
        <p:spPr>
          <a:xfrm>
            <a:off x="4814999" y="6270901"/>
            <a:ext cx="392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stCxn id="6" idx="2"/>
          </p:cNvCxnSpPr>
          <p:nvPr/>
        </p:nvCxnSpPr>
        <p:spPr>
          <a:xfrm>
            <a:off x="1505696" y="1461788"/>
            <a:ext cx="0" cy="48091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/>
          <p:cNvCxnSpPr>
            <a:endCxn id="7" idx="1"/>
          </p:cNvCxnSpPr>
          <p:nvPr/>
        </p:nvCxnSpPr>
        <p:spPr>
          <a:xfrm>
            <a:off x="1505696" y="1862559"/>
            <a:ext cx="1569403" cy="0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Connettore 2 80"/>
          <p:cNvCxnSpPr>
            <a:endCxn id="9" idx="1"/>
          </p:cNvCxnSpPr>
          <p:nvPr/>
        </p:nvCxnSpPr>
        <p:spPr>
          <a:xfrm>
            <a:off x="1505696" y="2407217"/>
            <a:ext cx="15694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>
            <a:endCxn id="10" idx="1"/>
          </p:cNvCxnSpPr>
          <p:nvPr/>
        </p:nvCxnSpPr>
        <p:spPr>
          <a:xfrm>
            <a:off x="1505696" y="3894559"/>
            <a:ext cx="15694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>
            <a:endCxn id="11" idx="1"/>
          </p:cNvCxnSpPr>
          <p:nvPr/>
        </p:nvCxnSpPr>
        <p:spPr>
          <a:xfrm>
            <a:off x="1505696" y="5290102"/>
            <a:ext cx="15203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/>
          <p:cNvCxnSpPr>
            <a:endCxn id="12" idx="1"/>
          </p:cNvCxnSpPr>
          <p:nvPr/>
        </p:nvCxnSpPr>
        <p:spPr>
          <a:xfrm>
            <a:off x="1505696" y="6270901"/>
            <a:ext cx="152030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97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" name="Pentagono 6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7899" y="1070974"/>
            <a:ext cx="6515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LA CRISI DEL PAESE E LA GENESI DEL FASCISMO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217599" y="1656552"/>
            <a:ext cx="20938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Alla fine della guerra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15591" y="1656552"/>
            <a:ext cx="1172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’Italia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432300" y="1656552"/>
            <a:ext cx="449103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lla conferenza di pace fu trattata come una potenza di secondo rango, anche se era uno dei vincitori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432300" y="2476423"/>
            <a:ext cx="449103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 promesse territoriali sancite dal Patto di Londra furono disattese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4" name="Connettore 2 13"/>
          <p:cNvCxnSpPr>
            <a:stCxn id="9" idx="0"/>
            <a:endCxn id="10" idx="1"/>
          </p:cNvCxnSpPr>
          <p:nvPr/>
        </p:nvCxnSpPr>
        <p:spPr>
          <a:xfrm>
            <a:off x="2311400" y="1852681"/>
            <a:ext cx="50419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0" idx="3"/>
            <a:endCxn id="11" idx="1"/>
          </p:cNvCxnSpPr>
          <p:nvPr/>
        </p:nvCxnSpPr>
        <p:spPr>
          <a:xfrm>
            <a:off x="3987801" y="1852681"/>
            <a:ext cx="4444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2"/>
            <a:endCxn id="12" idx="0"/>
          </p:cNvCxnSpPr>
          <p:nvPr/>
        </p:nvCxnSpPr>
        <p:spPr>
          <a:xfrm>
            <a:off x="6677819" y="2048810"/>
            <a:ext cx="0" cy="4276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6091714" y="3332952"/>
            <a:ext cx="1172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«v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ittoria mutilata»</a:t>
            </a:r>
          </a:p>
        </p:txBody>
      </p:sp>
      <p:cxnSp>
        <p:nvCxnSpPr>
          <p:cNvPr id="24" name="Connettore 2 23"/>
          <p:cNvCxnSpPr>
            <a:stCxn id="12" idx="2"/>
            <a:endCxn id="22" idx="0"/>
          </p:cNvCxnSpPr>
          <p:nvPr/>
        </p:nvCxnSpPr>
        <p:spPr>
          <a:xfrm>
            <a:off x="6677819" y="2868681"/>
            <a:ext cx="0" cy="4642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4432300" y="4013123"/>
            <a:ext cx="449103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spressione di un nazionalismo ferito e umiliato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stCxn id="22" idx="2"/>
            <a:endCxn id="26" idx="0"/>
          </p:cNvCxnSpPr>
          <p:nvPr/>
        </p:nvCxnSpPr>
        <p:spPr>
          <a:xfrm>
            <a:off x="6677819" y="3725210"/>
            <a:ext cx="0" cy="2879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14"/>
          <p:cNvSpPr/>
          <p:nvPr/>
        </p:nvSpPr>
        <p:spPr>
          <a:xfrm>
            <a:off x="217599" y="4869652"/>
            <a:ext cx="20938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12 settembre 1919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957196" y="4869652"/>
            <a:ext cx="2061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Gabriele d’Annunzio e alcuni soldati ribelli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5750163" y="4869652"/>
            <a:ext cx="1855311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ccuparono la città di Fiume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>
            <a:stCxn id="26" idx="2"/>
          </p:cNvCxnSpPr>
          <p:nvPr/>
        </p:nvCxnSpPr>
        <p:spPr>
          <a:xfrm>
            <a:off x="6677819" y="4405381"/>
            <a:ext cx="0" cy="4642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0" idx="0"/>
            <a:endCxn id="31" idx="1"/>
          </p:cNvCxnSpPr>
          <p:nvPr/>
        </p:nvCxnSpPr>
        <p:spPr>
          <a:xfrm>
            <a:off x="2311400" y="5065781"/>
            <a:ext cx="6457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31" idx="3"/>
            <a:endCxn id="32" idx="1"/>
          </p:cNvCxnSpPr>
          <p:nvPr/>
        </p:nvCxnSpPr>
        <p:spPr>
          <a:xfrm>
            <a:off x="5018406" y="5065781"/>
            <a:ext cx="73175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5750163" y="5613322"/>
            <a:ext cx="1855311" cy="62398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governo si mostrò debole di fronte alla violenza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32" idx="2"/>
            <a:endCxn id="42" idx="0"/>
          </p:cNvCxnSpPr>
          <p:nvPr/>
        </p:nvCxnSpPr>
        <p:spPr>
          <a:xfrm>
            <a:off x="6677819" y="5261910"/>
            <a:ext cx="0" cy="3514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6" name="Immagin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33" y="2197100"/>
            <a:ext cx="1461732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965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9401" y="1553510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situazione economica dell’Italia era disastrosa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95601" y="982010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norme deficit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895601" y="1553510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orte inflazione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95601" y="2098168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ischio disoccupazione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6" idx="3"/>
            <a:endCxn id="8" idx="1"/>
          </p:cNvCxnSpPr>
          <p:nvPr/>
        </p:nvCxnSpPr>
        <p:spPr>
          <a:xfrm flipV="1">
            <a:off x="2527301" y="1178139"/>
            <a:ext cx="368300" cy="571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6" idx="3"/>
            <a:endCxn id="9" idx="1"/>
          </p:cNvCxnSpPr>
          <p:nvPr/>
        </p:nvCxnSpPr>
        <p:spPr>
          <a:xfrm>
            <a:off x="2527301" y="1749639"/>
            <a:ext cx="3683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6" idx="3"/>
            <a:endCxn id="10" idx="1"/>
          </p:cNvCxnSpPr>
          <p:nvPr/>
        </p:nvCxnSpPr>
        <p:spPr>
          <a:xfrm>
            <a:off x="2527301" y="1749639"/>
            <a:ext cx="368300" cy="5446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4"/>
          <p:cNvSpPr/>
          <p:nvPr/>
        </p:nvSpPr>
        <p:spPr>
          <a:xfrm>
            <a:off x="279401" y="2927994"/>
            <a:ext cx="158749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1919-1920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527301" y="2927994"/>
            <a:ext cx="2061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il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«biennio rosso»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5143501" y="2927994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orte mobilitazione di operai e contadini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20" idx="0"/>
            <a:endCxn id="21" idx="1"/>
          </p:cNvCxnSpPr>
          <p:nvPr/>
        </p:nvCxnSpPr>
        <p:spPr>
          <a:xfrm>
            <a:off x="1866900" y="3124123"/>
            <a:ext cx="6604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1" idx="3"/>
            <a:endCxn id="22" idx="1"/>
          </p:cNvCxnSpPr>
          <p:nvPr/>
        </p:nvCxnSpPr>
        <p:spPr>
          <a:xfrm>
            <a:off x="4588511" y="3124123"/>
            <a:ext cx="55499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279401" y="3888868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ontro l’avanzata delle forza socialiste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ounded Rectangle 14"/>
          <p:cNvSpPr/>
          <p:nvPr/>
        </p:nvSpPr>
        <p:spPr>
          <a:xfrm>
            <a:off x="3001012" y="3888868"/>
            <a:ext cx="2142489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1919 nacquero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1397001" y="4871094"/>
            <a:ext cx="2061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artito popolare italiano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1397001" y="5603368"/>
            <a:ext cx="206121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cattolico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403351" y="6365368"/>
            <a:ext cx="205486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ondato da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Luigi Sturzo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29" idx="3"/>
            <a:endCxn id="30" idx="2"/>
          </p:cNvCxnSpPr>
          <p:nvPr/>
        </p:nvCxnSpPr>
        <p:spPr>
          <a:xfrm>
            <a:off x="2527301" y="4084997"/>
            <a:ext cx="47371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30" idx="1"/>
            <a:endCxn id="31" idx="0"/>
          </p:cNvCxnSpPr>
          <p:nvPr/>
        </p:nvCxnSpPr>
        <p:spPr>
          <a:xfrm flipH="1">
            <a:off x="2427606" y="4281126"/>
            <a:ext cx="1644651" cy="5899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31" idx="2"/>
            <a:endCxn id="32" idx="0"/>
          </p:cNvCxnSpPr>
          <p:nvPr/>
        </p:nvCxnSpPr>
        <p:spPr>
          <a:xfrm>
            <a:off x="2427606" y="5263352"/>
            <a:ext cx="0" cy="340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32" idx="2"/>
            <a:endCxn id="33" idx="0"/>
          </p:cNvCxnSpPr>
          <p:nvPr/>
        </p:nvCxnSpPr>
        <p:spPr>
          <a:xfrm>
            <a:off x="2427606" y="5995626"/>
            <a:ext cx="3175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4525012" y="4871094"/>
            <a:ext cx="2061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Fasci di combattimento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30" idx="1"/>
            <a:endCxn id="46" idx="0"/>
          </p:cNvCxnSpPr>
          <p:nvPr/>
        </p:nvCxnSpPr>
        <p:spPr>
          <a:xfrm>
            <a:off x="4072257" y="4281126"/>
            <a:ext cx="1483360" cy="5899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4528187" y="5603368"/>
            <a:ext cx="2054860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fondati da Benito Mussolini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525012" y="6365368"/>
            <a:ext cx="205486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x membro del Partito socialista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4" name="Connettore 2 53"/>
          <p:cNvCxnSpPr>
            <a:stCxn id="46" idx="2"/>
            <a:endCxn id="51" idx="0"/>
          </p:cNvCxnSpPr>
          <p:nvPr/>
        </p:nvCxnSpPr>
        <p:spPr>
          <a:xfrm>
            <a:off x="5555617" y="5263352"/>
            <a:ext cx="0" cy="340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51" idx="2"/>
            <a:endCxn id="52" idx="0"/>
          </p:cNvCxnSpPr>
          <p:nvPr/>
        </p:nvCxnSpPr>
        <p:spPr>
          <a:xfrm flipH="1">
            <a:off x="5552442" y="5995626"/>
            <a:ext cx="3175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Pentagono 58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pic>
        <p:nvPicPr>
          <p:cNvPr id="60" name="Immagine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1" y="3997460"/>
            <a:ext cx="1460500" cy="217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64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6396" y="1162694"/>
            <a:ext cx="2061210" cy="392258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</a:t>
            </a:r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artito socialista italiano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6" name="Rettangolo 5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95601" y="1162694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imase il maggiore partito italiano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9" name="Connettore 2 8"/>
          <p:cNvCxnSpPr>
            <a:stCxn id="2" idx="3"/>
            <a:endCxn id="7" idx="1"/>
          </p:cNvCxnSpPr>
          <p:nvPr/>
        </p:nvCxnSpPr>
        <p:spPr>
          <a:xfrm>
            <a:off x="2427606" y="1358823"/>
            <a:ext cx="46799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894834" y="1555234"/>
            <a:ext cx="808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d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iviso in 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16207" y="2140594"/>
            <a:ext cx="115379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massimalisti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445896" y="2140594"/>
            <a:ext cx="1153793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riformisti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16207" y="2940694"/>
            <a:ext cx="1153793" cy="6407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avorevoli alla rivoluzione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469392" y="2940694"/>
            <a:ext cx="1153793" cy="6407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avorevoli a riforme graduali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7" name="Connettore 2 16"/>
          <p:cNvCxnSpPr>
            <a:stCxn id="11" idx="2"/>
            <a:endCxn id="13" idx="0"/>
          </p:cNvCxnSpPr>
          <p:nvPr/>
        </p:nvCxnSpPr>
        <p:spPr>
          <a:xfrm>
            <a:off x="1299264" y="1832233"/>
            <a:ext cx="723529" cy="3083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2"/>
            <a:endCxn id="12" idx="0"/>
          </p:cNvCxnSpPr>
          <p:nvPr/>
        </p:nvCxnSpPr>
        <p:spPr>
          <a:xfrm flipH="1">
            <a:off x="693104" y="1832233"/>
            <a:ext cx="606160" cy="3083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4" idx="0"/>
          </p:cNvCxnSpPr>
          <p:nvPr/>
        </p:nvCxnSpPr>
        <p:spPr>
          <a:xfrm>
            <a:off x="693104" y="2532852"/>
            <a:ext cx="0" cy="407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3" idx="2"/>
          </p:cNvCxnSpPr>
          <p:nvPr/>
        </p:nvCxnSpPr>
        <p:spPr>
          <a:xfrm flipH="1">
            <a:off x="2011682" y="2532852"/>
            <a:ext cx="11111" cy="4078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14"/>
          <p:cNvSpPr/>
          <p:nvPr/>
        </p:nvSpPr>
        <p:spPr>
          <a:xfrm>
            <a:off x="366396" y="4070994"/>
            <a:ext cx="1656397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 novembre 1919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427606" y="4070994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furono le elezioni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427606" y="4807594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on il sistema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proporzionale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4" name="Connettore 2 33"/>
          <p:cNvCxnSpPr>
            <a:stCxn id="30" idx="0"/>
            <a:endCxn id="31" idx="1"/>
          </p:cNvCxnSpPr>
          <p:nvPr/>
        </p:nvCxnSpPr>
        <p:spPr>
          <a:xfrm flipV="1">
            <a:off x="2022793" y="4267123"/>
            <a:ext cx="404813" cy="1170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1" idx="2"/>
            <a:endCxn id="32" idx="0"/>
          </p:cNvCxnSpPr>
          <p:nvPr/>
        </p:nvCxnSpPr>
        <p:spPr>
          <a:xfrm>
            <a:off x="3379153" y="4463252"/>
            <a:ext cx="0" cy="344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4764406" y="3505123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ocialisti 156 deputati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4764406" y="4070994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popolari 100 deputati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4764406" y="4615652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ascisti meno di 5000 voti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31" idx="3"/>
            <a:endCxn id="40" idx="1"/>
          </p:cNvCxnSpPr>
          <p:nvPr/>
        </p:nvCxnSpPr>
        <p:spPr>
          <a:xfrm>
            <a:off x="4330700" y="4267123"/>
            <a:ext cx="4337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31" idx="3"/>
            <a:endCxn id="39" idx="1"/>
          </p:cNvCxnSpPr>
          <p:nvPr/>
        </p:nvCxnSpPr>
        <p:spPr>
          <a:xfrm flipV="1">
            <a:off x="4330700" y="3701252"/>
            <a:ext cx="433706" cy="5658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>
            <a:stCxn id="31" idx="3"/>
            <a:endCxn id="41" idx="1"/>
          </p:cNvCxnSpPr>
          <p:nvPr/>
        </p:nvCxnSpPr>
        <p:spPr>
          <a:xfrm>
            <a:off x="4330700" y="4267123"/>
            <a:ext cx="433706" cy="5446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14"/>
          <p:cNvSpPr/>
          <p:nvPr/>
        </p:nvSpPr>
        <p:spPr>
          <a:xfrm>
            <a:off x="230189" y="5721994"/>
            <a:ext cx="1792604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novembre 1920 a luglio 1921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2427606" y="5839092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ornò al governo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Giolitti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5" name="Connettore 2 54"/>
          <p:cNvCxnSpPr>
            <a:stCxn id="52" idx="0"/>
            <a:endCxn id="53" idx="1"/>
          </p:cNvCxnSpPr>
          <p:nvPr/>
        </p:nvCxnSpPr>
        <p:spPr>
          <a:xfrm>
            <a:off x="2022793" y="6035221"/>
            <a:ext cx="40481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2313" y="3399376"/>
            <a:ext cx="1905266" cy="18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606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775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L’OCCUPAZIONE DELLE FABBRICHE. MOVIMENTO OPERAIO E CONTROFFENSIVA FASCISTA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9" y="19825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1920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057401" y="1982565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 operai occuparono più di 300 stabilimenti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902201" y="1982565"/>
            <a:ext cx="18541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Giolitti decise di non usare la forza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175501" y="1982565"/>
            <a:ext cx="1562099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protesta si esaurì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8" idx="0"/>
            <a:endCxn id="9" idx="1"/>
          </p:cNvCxnSpPr>
          <p:nvPr/>
        </p:nvCxnSpPr>
        <p:spPr>
          <a:xfrm>
            <a:off x="1397000" y="2178694"/>
            <a:ext cx="6604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9" idx="3"/>
            <a:endCxn id="10" idx="1"/>
          </p:cNvCxnSpPr>
          <p:nvPr/>
        </p:nvCxnSpPr>
        <p:spPr>
          <a:xfrm>
            <a:off x="4305301" y="2178694"/>
            <a:ext cx="596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3"/>
            <a:endCxn id="11" idx="1"/>
          </p:cNvCxnSpPr>
          <p:nvPr/>
        </p:nvCxnSpPr>
        <p:spPr>
          <a:xfrm>
            <a:off x="6756400" y="2178694"/>
            <a:ext cx="4191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>
            <a:off x="4711701" y="2737494"/>
            <a:ext cx="2247900" cy="8058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borghesia interpretò questa scelta come il segnale della debolezza dei liberali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10" idx="2"/>
            <a:endCxn id="22" idx="0"/>
          </p:cNvCxnSpPr>
          <p:nvPr/>
        </p:nvCxnSpPr>
        <p:spPr>
          <a:xfrm>
            <a:off x="5829301" y="2374823"/>
            <a:ext cx="6350" cy="3626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4711701" y="3969394"/>
            <a:ext cx="2247900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niziò a guardare con interesse ai fascisti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stCxn id="22" idx="2"/>
            <a:endCxn id="26" idx="0"/>
          </p:cNvCxnSpPr>
          <p:nvPr/>
        </p:nvCxnSpPr>
        <p:spPr>
          <a:xfrm>
            <a:off x="5835651" y="3543300"/>
            <a:ext cx="0" cy="4260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29"/>
          <p:cNvSpPr/>
          <p:nvPr/>
        </p:nvSpPr>
        <p:spPr>
          <a:xfrm>
            <a:off x="6667501" y="4540894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acceso nazionalismo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6667501" y="5068742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dio antisocialista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6692901" y="5596436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antiparlamentarismo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6692901" y="6139652"/>
            <a:ext cx="22479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iolenza come metodo politico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1 34"/>
          <p:cNvCxnSpPr>
            <a:stCxn id="26" idx="2"/>
          </p:cNvCxnSpPr>
          <p:nvPr/>
        </p:nvCxnSpPr>
        <p:spPr>
          <a:xfrm flipH="1">
            <a:off x="5829301" y="4361652"/>
            <a:ext cx="6350" cy="19629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33" idx="1"/>
          </p:cNvCxnSpPr>
          <p:nvPr/>
        </p:nvCxnSpPr>
        <p:spPr>
          <a:xfrm>
            <a:off x="5829301" y="6324600"/>
            <a:ext cx="863600" cy="11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30" idx="1"/>
          </p:cNvCxnSpPr>
          <p:nvPr/>
        </p:nvCxnSpPr>
        <p:spPr>
          <a:xfrm>
            <a:off x="5829301" y="4737023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endCxn id="31" idx="1"/>
          </p:cNvCxnSpPr>
          <p:nvPr/>
        </p:nvCxnSpPr>
        <p:spPr>
          <a:xfrm>
            <a:off x="5835651" y="5264871"/>
            <a:ext cx="83185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endCxn id="32" idx="1"/>
          </p:cNvCxnSpPr>
          <p:nvPr/>
        </p:nvCxnSpPr>
        <p:spPr>
          <a:xfrm>
            <a:off x="5829301" y="5778500"/>
            <a:ext cx="863600" cy="140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ttangolo 50"/>
          <p:cNvSpPr/>
          <p:nvPr/>
        </p:nvSpPr>
        <p:spPr>
          <a:xfrm>
            <a:off x="1168401" y="3969394"/>
            <a:ext cx="2247900" cy="149160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niziarono a commettere violenze contro le organizzazioni del movimento operaio, i sindacati, le sedi del Partito socialista e i suoi esponenti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53" name="Connettore 2 52"/>
          <p:cNvCxnSpPr>
            <a:stCxn id="26" idx="1"/>
          </p:cNvCxnSpPr>
          <p:nvPr/>
        </p:nvCxnSpPr>
        <p:spPr>
          <a:xfrm flipH="1">
            <a:off x="3416301" y="4165523"/>
            <a:ext cx="1295400" cy="127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Pentagono 54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184184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217599" y="11570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1921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68501" y="1157065"/>
            <a:ext cx="2247900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Amedeo Bordiga e Antonio Gramsci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02506" y="1157065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u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scirono da Partito socialista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050406" y="1157065"/>
            <a:ext cx="19030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ondarono il Partito comunista italiano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1397000" y="1353194"/>
            <a:ext cx="5715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>
            <a:off x="4216401" y="1353194"/>
            <a:ext cx="5861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3"/>
            <a:endCxn id="9" idx="1"/>
          </p:cNvCxnSpPr>
          <p:nvPr/>
        </p:nvCxnSpPr>
        <p:spPr>
          <a:xfrm>
            <a:off x="6705600" y="1353194"/>
            <a:ext cx="3448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1411573" y="3578169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furono nuove elezioni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0" name="Rounded Rectangle 14"/>
          <p:cNvSpPr/>
          <p:nvPr/>
        </p:nvSpPr>
        <p:spPr>
          <a:xfrm>
            <a:off x="217599" y="2134965"/>
            <a:ext cx="190309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maggio  1921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223778" y="2928606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socialisti ottennero 122 seggi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411573" y="4203770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comunisti ottennero 16 seggi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1411573" y="4848242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popolari ottennero 107 seggi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1397000" y="5554244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fascisti ottennero 35 seggi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ttore 2 26"/>
          <p:cNvCxnSpPr/>
          <p:nvPr/>
        </p:nvCxnSpPr>
        <p:spPr>
          <a:xfrm>
            <a:off x="562526" y="2539093"/>
            <a:ext cx="0" cy="3895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535860" y="5750372"/>
            <a:ext cx="86113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567662" y="3722075"/>
            <a:ext cx="82933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535861" y="4962763"/>
            <a:ext cx="861139" cy="70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565014" y="4330017"/>
            <a:ext cx="83198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Pentagono 40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2505" y="2134965"/>
            <a:ext cx="2008953" cy="3419279"/>
          </a:xfrm>
          <a:prstGeom prst="rect">
            <a:avLst/>
          </a:prstGeom>
        </p:spPr>
      </p:pic>
      <p:cxnSp>
        <p:nvCxnSpPr>
          <p:cNvPr id="58" name="Connettore 1 57"/>
          <p:cNvCxnSpPr/>
          <p:nvPr/>
        </p:nvCxnSpPr>
        <p:spPr>
          <a:xfrm flipH="1">
            <a:off x="521288" y="3320864"/>
            <a:ext cx="29153" cy="24295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679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217599" y="1070974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977899" y="1070974"/>
            <a:ext cx="7759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L’AVVENTO DEL FASCISMO: DAL GOVERNO AL REGIME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17598" y="1742707"/>
            <a:ext cx="23732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Dopo le elezioni del 1921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024506" y="1742707"/>
            <a:ext cx="1268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Giolitti si dimise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715512" y="1742707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eguirono i governi Bonomi e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Facta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012306" y="1742707"/>
            <a:ext cx="19030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liberali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3" name="Connettore 2 12"/>
          <p:cNvCxnSpPr>
            <a:stCxn id="8" idx="0"/>
            <a:endCxn id="9" idx="1"/>
          </p:cNvCxnSpPr>
          <p:nvPr/>
        </p:nvCxnSpPr>
        <p:spPr>
          <a:xfrm>
            <a:off x="2590799" y="1938836"/>
            <a:ext cx="43370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9" idx="3"/>
            <a:endCxn id="10" idx="1"/>
          </p:cNvCxnSpPr>
          <p:nvPr/>
        </p:nvCxnSpPr>
        <p:spPr>
          <a:xfrm>
            <a:off x="4292600" y="1938836"/>
            <a:ext cx="4229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3"/>
            <a:endCxn id="11" idx="1"/>
          </p:cNvCxnSpPr>
          <p:nvPr/>
        </p:nvCxnSpPr>
        <p:spPr>
          <a:xfrm>
            <a:off x="6618606" y="1938836"/>
            <a:ext cx="3937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"/>
          <p:cNvSpPr/>
          <p:nvPr/>
        </p:nvSpPr>
        <p:spPr>
          <a:xfrm>
            <a:off x="217598" y="3241307"/>
            <a:ext cx="23732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novembre 1921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3024506" y="3241307"/>
            <a:ext cx="1691006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movimento fascista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325112" y="3241307"/>
            <a:ext cx="19030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ivenne </a:t>
            </a:r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artito nazionale fascista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095500" y="2504707"/>
            <a:ext cx="30607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veva sperato di assorbire il fascismo nelle altre forze politiche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6" name="Connettore 2 25"/>
          <p:cNvCxnSpPr>
            <a:stCxn id="9" idx="2"/>
          </p:cNvCxnSpPr>
          <p:nvPr/>
        </p:nvCxnSpPr>
        <p:spPr>
          <a:xfrm flipH="1">
            <a:off x="3657600" y="2134965"/>
            <a:ext cx="953" cy="3697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5667059" y="2504707"/>
            <a:ext cx="951547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fallì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0" name="Connettore 2 29"/>
          <p:cNvCxnSpPr>
            <a:stCxn id="24" idx="3"/>
            <a:endCxn id="28" idx="1"/>
          </p:cNvCxnSpPr>
          <p:nvPr/>
        </p:nvCxnSpPr>
        <p:spPr>
          <a:xfrm>
            <a:off x="5156200" y="2700836"/>
            <a:ext cx="51085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1" idx="0"/>
            <a:endCxn id="22" idx="1"/>
          </p:cNvCxnSpPr>
          <p:nvPr/>
        </p:nvCxnSpPr>
        <p:spPr>
          <a:xfrm>
            <a:off x="2590799" y="3437436"/>
            <a:ext cx="43370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2" idx="3"/>
            <a:endCxn id="23" idx="1"/>
          </p:cNvCxnSpPr>
          <p:nvPr/>
        </p:nvCxnSpPr>
        <p:spPr>
          <a:xfrm>
            <a:off x="4715512" y="3437436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14"/>
          <p:cNvSpPr/>
          <p:nvPr/>
        </p:nvSpPr>
        <p:spPr>
          <a:xfrm>
            <a:off x="223009" y="4092207"/>
            <a:ext cx="23732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Il 27 ottobre 1922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3024506" y="4092207"/>
            <a:ext cx="21316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ruppi di fascisti marciarono su Roma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3024506" y="4879607"/>
            <a:ext cx="2131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re non firmò lo Stato d’assedio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Rounded Rectangle 14"/>
          <p:cNvSpPr/>
          <p:nvPr/>
        </p:nvSpPr>
        <p:spPr>
          <a:xfrm>
            <a:off x="217598" y="5844807"/>
            <a:ext cx="23732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29 ottobre 1922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3024506" y="5844807"/>
            <a:ext cx="37572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Vittorio Emanuele III incaricò Mussolini di formare un nuovo governo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45" name="Connettore 2 44"/>
          <p:cNvCxnSpPr>
            <a:stCxn id="38" idx="0"/>
            <a:endCxn id="39" idx="1"/>
          </p:cNvCxnSpPr>
          <p:nvPr/>
        </p:nvCxnSpPr>
        <p:spPr>
          <a:xfrm>
            <a:off x="2596210" y="4288336"/>
            <a:ext cx="4282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39" idx="2"/>
            <a:endCxn id="40" idx="0"/>
          </p:cNvCxnSpPr>
          <p:nvPr/>
        </p:nvCxnSpPr>
        <p:spPr>
          <a:xfrm>
            <a:off x="4090353" y="4484465"/>
            <a:ext cx="0" cy="395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40" idx="2"/>
          </p:cNvCxnSpPr>
          <p:nvPr/>
        </p:nvCxnSpPr>
        <p:spPr>
          <a:xfrm>
            <a:off x="4090353" y="5271865"/>
            <a:ext cx="0" cy="57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41" idx="0"/>
            <a:endCxn id="43" idx="1"/>
          </p:cNvCxnSpPr>
          <p:nvPr/>
        </p:nvCxnSpPr>
        <p:spPr>
          <a:xfrm>
            <a:off x="2590799" y="6040936"/>
            <a:ext cx="43370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Pentagono 55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13998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ounded Rectangle 14"/>
          <p:cNvSpPr/>
          <p:nvPr/>
        </p:nvSpPr>
        <p:spPr>
          <a:xfrm>
            <a:off x="217599" y="11570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1922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7" name="Rettangolo 6"/>
          <p:cNvSpPr/>
          <p:nvPr/>
        </p:nvSpPr>
        <p:spPr>
          <a:xfrm>
            <a:off x="2110106" y="11570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creato il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Gran Consiglio del Fascismo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91406" y="1157065"/>
            <a:ext cx="2499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i="1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i="1" dirty="0" smtClean="0">
                <a:solidFill>
                  <a:schemeClr val="tx1"/>
                </a:solidFill>
                <a:latin typeface="Arial"/>
                <a:cs typeface="Arial"/>
              </a:rPr>
              <a:t>rait d’union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tra governo e parlamento</a:t>
            </a:r>
            <a:endParaRPr lang="it-IT" sz="1400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4" idx="0"/>
            <a:endCxn id="7" idx="1"/>
          </p:cNvCxnSpPr>
          <p:nvPr/>
        </p:nvCxnSpPr>
        <p:spPr>
          <a:xfrm>
            <a:off x="1397000" y="1353194"/>
            <a:ext cx="7131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4356100" y="1353194"/>
            <a:ext cx="5353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17599" y="1969865"/>
            <a:ext cx="1179401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 1923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110106" y="19698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emanata la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Legge Acerbo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15" idx="0"/>
            <a:endCxn id="16" idx="1"/>
          </p:cNvCxnSpPr>
          <p:nvPr/>
        </p:nvCxnSpPr>
        <p:spPr>
          <a:xfrm>
            <a:off x="1397000" y="2165994"/>
            <a:ext cx="7131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4891406" y="19698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uova legge elettorale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16" idx="3"/>
            <a:endCxn id="20" idx="1"/>
          </p:cNvCxnSpPr>
          <p:nvPr/>
        </p:nvCxnSpPr>
        <p:spPr>
          <a:xfrm>
            <a:off x="4356100" y="2165994"/>
            <a:ext cx="5353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4891406" y="2757264"/>
            <a:ext cx="2245994" cy="7352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ssegnava i 2/3 dei seggi alla Camera alla lista che avesse superato il 25% dei voti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6" name="Connettore 2 25"/>
          <p:cNvCxnSpPr>
            <a:stCxn id="20" idx="2"/>
            <a:endCxn id="24" idx="0"/>
          </p:cNvCxnSpPr>
          <p:nvPr/>
        </p:nvCxnSpPr>
        <p:spPr>
          <a:xfrm>
            <a:off x="6014403" y="2362123"/>
            <a:ext cx="0" cy="3951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14"/>
          <p:cNvSpPr/>
          <p:nvPr/>
        </p:nvSpPr>
        <p:spPr>
          <a:xfrm>
            <a:off x="282798" y="3912965"/>
            <a:ext cx="1634902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Nell’aprile 1924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440306" y="3912965"/>
            <a:ext cx="15347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furono le elezioni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1" name="Connettore 2 30"/>
          <p:cNvCxnSpPr>
            <a:stCxn id="28" idx="0"/>
            <a:endCxn id="29" idx="1"/>
          </p:cNvCxnSpPr>
          <p:nvPr/>
        </p:nvCxnSpPr>
        <p:spPr>
          <a:xfrm>
            <a:off x="1917700" y="4109094"/>
            <a:ext cx="5226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4586606" y="3912965"/>
            <a:ext cx="37445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fascisti presentarono un «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listone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»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(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fascisti, maggioranza liberale, cattolici moderati)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29" idx="3"/>
            <a:endCxn id="33" idx="1"/>
          </p:cNvCxnSpPr>
          <p:nvPr/>
        </p:nvCxnSpPr>
        <p:spPr>
          <a:xfrm>
            <a:off x="3975100" y="4109094"/>
            <a:ext cx="6115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1917700" y="4742770"/>
            <a:ext cx="2578100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lima di intimidazione e violenza contro gli oppositori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586606" y="4878165"/>
            <a:ext cx="37445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listone ottenne 375 seggi, di cui 275 andarono ai fascisti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0" name="Connettore 2 39"/>
          <p:cNvCxnSpPr>
            <a:stCxn id="33" idx="2"/>
            <a:endCxn id="38" idx="0"/>
          </p:cNvCxnSpPr>
          <p:nvPr/>
        </p:nvCxnSpPr>
        <p:spPr>
          <a:xfrm>
            <a:off x="6458903" y="4305223"/>
            <a:ext cx="0" cy="57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9" idx="2"/>
          </p:cNvCxnSpPr>
          <p:nvPr/>
        </p:nvCxnSpPr>
        <p:spPr>
          <a:xfrm>
            <a:off x="3207703" y="4305223"/>
            <a:ext cx="5397" cy="57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44"/>
          <p:cNvSpPr/>
          <p:nvPr/>
        </p:nvSpPr>
        <p:spPr>
          <a:xfrm>
            <a:off x="1909444" y="5518105"/>
            <a:ext cx="2578100" cy="81143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deputato socialista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Giacomo Matteotti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denunciò le violenze commesse dai fascisti 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47" name="Connettore 2 46"/>
          <p:cNvCxnSpPr>
            <a:stCxn id="37" idx="2"/>
            <a:endCxn id="45" idx="0"/>
          </p:cNvCxnSpPr>
          <p:nvPr/>
        </p:nvCxnSpPr>
        <p:spPr>
          <a:xfrm flipH="1">
            <a:off x="3198494" y="5135028"/>
            <a:ext cx="8256" cy="3830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14"/>
          <p:cNvSpPr/>
          <p:nvPr/>
        </p:nvSpPr>
        <p:spPr>
          <a:xfrm>
            <a:off x="4719161" y="5727694"/>
            <a:ext cx="1427797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10 giugno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1" name="Rettangolo 50"/>
          <p:cNvSpPr/>
          <p:nvPr/>
        </p:nvSpPr>
        <p:spPr>
          <a:xfrm>
            <a:off x="6383655" y="5763951"/>
            <a:ext cx="2578100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Giacomo Matteotti fu sequestrato e assassinato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cxnSp>
        <p:nvCxnSpPr>
          <p:cNvPr id="53" name="Connettore 2 52"/>
          <p:cNvCxnSpPr>
            <a:stCxn id="45" idx="3"/>
            <a:endCxn id="50" idx="2"/>
          </p:cNvCxnSpPr>
          <p:nvPr/>
        </p:nvCxnSpPr>
        <p:spPr>
          <a:xfrm>
            <a:off x="4487544" y="5923823"/>
            <a:ext cx="2316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50" idx="0"/>
            <a:endCxn id="51" idx="1"/>
          </p:cNvCxnSpPr>
          <p:nvPr/>
        </p:nvCxnSpPr>
        <p:spPr>
          <a:xfrm>
            <a:off x="6146958" y="5923823"/>
            <a:ext cx="236697" cy="362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Pentagono 57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56" y="4538705"/>
            <a:ext cx="1670050" cy="209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97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L’EUROPA E IL MONDO TRA DUE GUERRE, 1920-1940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L’ITALIA. IL PRIMO DOPOGUERRA, IL FASCISMO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5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344806" y="1068165"/>
            <a:ext cx="199199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l 18 giugno 1924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34006" y="1068165"/>
            <a:ext cx="22459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 segno di protesta contro il delitto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atteotti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666106" y="1068165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deputati dell’opposizione abbandonarono il Parlamento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5666106" y="1792065"/>
            <a:ext cx="27666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«</a:t>
            </a:r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Secessione dell’Aventino»</a:t>
            </a:r>
          </a:p>
        </p:txBody>
      </p:sp>
      <p:cxnSp>
        <p:nvCxnSpPr>
          <p:cNvPr id="11" name="Connettore 2 10"/>
          <p:cNvCxnSpPr>
            <a:stCxn id="6" idx="0"/>
            <a:endCxn id="7" idx="1"/>
          </p:cNvCxnSpPr>
          <p:nvPr/>
        </p:nvCxnSpPr>
        <p:spPr>
          <a:xfrm>
            <a:off x="2336800" y="1264294"/>
            <a:ext cx="4972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7" idx="3"/>
            <a:endCxn id="8" idx="1"/>
          </p:cNvCxnSpPr>
          <p:nvPr/>
        </p:nvCxnSpPr>
        <p:spPr>
          <a:xfrm>
            <a:off x="5080000" y="1264294"/>
            <a:ext cx="5861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2"/>
            <a:endCxn id="9" idx="0"/>
          </p:cNvCxnSpPr>
          <p:nvPr/>
        </p:nvCxnSpPr>
        <p:spPr>
          <a:xfrm>
            <a:off x="7049453" y="1460423"/>
            <a:ext cx="0" cy="3316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4"/>
          <p:cNvSpPr/>
          <p:nvPr/>
        </p:nvSpPr>
        <p:spPr>
          <a:xfrm>
            <a:off x="344806" y="2465165"/>
            <a:ext cx="1991994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ra il 1925 e il 1926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834006" y="2465165"/>
            <a:ext cx="2245994" cy="39225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urono emanate le Leggi </a:t>
            </a:r>
            <a:r>
              <a:rPr lang="it-IT" sz="1400" b="1" dirty="0" err="1" smtClean="0">
                <a:solidFill>
                  <a:srgbClr val="FFFFFF"/>
                </a:solidFill>
                <a:latin typeface="Arial"/>
                <a:cs typeface="Arial"/>
              </a:rPr>
              <a:t>fascistissime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666106" y="2465165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rasformarono lo Stato italiano in un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regime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4" name="Connettore 2 23"/>
          <p:cNvCxnSpPr>
            <a:stCxn id="19" idx="0"/>
            <a:endCxn id="20" idx="1"/>
          </p:cNvCxnSpPr>
          <p:nvPr/>
        </p:nvCxnSpPr>
        <p:spPr>
          <a:xfrm>
            <a:off x="2336800" y="2661294"/>
            <a:ext cx="4972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20" idx="3"/>
            <a:endCxn id="22" idx="1"/>
          </p:cNvCxnSpPr>
          <p:nvPr/>
        </p:nvCxnSpPr>
        <p:spPr>
          <a:xfrm>
            <a:off x="5080000" y="2661294"/>
            <a:ext cx="5861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4586606" y="3062065"/>
            <a:ext cx="3719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urono ammessi solo i sindacati fascisti (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Corporazioni nazionali)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4586606" y="3544665"/>
            <a:ext cx="3719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rafforzato il potere esecutivo a scapito di quello del Parlamento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4586606" y="4027265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le autonomia locali furono ridotte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586606" y="4521123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sindaci furono sostituiti dai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podestà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4586606" y="5030565"/>
            <a:ext cx="37191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giornali antifascisti furono aboliti, i partiti antifascisti sciolti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4586606" y="5551265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acque un tribunale speciale per la difesa dello Stato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4586606" y="6046565"/>
            <a:ext cx="2766694" cy="39225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nacque la polizia politica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lang="it-IT" sz="1400" b="1" dirty="0" err="1" smtClean="0">
                <a:solidFill>
                  <a:schemeClr val="tx1"/>
                </a:solidFill>
                <a:latin typeface="Arial"/>
                <a:cs typeface="Arial"/>
              </a:rPr>
              <a:t>Ovra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6" name="Pentagono 35"/>
          <p:cNvSpPr>
            <a:spLocks noChangeAspect="1"/>
          </p:cNvSpPr>
          <p:nvPr/>
        </p:nvSpPr>
        <p:spPr>
          <a:xfrm>
            <a:off x="8666163" y="6395017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cxnSp>
        <p:nvCxnSpPr>
          <p:cNvPr id="38" name="Connettore 1 37"/>
          <p:cNvCxnSpPr>
            <a:stCxn id="20" idx="2"/>
          </p:cNvCxnSpPr>
          <p:nvPr/>
        </p:nvCxnSpPr>
        <p:spPr>
          <a:xfrm flipH="1">
            <a:off x="3949700" y="2857423"/>
            <a:ext cx="7303" cy="33782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35" idx="1"/>
          </p:cNvCxnSpPr>
          <p:nvPr/>
        </p:nvCxnSpPr>
        <p:spPr>
          <a:xfrm>
            <a:off x="3949700" y="6235700"/>
            <a:ext cx="636906" cy="69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endCxn id="34" idx="1"/>
          </p:cNvCxnSpPr>
          <p:nvPr/>
        </p:nvCxnSpPr>
        <p:spPr>
          <a:xfrm>
            <a:off x="3957003" y="5740400"/>
            <a:ext cx="629603" cy="69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endCxn id="33" idx="1"/>
          </p:cNvCxnSpPr>
          <p:nvPr/>
        </p:nvCxnSpPr>
        <p:spPr>
          <a:xfrm>
            <a:off x="3949700" y="5226694"/>
            <a:ext cx="6369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endCxn id="32" idx="1"/>
          </p:cNvCxnSpPr>
          <p:nvPr/>
        </p:nvCxnSpPr>
        <p:spPr>
          <a:xfrm>
            <a:off x="3949700" y="4717252"/>
            <a:ext cx="6369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29" idx="1"/>
          </p:cNvCxnSpPr>
          <p:nvPr/>
        </p:nvCxnSpPr>
        <p:spPr>
          <a:xfrm>
            <a:off x="3949700" y="3258194"/>
            <a:ext cx="63690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endCxn id="30" idx="1"/>
          </p:cNvCxnSpPr>
          <p:nvPr/>
        </p:nvCxnSpPr>
        <p:spPr>
          <a:xfrm>
            <a:off x="3957003" y="3740794"/>
            <a:ext cx="62960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endCxn id="31" idx="1"/>
          </p:cNvCxnSpPr>
          <p:nvPr/>
        </p:nvCxnSpPr>
        <p:spPr>
          <a:xfrm>
            <a:off x="3949700" y="4203700"/>
            <a:ext cx="636906" cy="19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5" name="Immagin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708400"/>
            <a:ext cx="28956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98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1524</Words>
  <Application>Microsoft Office PowerPoint</Application>
  <PresentationFormat>Presentazione su schermo (4:3)</PresentationFormat>
  <Paragraphs>304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61</cp:revision>
  <dcterms:created xsi:type="dcterms:W3CDTF">2018-05-08T13:48:36Z</dcterms:created>
  <dcterms:modified xsi:type="dcterms:W3CDTF">2020-04-28T11:48:42Z</dcterms:modified>
</cp:coreProperties>
</file>