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6"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3" autoAdjust="0"/>
    <p:restoredTop sz="94660"/>
  </p:normalViewPr>
  <p:slideViewPr>
    <p:cSldViewPr snapToGrid="0">
      <p:cViewPr varScale="1">
        <p:scale>
          <a:sx n="57" d="100"/>
          <a:sy n="57" d="100"/>
        </p:scale>
        <p:origin x="72" y="12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5EC13A-C5E0-463E-BBF7-61118B12592C}" type="datetimeFigureOut">
              <a:rPr lang="tr-TR" smtClean="0"/>
              <a:t>16.08.2018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02289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EC13A-C5E0-463E-BBF7-61118B12592C}" type="datetimeFigureOut">
              <a:rPr lang="tr-TR" smtClean="0"/>
              <a:t>16.08.2018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692957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EC13A-C5E0-463E-BBF7-61118B12592C}" type="datetimeFigureOut">
              <a:rPr lang="tr-TR" smtClean="0"/>
              <a:t>16.08.2018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00090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5EC13A-C5E0-463E-BBF7-61118B12592C}" type="datetimeFigureOut">
              <a:rPr lang="tr-TR" smtClean="0"/>
              <a:t>16.08.2018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1793774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5EC13A-C5E0-463E-BBF7-61118B12592C}" type="datetimeFigureOut">
              <a:rPr lang="tr-TR" smtClean="0"/>
              <a:t>16.08.2018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3818961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5EC13A-C5E0-463E-BBF7-61118B12592C}" type="datetimeFigureOut">
              <a:rPr lang="tr-TR" smtClean="0"/>
              <a:t>16.08.2018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3080511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5EC13A-C5E0-463E-BBF7-61118B12592C}" type="datetimeFigureOut">
              <a:rPr lang="tr-TR" smtClean="0"/>
              <a:t>16.08.2018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590771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5EC13A-C5E0-463E-BBF7-61118B12592C}" type="datetimeFigureOut">
              <a:rPr lang="tr-TR" smtClean="0"/>
              <a:t>16.08.2018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24879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5EC13A-C5E0-463E-BBF7-61118B12592C}" type="datetimeFigureOut">
              <a:rPr lang="tr-TR" smtClean="0"/>
              <a:t>16.08.2018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3174711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5EC13A-C5E0-463E-BBF7-61118B12592C}" type="datetimeFigureOut">
              <a:rPr lang="tr-TR" smtClean="0"/>
              <a:t>16.08.2018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912568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5EC13A-C5E0-463E-BBF7-61118B12592C}" type="datetimeFigureOut">
              <a:rPr lang="tr-TR" smtClean="0"/>
              <a:t>16.08.2018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C1225A-B537-4C86-8711-E4B402EAF856}" type="slidenum">
              <a:rPr lang="tr-TR" smtClean="0"/>
              <a:t>‹#›</a:t>
            </a:fld>
            <a:endParaRPr lang="tr-TR"/>
          </a:p>
        </p:txBody>
      </p:sp>
    </p:spTree>
    <p:extLst>
      <p:ext uri="{BB962C8B-B14F-4D97-AF65-F5344CB8AC3E}">
        <p14:creationId xmlns:p14="http://schemas.microsoft.com/office/powerpoint/2010/main" val="2425245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EC13A-C5E0-463E-BBF7-61118B12592C}" type="datetimeFigureOut">
              <a:rPr lang="tr-TR" smtClean="0"/>
              <a:t>16.08.2018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C1225A-B537-4C86-8711-E4B402EAF856}" type="slidenum">
              <a:rPr lang="tr-TR" smtClean="0"/>
              <a:t>‹#›</a:t>
            </a:fld>
            <a:endParaRPr lang="tr-TR"/>
          </a:p>
        </p:txBody>
      </p:sp>
    </p:spTree>
    <p:extLst>
      <p:ext uri="{BB962C8B-B14F-4D97-AF65-F5344CB8AC3E}">
        <p14:creationId xmlns:p14="http://schemas.microsoft.com/office/powerpoint/2010/main" val="2915768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SPECTROPHOTOMETRY</a:t>
            </a:r>
            <a:endParaRPr lang="tr-TR" dirty="0"/>
          </a:p>
        </p:txBody>
      </p:sp>
      <p:sp>
        <p:nvSpPr>
          <p:cNvPr id="3" name="Alt Başlık 2"/>
          <p:cNvSpPr>
            <a:spLocks noGrp="1"/>
          </p:cNvSpPr>
          <p:nvPr>
            <p:ph type="subTitle" idx="1"/>
          </p:nvPr>
        </p:nvSpPr>
        <p:spPr/>
        <p:txBody>
          <a:bodyPr>
            <a:normAutofit/>
          </a:bodyPr>
          <a:lstStyle/>
          <a:p>
            <a:endParaRPr lang="tr-TR" dirty="0" smtClean="0"/>
          </a:p>
          <a:p>
            <a:endParaRPr lang="tr-TR" dirty="0"/>
          </a:p>
          <a:p>
            <a:r>
              <a:rPr lang="tr-TR" dirty="0" smtClean="0"/>
              <a:t>                                                                                    </a:t>
            </a:r>
            <a:r>
              <a:rPr lang="tr-TR" dirty="0" err="1" smtClean="0"/>
              <a:t>Prof.Dr.Nevin</a:t>
            </a:r>
            <a:r>
              <a:rPr lang="tr-TR" dirty="0" smtClean="0"/>
              <a:t> ERK </a:t>
            </a:r>
            <a:endParaRPr lang="tr-TR" dirty="0"/>
          </a:p>
        </p:txBody>
      </p:sp>
    </p:spTree>
    <p:extLst>
      <p:ext uri="{BB962C8B-B14F-4D97-AF65-F5344CB8AC3E}">
        <p14:creationId xmlns:p14="http://schemas.microsoft.com/office/powerpoint/2010/main" val="2811626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6634" y="778225"/>
            <a:ext cx="2298514" cy="369332"/>
          </a:xfrm>
          <a:prstGeom prst="rect">
            <a:avLst/>
          </a:prstGeom>
        </p:spPr>
        <p:txBody>
          <a:bodyPr wrap="none">
            <a:spAutoFit/>
          </a:bodyPr>
          <a:lstStyle/>
          <a:p>
            <a:r>
              <a:rPr lang="tr-TR" b="1" dirty="0" err="1" smtClean="0"/>
              <a:t>Double</a:t>
            </a:r>
            <a:r>
              <a:rPr lang="tr-TR" b="1" dirty="0" smtClean="0"/>
              <a:t> </a:t>
            </a:r>
            <a:r>
              <a:rPr lang="tr-TR" b="1" dirty="0" err="1" smtClean="0"/>
              <a:t>Beam</a:t>
            </a:r>
            <a:r>
              <a:rPr lang="tr-TR" b="1" dirty="0" smtClean="0"/>
              <a:t> </a:t>
            </a:r>
            <a:r>
              <a:rPr lang="tr-TR" b="1" dirty="0" err="1" smtClean="0"/>
              <a:t>Systems</a:t>
            </a:r>
            <a:endParaRPr lang="tr-TR" b="1" dirty="0"/>
          </a:p>
        </p:txBody>
      </p:sp>
      <p:sp>
        <p:nvSpPr>
          <p:cNvPr id="3" name="Dikdörtgen 2"/>
          <p:cNvSpPr/>
          <p:nvPr/>
        </p:nvSpPr>
        <p:spPr>
          <a:xfrm>
            <a:off x="956634" y="1886957"/>
            <a:ext cx="8187366" cy="2031325"/>
          </a:xfrm>
          <a:prstGeom prst="rect">
            <a:avLst/>
          </a:prstGeom>
        </p:spPr>
        <p:txBody>
          <a:bodyPr wrap="square">
            <a:spAutoFit/>
          </a:bodyPr>
          <a:lstStyle/>
          <a:p>
            <a:r>
              <a:rPr lang="en-US" dirty="0"/>
              <a:t>The light beam from the source is split into sample beam and reference beam by the mechanical chopper. The reference beam monitors the lamp energy whereas the sample beam reflects sample absorption. The observed absorbance measurement is the ratio of the sample and reference beams which are recombined before moving to the </a:t>
            </a:r>
            <a:r>
              <a:rPr lang="en-US" dirty="0" err="1"/>
              <a:t>monochromator</a:t>
            </a:r>
            <a:r>
              <a:rPr lang="en-US" dirty="0"/>
              <a:t>. This arrangement compensates the effects due to drift in lamp intensity, electronic and mechanical fluctuations which affect both the sample and reference beams equally.</a:t>
            </a:r>
            <a:endParaRPr lang="tr-TR" dirty="0"/>
          </a:p>
        </p:txBody>
      </p:sp>
    </p:spTree>
    <p:extLst>
      <p:ext uri="{BB962C8B-B14F-4D97-AF65-F5344CB8AC3E}">
        <p14:creationId xmlns:p14="http://schemas.microsoft.com/office/powerpoint/2010/main" val="806253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898497" y="636104"/>
            <a:ext cx="10583186" cy="2862322"/>
          </a:xfrm>
          <a:prstGeom prst="rect">
            <a:avLst/>
          </a:prstGeom>
          <a:noFill/>
        </p:spPr>
        <p:txBody>
          <a:bodyPr wrap="square" rtlCol="0">
            <a:spAutoFit/>
          </a:bodyPr>
          <a:lstStyle/>
          <a:p>
            <a:pPr>
              <a:lnSpc>
                <a:spcPct val="150000"/>
              </a:lnSpc>
            </a:pPr>
            <a:r>
              <a:rPr lang="tr-TR" sz="2400" dirty="0" err="1" smtClean="0"/>
              <a:t>Spectrophotometry</a:t>
            </a:r>
            <a:r>
              <a:rPr lang="tr-TR" sz="2400" dirty="0" smtClean="0"/>
              <a:t> , </a:t>
            </a:r>
            <a:r>
              <a:rPr lang="tr-TR" sz="2400" dirty="0" err="1" smtClean="0"/>
              <a:t>particulary</a:t>
            </a:r>
            <a:r>
              <a:rPr lang="tr-TR" sz="2400" dirty="0" smtClean="0"/>
              <a:t> in </a:t>
            </a:r>
            <a:r>
              <a:rPr lang="tr-TR" sz="2400" dirty="0" err="1" smtClean="0"/>
              <a:t>the</a:t>
            </a:r>
            <a:r>
              <a:rPr lang="tr-TR" sz="2400" dirty="0" smtClean="0"/>
              <a:t> </a:t>
            </a:r>
            <a:r>
              <a:rPr lang="tr-TR" sz="2400" dirty="0" err="1" smtClean="0"/>
              <a:t>visible</a:t>
            </a:r>
            <a:r>
              <a:rPr lang="tr-TR" sz="2400" dirty="0" smtClean="0"/>
              <a:t> </a:t>
            </a:r>
            <a:r>
              <a:rPr lang="tr-TR" sz="2400" dirty="0" err="1" smtClean="0"/>
              <a:t>region</a:t>
            </a:r>
            <a:r>
              <a:rPr lang="tr-TR" sz="2400" dirty="0" smtClean="0"/>
              <a:t> of </a:t>
            </a:r>
            <a:r>
              <a:rPr lang="tr-TR" sz="2400" dirty="0" err="1" smtClean="0"/>
              <a:t>the</a:t>
            </a:r>
            <a:r>
              <a:rPr lang="tr-TR" sz="2400" dirty="0" smtClean="0"/>
              <a:t> </a:t>
            </a:r>
            <a:r>
              <a:rPr lang="tr-TR" sz="2400" dirty="0" err="1" smtClean="0"/>
              <a:t>electromagnetic</a:t>
            </a:r>
            <a:r>
              <a:rPr lang="tr-TR" sz="2400" dirty="0" smtClean="0"/>
              <a:t> </a:t>
            </a:r>
            <a:r>
              <a:rPr lang="tr-TR" sz="2400" dirty="0" err="1" smtClean="0"/>
              <a:t>spectrum</a:t>
            </a:r>
            <a:r>
              <a:rPr lang="tr-TR" sz="2400" dirty="0" smtClean="0"/>
              <a:t> ,is </a:t>
            </a:r>
            <a:r>
              <a:rPr lang="tr-TR" sz="2400" dirty="0" err="1" smtClean="0"/>
              <a:t>one</a:t>
            </a:r>
            <a:r>
              <a:rPr lang="tr-TR" sz="2400" dirty="0" smtClean="0"/>
              <a:t> of </a:t>
            </a:r>
            <a:r>
              <a:rPr lang="tr-TR" sz="2400" dirty="0" err="1" smtClean="0"/>
              <a:t>the</a:t>
            </a:r>
            <a:r>
              <a:rPr lang="tr-TR" sz="2400" dirty="0" smtClean="0"/>
              <a:t> </a:t>
            </a:r>
            <a:r>
              <a:rPr lang="tr-TR" sz="2400" dirty="0" err="1" smtClean="0"/>
              <a:t>most</a:t>
            </a:r>
            <a:r>
              <a:rPr lang="tr-TR" sz="2400" dirty="0" smtClean="0"/>
              <a:t> </a:t>
            </a:r>
            <a:r>
              <a:rPr lang="tr-TR" sz="2400" dirty="0" err="1" smtClean="0"/>
              <a:t>widely</a:t>
            </a:r>
            <a:r>
              <a:rPr lang="tr-TR" sz="2400" dirty="0" smtClean="0"/>
              <a:t> </a:t>
            </a:r>
            <a:r>
              <a:rPr lang="tr-TR" sz="2400" dirty="0" err="1" smtClean="0"/>
              <a:t>used</a:t>
            </a:r>
            <a:r>
              <a:rPr lang="tr-TR" sz="2400" dirty="0" smtClean="0"/>
              <a:t> </a:t>
            </a:r>
            <a:r>
              <a:rPr lang="tr-TR" sz="2400" dirty="0" err="1" smtClean="0"/>
              <a:t>methods</a:t>
            </a:r>
            <a:r>
              <a:rPr lang="tr-TR" sz="2400" dirty="0" smtClean="0"/>
              <a:t> of </a:t>
            </a:r>
            <a:r>
              <a:rPr lang="tr-TR" sz="2400" dirty="0" err="1" smtClean="0"/>
              <a:t>analysis</a:t>
            </a:r>
            <a:r>
              <a:rPr lang="tr-TR" sz="2400" dirty="0" smtClean="0"/>
              <a:t> . </a:t>
            </a:r>
            <a:r>
              <a:rPr lang="tr-TR" sz="2400" dirty="0" err="1" smtClean="0"/>
              <a:t>It</a:t>
            </a:r>
            <a:r>
              <a:rPr lang="tr-TR" sz="2400" dirty="0" smtClean="0"/>
              <a:t> is </a:t>
            </a:r>
            <a:r>
              <a:rPr lang="tr-TR" sz="2400" dirty="0" err="1" smtClean="0"/>
              <a:t>very</a:t>
            </a:r>
            <a:r>
              <a:rPr lang="tr-TR" sz="2400" dirty="0" smtClean="0"/>
              <a:t> </a:t>
            </a:r>
            <a:r>
              <a:rPr lang="tr-TR" sz="2400" dirty="0" err="1" smtClean="0"/>
              <a:t>widely</a:t>
            </a:r>
            <a:r>
              <a:rPr lang="tr-TR" sz="2400" dirty="0" smtClean="0"/>
              <a:t> </a:t>
            </a:r>
            <a:r>
              <a:rPr lang="tr-TR" sz="2400" dirty="0" err="1" smtClean="0"/>
              <a:t>used</a:t>
            </a:r>
            <a:r>
              <a:rPr lang="tr-TR" sz="2400" dirty="0" smtClean="0"/>
              <a:t> in </a:t>
            </a:r>
            <a:r>
              <a:rPr lang="tr-TR" sz="2400" dirty="0" err="1" smtClean="0"/>
              <a:t>clinical</a:t>
            </a:r>
            <a:r>
              <a:rPr lang="tr-TR" sz="2400" dirty="0" smtClean="0"/>
              <a:t> </a:t>
            </a:r>
            <a:r>
              <a:rPr lang="tr-TR" sz="2400" dirty="0" err="1" smtClean="0"/>
              <a:t>chemistry</a:t>
            </a:r>
            <a:r>
              <a:rPr lang="tr-TR" sz="2400" dirty="0" smtClean="0"/>
              <a:t> </a:t>
            </a:r>
            <a:r>
              <a:rPr lang="tr-TR" sz="2400" dirty="0" err="1" smtClean="0"/>
              <a:t>and</a:t>
            </a:r>
            <a:r>
              <a:rPr lang="tr-TR" sz="2400" dirty="0" smtClean="0"/>
              <a:t> </a:t>
            </a:r>
            <a:r>
              <a:rPr lang="tr-TR" sz="2400" dirty="0" err="1" smtClean="0"/>
              <a:t>environmental</a:t>
            </a:r>
            <a:r>
              <a:rPr lang="tr-TR" sz="2400" dirty="0" smtClean="0"/>
              <a:t> </a:t>
            </a:r>
            <a:r>
              <a:rPr lang="tr-TR" sz="2400" dirty="0" err="1" smtClean="0"/>
              <a:t>laboratories</a:t>
            </a:r>
            <a:r>
              <a:rPr lang="tr-TR" sz="2400" dirty="0" smtClean="0"/>
              <a:t> </a:t>
            </a:r>
            <a:r>
              <a:rPr lang="tr-TR" sz="2400" dirty="0" err="1" smtClean="0"/>
              <a:t>because</a:t>
            </a:r>
            <a:r>
              <a:rPr lang="tr-TR" sz="2400" dirty="0" smtClean="0"/>
              <a:t> </a:t>
            </a:r>
            <a:r>
              <a:rPr lang="tr-TR" sz="2400" dirty="0" err="1" smtClean="0"/>
              <a:t>very</a:t>
            </a:r>
            <a:r>
              <a:rPr lang="tr-TR" sz="2400" dirty="0" smtClean="0"/>
              <a:t> </a:t>
            </a:r>
            <a:r>
              <a:rPr lang="tr-TR" sz="2400" dirty="0" err="1" smtClean="0"/>
              <a:t>substances</a:t>
            </a:r>
            <a:r>
              <a:rPr lang="tr-TR" sz="2400" dirty="0" smtClean="0"/>
              <a:t> can be  </a:t>
            </a:r>
            <a:r>
              <a:rPr lang="tr-TR" sz="2400" dirty="0" err="1" smtClean="0"/>
              <a:t>selectively</a:t>
            </a:r>
            <a:r>
              <a:rPr lang="tr-TR" sz="2400" dirty="0" smtClean="0"/>
              <a:t> </a:t>
            </a:r>
            <a:r>
              <a:rPr lang="tr-TR" sz="2400" dirty="0" err="1" smtClean="0"/>
              <a:t>converted</a:t>
            </a:r>
            <a:r>
              <a:rPr lang="tr-TR" sz="2400" dirty="0" smtClean="0"/>
              <a:t> </a:t>
            </a:r>
            <a:r>
              <a:rPr lang="tr-TR" sz="2400" dirty="0" err="1" smtClean="0"/>
              <a:t>to</a:t>
            </a:r>
            <a:r>
              <a:rPr lang="tr-TR" sz="2400" dirty="0" smtClean="0"/>
              <a:t> a </a:t>
            </a:r>
            <a:r>
              <a:rPr lang="tr-TR" sz="2400" dirty="0" err="1" smtClean="0"/>
              <a:t>colored</a:t>
            </a:r>
            <a:r>
              <a:rPr lang="tr-TR" sz="2400" dirty="0" smtClean="0"/>
              <a:t> </a:t>
            </a:r>
            <a:r>
              <a:rPr lang="tr-TR" sz="2400" dirty="0" err="1" smtClean="0"/>
              <a:t>derivative</a:t>
            </a:r>
            <a:r>
              <a:rPr lang="tr-TR" sz="2400" dirty="0" smtClean="0"/>
              <a:t>.  </a:t>
            </a:r>
            <a:r>
              <a:rPr lang="tr-TR" sz="2400" dirty="0" err="1" smtClean="0"/>
              <a:t>The</a:t>
            </a:r>
            <a:r>
              <a:rPr lang="tr-TR" sz="2400" dirty="0" smtClean="0"/>
              <a:t> </a:t>
            </a:r>
            <a:r>
              <a:rPr lang="tr-TR" sz="2400" dirty="0" err="1" smtClean="0"/>
              <a:t>instrumentation</a:t>
            </a:r>
            <a:r>
              <a:rPr lang="tr-TR" sz="2400" dirty="0" smtClean="0"/>
              <a:t> is </a:t>
            </a:r>
            <a:r>
              <a:rPr lang="tr-TR" sz="2400" dirty="0" err="1" smtClean="0"/>
              <a:t>readly</a:t>
            </a:r>
            <a:r>
              <a:rPr lang="tr-TR" sz="2400" dirty="0" smtClean="0"/>
              <a:t> </a:t>
            </a:r>
            <a:r>
              <a:rPr lang="tr-TR" sz="2400" dirty="0" err="1" smtClean="0"/>
              <a:t>available</a:t>
            </a:r>
            <a:r>
              <a:rPr lang="tr-TR" sz="2400" dirty="0" smtClean="0"/>
              <a:t> an </a:t>
            </a:r>
            <a:r>
              <a:rPr lang="tr-TR" sz="2400" dirty="0" err="1" smtClean="0"/>
              <a:t>generally</a:t>
            </a:r>
            <a:r>
              <a:rPr lang="tr-TR" sz="2400" dirty="0" smtClean="0"/>
              <a:t> </a:t>
            </a:r>
            <a:r>
              <a:rPr lang="tr-TR" sz="2400" dirty="0" err="1" smtClean="0"/>
              <a:t>fairly</a:t>
            </a:r>
            <a:r>
              <a:rPr lang="tr-TR" sz="2400" dirty="0" smtClean="0"/>
              <a:t> </a:t>
            </a:r>
            <a:r>
              <a:rPr lang="tr-TR" sz="2400" dirty="0" err="1" smtClean="0"/>
              <a:t>easy</a:t>
            </a:r>
            <a:r>
              <a:rPr lang="tr-TR" sz="2400" dirty="0" smtClean="0"/>
              <a:t> </a:t>
            </a:r>
            <a:r>
              <a:rPr lang="tr-TR" sz="2400" dirty="0" err="1" smtClean="0"/>
              <a:t>to</a:t>
            </a:r>
            <a:r>
              <a:rPr lang="tr-TR" sz="2400" dirty="0" smtClean="0"/>
              <a:t> </a:t>
            </a:r>
            <a:r>
              <a:rPr lang="tr-TR" sz="2400" dirty="0" err="1" smtClean="0"/>
              <a:t>operate</a:t>
            </a:r>
            <a:r>
              <a:rPr lang="tr-TR" sz="2400" dirty="0" smtClean="0"/>
              <a:t>.  </a:t>
            </a:r>
            <a:endParaRPr lang="tr-TR" sz="2400" dirty="0"/>
          </a:p>
        </p:txBody>
      </p:sp>
    </p:spTree>
    <p:extLst>
      <p:ext uri="{BB962C8B-B14F-4D97-AF65-F5344CB8AC3E}">
        <p14:creationId xmlns:p14="http://schemas.microsoft.com/office/powerpoint/2010/main" val="1668563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0991" y="1720840"/>
            <a:ext cx="9541565" cy="2585323"/>
          </a:xfrm>
          <a:prstGeom prst="rect">
            <a:avLst/>
          </a:prstGeom>
        </p:spPr>
        <p:txBody>
          <a:bodyPr wrap="square">
            <a:spAutoFit/>
          </a:bodyPr>
          <a:lstStyle/>
          <a:p>
            <a:pPr algn="just">
              <a:lnSpc>
                <a:spcPct val="150000"/>
              </a:lnSpc>
            </a:pPr>
            <a:r>
              <a:rPr lang="tr-TR" dirty="0" err="1"/>
              <a:t>The</a:t>
            </a:r>
            <a:r>
              <a:rPr lang="tr-TR" dirty="0"/>
              <a:t> </a:t>
            </a:r>
            <a:r>
              <a:rPr lang="tr-TR" dirty="0" err="1"/>
              <a:t>wave</a:t>
            </a:r>
            <a:r>
              <a:rPr lang="tr-TR" dirty="0"/>
              <a:t> is </a:t>
            </a:r>
            <a:r>
              <a:rPr lang="tr-TR" dirty="0" err="1"/>
              <a:t>described</a:t>
            </a:r>
            <a:r>
              <a:rPr lang="tr-TR" dirty="0"/>
              <a:t> </a:t>
            </a:r>
            <a:r>
              <a:rPr lang="tr-TR" dirty="0" err="1"/>
              <a:t>either</a:t>
            </a:r>
            <a:r>
              <a:rPr lang="tr-TR" dirty="0"/>
              <a:t> in </a:t>
            </a:r>
            <a:r>
              <a:rPr lang="tr-TR" dirty="0" err="1"/>
              <a:t>terms</a:t>
            </a:r>
            <a:r>
              <a:rPr lang="tr-TR" dirty="0"/>
              <a:t> of </a:t>
            </a:r>
            <a:r>
              <a:rPr lang="tr-TR" dirty="0" err="1"/>
              <a:t>its</a:t>
            </a:r>
            <a:r>
              <a:rPr lang="tr-TR" dirty="0"/>
              <a:t> </a:t>
            </a:r>
            <a:r>
              <a:rPr lang="tr-TR" dirty="0" err="1"/>
              <a:t>wavelength</a:t>
            </a:r>
            <a:r>
              <a:rPr lang="tr-TR" dirty="0"/>
              <a:t>, </a:t>
            </a:r>
            <a:r>
              <a:rPr lang="tr-TR" dirty="0" err="1"/>
              <a:t>the</a:t>
            </a:r>
            <a:r>
              <a:rPr lang="tr-TR" dirty="0"/>
              <a:t> </a:t>
            </a:r>
            <a:r>
              <a:rPr lang="tr-TR" dirty="0" err="1"/>
              <a:t>distance</a:t>
            </a:r>
            <a:r>
              <a:rPr lang="tr-TR" dirty="0"/>
              <a:t> of </a:t>
            </a:r>
            <a:r>
              <a:rPr lang="tr-TR" dirty="0" err="1"/>
              <a:t>one</a:t>
            </a:r>
            <a:r>
              <a:rPr lang="tr-TR" dirty="0"/>
              <a:t> </a:t>
            </a:r>
            <a:r>
              <a:rPr lang="tr-TR" dirty="0" err="1"/>
              <a:t>complete</a:t>
            </a:r>
            <a:r>
              <a:rPr lang="tr-TR" dirty="0"/>
              <a:t> </a:t>
            </a:r>
            <a:r>
              <a:rPr lang="tr-TR" dirty="0" err="1"/>
              <a:t>cycle</a:t>
            </a:r>
            <a:r>
              <a:rPr lang="tr-TR" dirty="0"/>
              <a:t> , </a:t>
            </a:r>
            <a:r>
              <a:rPr lang="tr-TR" dirty="0" err="1"/>
              <a:t>or</a:t>
            </a:r>
            <a:r>
              <a:rPr lang="tr-TR" dirty="0"/>
              <a:t> in </a:t>
            </a:r>
            <a:r>
              <a:rPr lang="tr-TR" dirty="0" err="1"/>
              <a:t>terms</a:t>
            </a:r>
            <a:r>
              <a:rPr lang="tr-TR" dirty="0"/>
              <a:t> of </a:t>
            </a:r>
            <a:r>
              <a:rPr lang="tr-TR" dirty="0" err="1"/>
              <a:t>the</a:t>
            </a:r>
            <a:r>
              <a:rPr lang="tr-TR" dirty="0"/>
              <a:t> </a:t>
            </a:r>
            <a:r>
              <a:rPr lang="tr-TR" dirty="0" err="1"/>
              <a:t>frequency</a:t>
            </a:r>
            <a:r>
              <a:rPr lang="tr-TR" dirty="0"/>
              <a:t> , </a:t>
            </a:r>
            <a:r>
              <a:rPr lang="tr-TR" dirty="0" err="1"/>
              <a:t>the</a:t>
            </a:r>
            <a:r>
              <a:rPr lang="tr-TR" dirty="0"/>
              <a:t> </a:t>
            </a:r>
            <a:r>
              <a:rPr lang="tr-TR" dirty="0" err="1"/>
              <a:t>number</a:t>
            </a:r>
            <a:r>
              <a:rPr lang="tr-TR" dirty="0"/>
              <a:t> of </a:t>
            </a:r>
            <a:r>
              <a:rPr lang="tr-TR" dirty="0" err="1"/>
              <a:t>cycles</a:t>
            </a:r>
            <a:r>
              <a:rPr lang="tr-TR" dirty="0"/>
              <a:t> </a:t>
            </a:r>
            <a:r>
              <a:rPr lang="tr-TR" dirty="0" err="1"/>
              <a:t>passing</a:t>
            </a:r>
            <a:r>
              <a:rPr lang="tr-TR" dirty="0"/>
              <a:t> a </a:t>
            </a:r>
            <a:r>
              <a:rPr lang="tr-TR" dirty="0" err="1"/>
              <a:t>fixed</a:t>
            </a:r>
            <a:r>
              <a:rPr lang="tr-TR" dirty="0"/>
              <a:t> </a:t>
            </a:r>
            <a:r>
              <a:rPr lang="tr-TR" dirty="0" err="1"/>
              <a:t>point</a:t>
            </a:r>
            <a:r>
              <a:rPr lang="tr-TR" dirty="0"/>
              <a:t> </a:t>
            </a:r>
            <a:r>
              <a:rPr lang="tr-TR" dirty="0" err="1"/>
              <a:t>per</a:t>
            </a:r>
            <a:r>
              <a:rPr lang="tr-TR" dirty="0"/>
              <a:t> </a:t>
            </a:r>
            <a:r>
              <a:rPr lang="tr-TR" dirty="0" err="1"/>
              <a:t>unit</a:t>
            </a:r>
            <a:r>
              <a:rPr lang="tr-TR" dirty="0"/>
              <a:t> time. </a:t>
            </a:r>
            <a:r>
              <a:rPr lang="tr-TR" dirty="0" err="1"/>
              <a:t>The</a:t>
            </a:r>
            <a:r>
              <a:rPr lang="tr-TR" dirty="0"/>
              <a:t> </a:t>
            </a:r>
            <a:r>
              <a:rPr lang="tr-TR" dirty="0" err="1"/>
              <a:t>reciprocal</a:t>
            </a:r>
            <a:r>
              <a:rPr lang="tr-TR" dirty="0"/>
              <a:t> of </a:t>
            </a:r>
            <a:r>
              <a:rPr lang="tr-TR" dirty="0" err="1"/>
              <a:t>the</a:t>
            </a:r>
            <a:r>
              <a:rPr lang="tr-TR" dirty="0"/>
              <a:t> </a:t>
            </a:r>
            <a:r>
              <a:rPr lang="tr-TR" dirty="0" err="1"/>
              <a:t>wavelength</a:t>
            </a:r>
            <a:r>
              <a:rPr lang="tr-TR" dirty="0"/>
              <a:t>  is </a:t>
            </a:r>
            <a:r>
              <a:rPr lang="tr-TR" dirty="0" err="1"/>
              <a:t>called</a:t>
            </a:r>
            <a:r>
              <a:rPr lang="tr-TR" dirty="0"/>
              <a:t> </a:t>
            </a:r>
            <a:r>
              <a:rPr lang="tr-TR" dirty="0" err="1"/>
              <a:t>the</a:t>
            </a:r>
            <a:r>
              <a:rPr lang="tr-TR" dirty="0"/>
              <a:t> </a:t>
            </a:r>
            <a:r>
              <a:rPr lang="tr-TR" dirty="0" err="1"/>
              <a:t>wavenumber</a:t>
            </a:r>
            <a:r>
              <a:rPr lang="tr-TR" dirty="0"/>
              <a:t>.</a:t>
            </a:r>
          </a:p>
          <a:p>
            <a:pPr algn="just">
              <a:lnSpc>
                <a:spcPct val="150000"/>
              </a:lnSpc>
            </a:pPr>
            <a:endParaRPr lang="tr-TR" dirty="0"/>
          </a:p>
          <a:p>
            <a:pPr algn="just">
              <a:lnSpc>
                <a:spcPct val="150000"/>
              </a:lnSpc>
            </a:pPr>
            <a:r>
              <a:rPr lang="tr-TR" dirty="0" err="1"/>
              <a:t>The</a:t>
            </a:r>
            <a:r>
              <a:rPr lang="tr-TR" dirty="0"/>
              <a:t> </a:t>
            </a:r>
            <a:r>
              <a:rPr lang="tr-TR" dirty="0" err="1"/>
              <a:t>relation</a:t>
            </a:r>
            <a:r>
              <a:rPr lang="tr-TR" dirty="0"/>
              <a:t> </a:t>
            </a:r>
            <a:r>
              <a:rPr lang="tr-TR" dirty="0" err="1"/>
              <a:t>between</a:t>
            </a:r>
            <a:r>
              <a:rPr lang="tr-TR" dirty="0"/>
              <a:t> </a:t>
            </a:r>
            <a:r>
              <a:rPr lang="tr-TR" dirty="0" err="1"/>
              <a:t>the</a:t>
            </a:r>
            <a:r>
              <a:rPr lang="tr-TR" dirty="0"/>
              <a:t> </a:t>
            </a:r>
            <a:r>
              <a:rPr lang="tr-TR" dirty="0" err="1"/>
              <a:t>wavelength</a:t>
            </a:r>
            <a:r>
              <a:rPr lang="tr-TR" dirty="0"/>
              <a:t> </a:t>
            </a:r>
            <a:r>
              <a:rPr lang="tr-TR" dirty="0" err="1"/>
              <a:t>and</a:t>
            </a:r>
            <a:r>
              <a:rPr lang="tr-TR" dirty="0"/>
              <a:t> </a:t>
            </a:r>
            <a:r>
              <a:rPr lang="tr-TR" dirty="0" err="1"/>
              <a:t>frequency</a:t>
            </a:r>
            <a:r>
              <a:rPr lang="tr-TR" dirty="0"/>
              <a:t> is</a:t>
            </a:r>
          </a:p>
          <a:p>
            <a:pPr algn="just">
              <a:lnSpc>
                <a:spcPct val="150000"/>
              </a:lnSpc>
            </a:pPr>
            <a:endParaRPr lang="tr-TR" dirty="0"/>
          </a:p>
        </p:txBody>
      </p:sp>
    </p:spTree>
    <p:extLst>
      <p:ext uri="{BB962C8B-B14F-4D97-AF65-F5344CB8AC3E}">
        <p14:creationId xmlns:p14="http://schemas.microsoft.com/office/powerpoint/2010/main" val="3817508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chem.libretexts.org/@api/deki/files/16025/eequalshv1.gif?revision=1&amp;size=bestfit&amp;width=291&amp;height=1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246" y="2017616"/>
            <a:ext cx="2771775" cy="140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930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790090"/>
            <a:ext cx="6096000" cy="3277820"/>
          </a:xfrm>
          <a:prstGeom prst="rect">
            <a:avLst/>
          </a:prstGeom>
        </p:spPr>
        <p:txBody>
          <a:bodyPr>
            <a:spAutoFit/>
          </a:bodyPr>
          <a:lstStyle/>
          <a:p>
            <a:pPr algn="just">
              <a:lnSpc>
                <a:spcPct val="150000"/>
              </a:lnSpc>
            </a:pPr>
            <a:r>
              <a:rPr lang="tr-TR" dirty="0" err="1"/>
              <a:t>Spectral</a:t>
            </a:r>
            <a:r>
              <a:rPr lang="tr-TR" dirty="0"/>
              <a:t> </a:t>
            </a:r>
            <a:r>
              <a:rPr lang="tr-TR" dirty="0" err="1"/>
              <a:t>changes</a:t>
            </a:r>
            <a:r>
              <a:rPr lang="tr-TR" dirty="0"/>
              <a:t> can be </a:t>
            </a:r>
            <a:r>
              <a:rPr lang="tr-TR" dirty="0" err="1"/>
              <a:t>classed</a:t>
            </a:r>
            <a:r>
              <a:rPr lang="tr-TR" dirty="0"/>
              <a:t> as </a:t>
            </a:r>
            <a:r>
              <a:rPr lang="tr-TR" dirty="0" err="1"/>
              <a:t>follows</a:t>
            </a:r>
            <a:r>
              <a:rPr lang="tr-TR" dirty="0"/>
              <a:t> :</a:t>
            </a:r>
          </a:p>
          <a:p>
            <a:pPr marL="457200" indent="-457200" algn="just">
              <a:lnSpc>
                <a:spcPct val="150000"/>
              </a:lnSpc>
              <a:buAutoNum type="arabicPeriod"/>
            </a:pPr>
            <a:r>
              <a:rPr lang="tr-TR" dirty="0" err="1">
                <a:solidFill>
                  <a:srgbClr val="FF0000"/>
                </a:solidFill>
              </a:rPr>
              <a:t>Bathochromic</a:t>
            </a:r>
            <a:r>
              <a:rPr lang="tr-TR" dirty="0">
                <a:solidFill>
                  <a:srgbClr val="FF0000"/>
                </a:solidFill>
              </a:rPr>
              <a:t> </a:t>
            </a:r>
            <a:r>
              <a:rPr lang="tr-TR" dirty="0" err="1">
                <a:solidFill>
                  <a:srgbClr val="FF0000"/>
                </a:solidFill>
              </a:rPr>
              <a:t>shift</a:t>
            </a:r>
            <a:r>
              <a:rPr lang="tr-TR" dirty="0">
                <a:solidFill>
                  <a:srgbClr val="FF0000"/>
                </a:solidFill>
              </a:rPr>
              <a:t> :</a:t>
            </a:r>
            <a:r>
              <a:rPr lang="tr-TR" dirty="0"/>
              <a:t> </a:t>
            </a:r>
            <a:r>
              <a:rPr lang="tr-TR" dirty="0" err="1"/>
              <a:t>absorption</a:t>
            </a:r>
            <a:r>
              <a:rPr lang="tr-TR" dirty="0"/>
              <a:t> </a:t>
            </a:r>
            <a:r>
              <a:rPr lang="tr-TR" dirty="0" err="1"/>
              <a:t>maximum</a:t>
            </a:r>
            <a:r>
              <a:rPr lang="tr-TR" dirty="0"/>
              <a:t> </a:t>
            </a:r>
            <a:r>
              <a:rPr lang="tr-TR" dirty="0" err="1"/>
              <a:t>shifted</a:t>
            </a:r>
            <a:r>
              <a:rPr lang="tr-TR" dirty="0"/>
              <a:t> </a:t>
            </a:r>
            <a:r>
              <a:rPr lang="tr-TR" dirty="0" err="1"/>
              <a:t>to</a:t>
            </a:r>
            <a:r>
              <a:rPr lang="tr-TR" dirty="0"/>
              <a:t> </a:t>
            </a:r>
            <a:r>
              <a:rPr lang="tr-TR" dirty="0" err="1"/>
              <a:t>longer</a:t>
            </a:r>
            <a:r>
              <a:rPr lang="tr-TR" dirty="0"/>
              <a:t>  </a:t>
            </a:r>
            <a:r>
              <a:rPr lang="tr-TR" dirty="0" err="1"/>
              <a:t>wavelength</a:t>
            </a:r>
            <a:r>
              <a:rPr lang="tr-TR" dirty="0"/>
              <a:t>.</a:t>
            </a:r>
          </a:p>
          <a:p>
            <a:pPr marL="457200" indent="-457200" algn="just">
              <a:lnSpc>
                <a:spcPct val="150000"/>
              </a:lnSpc>
              <a:buAutoNum type="arabicPeriod"/>
            </a:pPr>
            <a:r>
              <a:rPr lang="tr-TR" dirty="0" err="1">
                <a:solidFill>
                  <a:srgbClr val="FF0000"/>
                </a:solidFill>
              </a:rPr>
              <a:t>Hipsochromic</a:t>
            </a:r>
            <a:r>
              <a:rPr lang="tr-TR" dirty="0">
                <a:solidFill>
                  <a:srgbClr val="FF0000"/>
                </a:solidFill>
              </a:rPr>
              <a:t> </a:t>
            </a:r>
            <a:r>
              <a:rPr lang="tr-TR" dirty="0" err="1">
                <a:solidFill>
                  <a:srgbClr val="FF0000"/>
                </a:solidFill>
              </a:rPr>
              <a:t>shift</a:t>
            </a:r>
            <a:r>
              <a:rPr lang="tr-TR" dirty="0">
                <a:solidFill>
                  <a:srgbClr val="FF0000"/>
                </a:solidFill>
              </a:rPr>
              <a:t> : </a:t>
            </a:r>
            <a:r>
              <a:rPr lang="tr-TR" dirty="0" err="1"/>
              <a:t>absorption</a:t>
            </a:r>
            <a:r>
              <a:rPr lang="tr-TR" dirty="0"/>
              <a:t> </a:t>
            </a:r>
            <a:r>
              <a:rPr lang="tr-TR" dirty="0" err="1"/>
              <a:t>maximum</a:t>
            </a:r>
            <a:r>
              <a:rPr lang="tr-TR" dirty="0"/>
              <a:t> </a:t>
            </a:r>
            <a:r>
              <a:rPr lang="tr-TR" dirty="0" err="1"/>
              <a:t>shifted</a:t>
            </a:r>
            <a:r>
              <a:rPr lang="tr-TR" dirty="0"/>
              <a:t> </a:t>
            </a:r>
            <a:r>
              <a:rPr lang="tr-TR" dirty="0" err="1"/>
              <a:t>to</a:t>
            </a:r>
            <a:r>
              <a:rPr lang="tr-TR" dirty="0"/>
              <a:t> </a:t>
            </a:r>
            <a:r>
              <a:rPr lang="tr-TR" dirty="0" err="1"/>
              <a:t>longer</a:t>
            </a:r>
            <a:r>
              <a:rPr lang="tr-TR" dirty="0"/>
              <a:t>  </a:t>
            </a:r>
            <a:r>
              <a:rPr lang="tr-TR" dirty="0" err="1"/>
              <a:t>wavelength</a:t>
            </a:r>
            <a:r>
              <a:rPr lang="tr-TR" dirty="0"/>
              <a:t>.</a:t>
            </a:r>
          </a:p>
          <a:p>
            <a:pPr>
              <a:lnSpc>
                <a:spcPct val="150000"/>
              </a:lnSpc>
            </a:pPr>
            <a:r>
              <a:rPr lang="tr-TR" dirty="0">
                <a:solidFill>
                  <a:srgbClr val="FF0000"/>
                </a:solidFill>
              </a:rPr>
              <a:t>3. </a:t>
            </a:r>
            <a:r>
              <a:rPr lang="tr-TR" dirty="0" err="1">
                <a:solidFill>
                  <a:srgbClr val="FF0000"/>
                </a:solidFill>
              </a:rPr>
              <a:t>Hyperchromism</a:t>
            </a:r>
            <a:r>
              <a:rPr lang="tr-TR" dirty="0">
                <a:solidFill>
                  <a:srgbClr val="FF0000"/>
                </a:solidFill>
              </a:rPr>
              <a:t> </a:t>
            </a:r>
            <a:r>
              <a:rPr lang="tr-TR" dirty="0" err="1">
                <a:solidFill>
                  <a:srgbClr val="FF0000"/>
                </a:solidFill>
              </a:rPr>
              <a:t>effect</a:t>
            </a:r>
            <a:r>
              <a:rPr lang="tr-TR" dirty="0">
                <a:solidFill>
                  <a:srgbClr val="FF0000"/>
                </a:solidFill>
              </a:rPr>
              <a:t>  :</a:t>
            </a:r>
            <a:r>
              <a:rPr lang="tr-TR" dirty="0"/>
              <a:t> an </a:t>
            </a:r>
            <a:r>
              <a:rPr lang="tr-TR" dirty="0" err="1"/>
              <a:t>increase</a:t>
            </a:r>
            <a:r>
              <a:rPr lang="tr-TR" dirty="0"/>
              <a:t> in </a:t>
            </a:r>
            <a:r>
              <a:rPr lang="tr-TR" dirty="0" err="1"/>
              <a:t>molar</a:t>
            </a:r>
            <a:r>
              <a:rPr lang="tr-TR" dirty="0"/>
              <a:t> </a:t>
            </a:r>
            <a:r>
              <a:rPr lang="tr-TR" dirty="0" err="1"/>
              <a:t>absorptivity</a:t>
            </a:r>
            <a:endParaRPr lang="tr-TR" dirty="0"/>
          </a:p>
          <a:p>
            <a:pPr>
              <a:lnSpc>
                <a:spcPct val="150000"/>
              </a:lnSpc>
            </a:pPr>
            <a:r>
              <a:rPr lang="tr-TR" dirty="0">
                <a:solidFill>
                  <a:srgbClr val="FF0000"/>
                </a:solidFill>
              </a:rPr>
              <a:t>4. </a:t>
            </a:r>
            <a:r>
              <a:rPr lang="tr-TR" dirty="0" err="1">
                <a:solidFill>
                  <a:srgbClr val="FF0000"/>
                </a:solidFill>
              </a:rPr>
              <a:t>Hypochromism</a:t>
            </a:r>
            <a:r>
              <a:rPr lang="tr-TR" dirty="0">
                <a:solidFill>
                  <a:srgbClr val="FF0000"/>
                </a:solidFill>
              </a:rPr>
              <a:t> </a:t>
            </a:r>
            <a:r>
              <a:rPr lang="tr-TR" dirty="0" err="1">
                <a:solidFill>
                  <a:srgbClr val="FF0000"/>
                </a:solidFill>
              </a:rPr>
              <a:t>effect</a:t>
            </a:r>
            <a:r>
              <a:rPr lang="tr-TR" dirty="0">
                <a:solidFill>
                  <a:srgbClr val="FF0000"/>
                </a:solidFill>
              </a:rPr>
              <a:t>  : </a:t>
            </a:r>
            <a:r>
              <a:rPr lang="tr-TR" dirty="0"/>
              <a:t>a </a:t>
            </a:r>
            <a:r>
              <a:rPr lang="tr-TR" dirty="0" err="1"/>
              <a:t>descrease</a:t>
            </a:r>
            <a:r>
              <a:rPr lang="tr-TR" dirty="0"/>
              <a:t> in </a:t>
            </a:r>
            <a:r>
              <a:rPr lang="tr-TR" dirty="0" err="1"/>
              <a:t>molar</a:t>
            </a:r>
            <a:r>
              <a:rPr lang="tr-TR" dirty="0"/>
              <a:t> </a:t>
            </a:r>
            <a:r>
              <a:rPr lang="tr-TR" dirty="0" err="1"/>
              <a:t>absorptivity</a:t>
            </a:r>
            <a:endParaRPr lang="tr-TR" dirty="0"/>
          </a:p>
          <a:p>
            <a:r>
              <a:rPr lang="tr-TR" dirty="0" smtClean="0"/>
              <a:t> </a:t>
            </a:r>
          </a:p>
        </p:txBody>
      </p:sp>
    </p:spTree>
    <p:extLst>
      <p:ext uri="{BB962C8B-B14F-4D97-AF65-F5344CB8AC3E}">
        <p14:creationId xmlns:p14="http://schemas.microsoft.com/office/powerpoint/2010/main" val="5428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716943" y="914041"/>
            <a:ext cx="10040013" cy="4514850"/>
          </a:xfrm>
          <a:prstGeom prst="rect">
            <a:avLst/>
          </a:prstGeom>
        </p:spPr>
      </p:pic>
    </p:spTree>
    <p:extLst>
      <p:ext uri="{BB962C8B-B14F-4D97-AF65-F5344CB8AC3E}">
        <p14:creationId xmlns:p14="http://schemas.microsoft.com/office/powerpoint/2010/main" val="1381563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36295" y="1767007"/>
            <a:ext cx="8479857" cy="3046988"/>
          </a:xfrm>
          <a:prstGeom prst="rect">
            <a:avLst/>
          </a:prstGeom>
        </p:spPr>
        <p:txBody>
          <a:bodyPr wrap="square">
            <a:spAutoFit/>
          </a:bodyPr>
          <a:lstStyle/>
          <a:p>
            <a:pPr lvl="0" eaLnBrk="0" fontAlgn="base" hangingPunct="0">
              <a:spcBef>
                <a:spcPct val="0"/>
              </a:spcBef>
              <a:spcAft>
                <a:spcPct val="0"/>
              </a:spcAft>
            </a:pPr>
            <a:r>
              <a:rPr lang="tr-TR" altLang="tr-TR" dirty="0">
                <a:solidFill>
                  <a:srgbClr val="000000"/>
                </a:solidFill>
                <a:cs typeface="Times New Roman" panose="02020603050405020304" pitchFamily="18" charset="0"/>
              </a:rPr>
              <a:t>Experimental </a:t>
            </a:r>
            <a:r>
              <a:rPr lang="tr-TR" altLang="tr-TR" dirty="0" err="1">
                <a:solidFill>
                  <a:srgbClr val="000000"/>
                </a:solidFill>
                <a:cs typeface="Times New Roman" panose="02020603050405020304" pitchFamily="18" charset="0"/>
              </a:rPr>
              <a:t>measurements</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are</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usually</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made</a:t>
            </a:r>
            <a:r>
              <a:rPr lang="tr-TR" altLang="tr-TR" dirty="0">
                <a:solidFill>
                  <a:srgbClr val="000000"/>
                </a:solidFill>
                <a:cs typeface="Times New Roman" panose="02020603050405020304" pitchFamily="18" charset="0"/>
              </a:rPr>
              <a:t> in </a:t>
            </a:r>
            <a:r>
              <a:rPr lang="tr-TR" altLang="tr-TR" dirty="0" err="1">
                <a:solidFill>
                  <a:srgbClr val="000000"/>
                </a:solidFill>
                <a:cs typeface="Times New Roman" panose="02020603050405020304" pitchFamily="18" charset="0"/>
              </a:rPr>
              <a:t>terms</a:t>
            </a:r>
            <a:r>
              <a:rPr lang="tr-TR" altLang="tr-TR" dirty="0">
                <a:solidFill>
                  <a:srgbClr val="000000"/>
                </a:solidFill>
                <a:cs typeface="Times New Roman" panose="02020603050405020304" pitchFamily="18" charset="0"/>
              </a:rPr>
              <a:t> of </a:t>
            </a:r>
            <a:r>
              <a:rPr lang="tr-TR" altLang="tr-TR" b="1" dirty="0" err="1">
                <a:solidFill>
                  <a:srgbClr val="000000"/>
                </a:solidFill>
                <a:cs typeface="Times New Roman" panose="02020603050405020304" pitchFamily="18" charset="0"/>
              </a:rPr>
              <a:t>transmittance</a:t>
            </a:r>
            <a:r>
              <a:rPr lang="tr-TR" altLang="tr-TR" dirty="0">
                <a:solidFill>
                  <a:srgbClr val="000000"/>
                </a:solidFill>
                <a:cs typeface="Times New Roman" panose="02020603050405020304" pitchFamily="18" charset="0"/>
              </a:rPr>
              <a:t> (T), </a:t>
            </a:r>
            <a:r>
              <a:rPr lang="tr-TR" altLang="tr-TR" dirty="0" err="1">
                <a:solidFill>
                  <a:srgbClr val="000000"/>
                </a:solidFill>
                <a:cs typeface="Times New Roman" panose="02020603050405020304" pitchFamily="18" charset="0"/>
              </a:rPr>
              <a:t>which</a:t>
            </a:r>
            <a:r>
              <a:rPr lang="tr-TR" altLang="tr-TR" dirty="0">
                <a:solidFill>
                  <a:srgbClr val="000000"/>
                </a:solidFill>
                <a:cs typeface="Times New Roman" panose="02020603050405020304" pitchFamily="18" charset="0"/>
              </a:rPr>
              <a:t> is </a:t>
            </a:r>
            <a:r>
              <a:rPr lang="tr-TR" altLang="tr-TR" dirty="0" err="1">
                <a:solidFill>
                  <a:srgbClr val="000000"/>
                </a:solidFill>
                <a:cs typeface="Times New Roman" panose="02020603050405020304" pitchFamily="18" charset="0"/>
              </a:rPr>
              <a:t>defined</a:t>
            </a:r>
            <a:r>
              <a:rPr lang="tr-TR" altLang="tr-TR" dirty="0">
                <a:solidFill>
                  <a:srgbClr val="000000"/>
                </a:solidFill>
                <a:cs typeface="Times New Roman" panose="02020603050405020304" pitchFamily="18" charset="0"/>
              </a:rPr>
              <a:t> as:</a:t>
            </a:r>
          </a:p>
          <a:p>
            <a:pPr lvl="0" eaLnBrk="0" fontAlgn="base" hangingPunct="0">
              <a:spcBef>
                <a:spcPct val="0"/>
              </a:spcBef>
              <a:spcAft>
                <a:spcPct val="0"/>
              </a:spcAft>
            </a:pPr>
            <a:endParaRPr lang="tr-TR" altLang="tr-TR" dirty="0"/>
          </a:p>
          <a:p>
            <a:pPr lvl="0" algn="ctr" eaLnBrk="0" fontAlgn="base" hangingPunct="0">
              <a:spcBef>
                <a:spcPct val="0"/>
              </a:spcBef>
              <a:spcAft>
                <a:spcPct val="0"/>
              </a:spcAft>
            </a:pPr>
            <a:r>
              <a:rPr lang="tr-TR" altLang="tr-TR" dirty="0"/>
              <a:t>T = I / </a:t>
            </a:r>
            <a:r>
              <a:rPr lang="tr-TR" altLang="tr-TR" dirty="0" err="1"/>
              <a:t>I</a:t>
            </a:r>
            <a:r>
              <a:rPr lang="tr-TR" altLang="tr-TR" baseline="-30000" dirty="0" err="1"/>
              <a:t>o</a:t>
            </a:r>
            <a:endParaRPr lang="tr-TR" altLang="tr-TR" baseline="-30000" dirty="0"/>
          </a:p>
          <a:p>
            <a:pPr lvl="0" algn="ctr" eaLnBrk="0" fontAlgn="base" hangingPunct="0">
              <a:spcBef>
                <a:spcPct val="0"/>
              </a:spcBef>
              <a:spcAft>
                <a:spcPct val="0"/>
              </a:spcAft>
            </a:pPr>
            <a:endParaRPr lang="tr-TR" altLang="tr-TR" baseline="-30000" dirty="0"/>
          </a:p>
          <a:p>
            <a:pPr lvl="0" algn="ctr" eaLnBrk="0" fontAlgn="base" hangingPunct="0">
              <a:spcBef>
                <a:spcPct val="0"/>
              </a:spcBef>
              <a:spcAft>
                <a:spcPct val="0"/>
              </a:spcAft>
            </a:pPr>
            <a:endParaRPr lang="tr-TR" altLang="tr-TR" dirty="0"/>
          </a:p>
          <a:p>
            <a:pPr lvl="0" eaLnBrk="0" fontAlgn="base" hangingPunct="0">
              <a:spcBef>
                <a:spcPct val="0"/>
              </a:spcBef>
              <a:spcAft>
                <a:spcPct val="0"/>
              </a:spcAft>
            </a:pPr>
            <a:r>
              <a:rPr lang="tr-TR" altLang="tr-TR" dirty="0" err="1">
                <a:solidFill>
                  <a:srgbClr val="000000"/>
                </a:solidFill>
                <a:cs typeface="Times New Roman" panose="02020603050405020304" pitchFamily="18" charset="0"/>
              </a:rPr>
              <a:t>where</a:t>
            </a:r>
            <a:r>
              <a:rPr lang="tr-TR" altLang="tr-TR" dirty="0">
                <a:solidFill>
                  <a:srgbClr val="000000"/>
                </a:solidFill>
                <a:cs typeface="Times New Roman" panose="02020603050405020304" pitchFamily="18" charset="0"/>
              </a:rPr>
              <a:t> I is </a:t>
            </a:r>
            <a:r>
              <a:rPr lang="tr-TR" altLang="tr-TR" dirty="0" err="1">
                <a:solidFill>
                  <a:srgbClr val="000000"/>
                </a:solidFill>
                <a:cs typeface="Times New Roman" panose="02020603050405020304" pitchFamily="18" charset="0"/>
              </a:rPr>
              <a:t>the</a:t>
            </a:r>
            <a:r>
              <a:rPr lang="tr-TR" altLang="tr-TR" b="1" dirty="0">
                <a:solidFill>
                  <a:srgbClr val="000000"/>
                </a:solidFill>
                <a:cs typeface="Times New Roman" panose="02020603050405020304" pitchFamily="18" charset="0"/>
              </a:rPr>
              <a:t> </a:t>
            </a:r>
            <a:r>
              <a:rPr lang="tr-TR" altLang="tr-TR" b="1" dirty="0" err="1">
                <a:solidFill>
                  <a:srgbClr val="000000"/>
                </a:solidFill>
                <a:cs typeface="Times New Roman" panose="02020603050405020304" pitchFamily="18" charset="0"/>
              </a:rPr>
              <a:t>light</a:t>
            </a:r>
            <a:r>
              <a:rPr lang="tr-TR" altLang="tr-TR" b="1" dirty="0">
                <a:solidFill>
                  <a:srgbClr val="000000"/>
                </a:solidFill>
                <a:cs typeface="Times New Roman" panose="02020603050405020304" pitchFamily="18" charset="0"/>
              </a:rPr>
              <a:t> </a:t>
            </a:r>
            <a:r>
              <a:rPr lang="tr-TR" altLang="tr-TR" b="1" dirty="0" err="1">
                <a:solidFill>
                  <a:srgbClr val="000000"/>
                </a:solidFill>
                <a:cs typeface="Times New Roman" panose="02020603050405020304" pitchFamily="18" charset="0"/>
              </a:rPr>
              <a:t>intensity</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after</a:t>
            </a:r>
            <a:r>
              <a:rPr lang="tr-TR" altLang="tr-TR" dirty="0">
                <a:solidFill>
                  <a:srgbClr val="000000"/>
                </a:solidFill>
                <a:cs typeface="Times New Roman" panose="02020603050405020304" pitchFamily="18" charset="0"/>
              </a:rPr>
              <a:t> it </a:t>
            </a:r>
            <a:r>
              <a:rPr lang="tr-TR" altLang="tr-TR" dirty="0" err="1">
                <a:solidFill>
                  <a:srgbClr val="000000"/>
                </a:solidFill>
                <a:cs typeface="Times New Roman" panose="02020603050405020304" pitchFamily="18" charset="0"/>
              </a:rPr>
              <a:t>passes</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through</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the</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sample</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and</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I</a:t>
            </a:r>
            <a:r>
              <a:rPr lang="tr-TR" altLang="tr-TR" baseline="-30000" dirty="0" err="1">
                <a:solidFill>
                  <a:srgbClr val="000000"/>
                </a:solidFill>
                <a:cs typeface="Times New Roman" panose="02020603050405020304" pitchFamily="18" charset="0"/>
              </a:rPr>
              <a:t>o</a:t>
            </a:r>
            <a:r>
              <a:rPr lang="tr-TR" altLang="tr-TR" dirty="0">
                <a:solidFill>
                  <a:srgbClr val="000000"/>
                </a:solidFill>
                <a:cs typeface="Times New Roman" panose="02020603050405020304" pitchFamily="18" charset="0"/>
              </a:rPr>
              <a:t> is </a:t>
            </a:r>
            <a:r>
              <a:rPr lang="tr-TR" altLang="tr-TR" dirty="0" err="1">
                <a:solidFill>
                  <a:srgbClr val="000000"/>
                </a:solidFill>
                <a:cs typeface="Times New Roman" panose="02020603050405020304" pitchFamily="18" charset="0"/>
              </a:rPr>
              <a:t>the</a:t>
            </a:r>
            <a:r>
              <a:rPr lang="tr-TR" altLang="tr-TR" dirty="0">
                <a:solidFill>
                  <a:srgbClr val="000000"/>
                </a:solidFill>
                <a:cs typeface="Times New Roman" panose="02020603050405020304" pitchFamily="18" charset="0"/>
              </a:rPr>
              <a:t> </a:t>
            </a:r>
            <a:r>
              <a:rPr lang="tr-TR" altLang="tr-TR" b="1" dirty="0" err="1">
                <a:solidFill>
                  <a:srgbClr val="000000"/>
                </a:solidFill>
                <a:cs typeface="Times New Roman" panose="02020603050405020304" pitchFamily="18" charset="0"/>
              </a:rPr>
              <a:t>initial</a:t>
            </a:r>
            <a:r>
              <a:rPr lang="tr-TR" altLang="tr-TR" b="1" dirty="0">
                <a:solidFill>
                  <a:srgbClr val="000000"/>
                </a:solidFill>
                <a:cs typeface="Times New Roman" panose="02020603050405020304" pitchFamily="18" charset="0"/>
              </a:rPr>
              <a:t> </a:t>
            </a:r>
            <a:r>
              <a:rPr lang="tr-TR" altLang="tr-TR" b="1" dirty="0" err="1">
                <a:solidFill>
                  <a:srgbClr val="000000"/>
                </a:solidFill>
                <a:cs typeface="Times New Roman" panose="02020603050405020304" pitchFamily="18" charset="0"/>
              </a:rPr>
              <a:t>light</a:t>
            </a:r>
            <a:r>
              <a:rPr lang="tr-TR" altLang="tr-TR" b="1" dirty="0">
                <a:solidFill>
                  <a:srgbClr val="000000"/>
                </a:solidFill>
                <a:cs typeface="Times New Roman" panose="02020603050405020304" pitchFamily="18" charset="0"/>
              </a:rPr>
              <a:t> </a:t>
            </a:r>
            <a:r>
              <a:rPr lang="tr-TR" altLang="tr-TR" b="1" dirty="0" err="1">
                <a:solidFill>
                  <a:srgbClr val="000000"/>
                </a:solidFill>
                <a:cs typeface="Times New Roman" panose="02020603050405020304" pitchFamily="18" charset="0"/>
              </a:rPr>
              <a:t>intensity</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The</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relation</a:t>
            </a:r>
            <a:r>
              <a:rPr lang="tr-TR" altLang="tr-TR" dirty="0">
                <a:solidFill>
                  <a:srgbClr val="000000"/>
                </a:solidFill>
                <a:cs typeface="Times New Roman" panose="02020603050405020304" pitchFamily="18" charset="0"/>
              </a:rPr>
              <a:t> </a:t>
            </a:r>
            <a:r>
              <a:rPr lang="tr-TR" altLang="tr-TR" dirty="0" err="1">
                <a:solidFill>
                  <a:srgbClr val="000000"/>
                </a:solidFill>
                <a:cs typeface="Times New Roman" panose="02020603050405020304" pitchFamily="18" charset="0"/>
              </a:rPr>
              <a:t>between</a:t>
            </a:r>
            <a:r>
              <a:rPr lang="tr-TR" altLang="tr-TR" dirty="0">
                <a:solidFill>
                  <a:srgbClr val="000000"/>
                </a:solidFill>
                <a:cs typeface="Times New Roman" panose="02020603050405020304" pitchFamily="18" charset="0"/>
              </a:rPr>
              <a:t> A </a:t>
            </a:r>
            <a:r>
              <a:rPr lang="tr-TR" altLang="tr-TR" dirty="0" err="1">
                <a:solidFill>
                  <a:srgbClr val="000000"/>
                </a:solidFill>
                <a:cs typeface="Times New Roman" panose="02020603050405020304" pitchFamily="18" charset="0"/>
              </a:rPr>
              <a:t>and</a:t>
            </a:r>
            <a:r>
              <a:rPr lang="tr-TR" altLang="tr-TR" dirty="0">
                <a:solidFill>
                  <a:srgbClr val="000000"/>
                </a:solidFill>
                <a:cs typeface="Times New Roman" panose="02020603050405020304" pitchFamily="18" charset="0"/>
              </a:rPr>
              <a:t> T is:</a:t>
            </a:r>
            <a:endParaRPr lang="tr-TR" altLang="tr-TR" dirty="0"/>
          </a:p>
          <a:p>
            <a:pPr lvl="0" eaLnBrk="0" fontAlgn="base" hangingPunct="0">
              <a:spcBef>
                <a:spcPct val="0"/>
              </a:spcBef>
              <a:spcAft>
                <a:spcPct val="0"/>
              </a:spcAft>
            </a:pPr>
            <a:endParaRPr lang="tr-TR" altLang="tr-TR" dirty="0"/>
          </a:p>
          <a:p>
            <a:pPr lvl="0" eaLnBrk="0" fontAlgn="base" hangingPunct="0">
              <a:spcBef>
                <a:spcPct val="0"/>
              </a:spcBef>
              <a:spcAft>
                <a:spcPct val="0"/>
              </a:spcAft>
            </a:pPr>
            <a:endParaRPr lang="tr-TR" altLang="tr-TR" dirty="0"/>
          </a:p>
          <a:p>
            <a:pPr lvl="0" eaLnBrk="0" fontAlgn="base" hangingPunct="0">
              <a:spcBef>
                <a:spcPct val="0"/>
              </a:spcBef>
              <a:spcAft>
                <a:spcPct val="0"/>
              </a:spcAft>
            </a:pPr>
            <a:r>
              <a:rPr lang="tr-TR" altLang="tr-TR" dirty="0"/>
              <a:t>A = -</a:t>
            </a:r>
            <a:r>
              <a:rPr lang="tr-TR" altLang="tr-TR" dirty="0" err="1"/>
              <a:t>log</a:t>
            </a:r>
            <a:r>
              <a:rPr lang="tr-TR" altLang="tr-TR" dirty="0"/>
              <a:t> T = - </a:t>
            </a:r>
            <a:r>
              <a:rPr lang="tr-TR" altLang="tr-TR" dirty="0" err="1"/>
              <a:t>log</a:t>
            </a:r>
            <a:r>
              <a:rPr lang="tr-TR" altLang="tr-TR" dirty="0"/>
              <a:t> (I / </a:t>
            </a:r>
            <a:r>
              <a:rPr lang="tr-TR" altLang="tr-TR" dirty="0" err="1"/>
              <a:t>I</a:t>
            </a:r>
            <a:r>
              <a:rPr lang="tr-TR" altLang="tr-TR" baseline="-30000" dirty="0" err="1"/>
              <a:t>o</a:t>
            </a:r>
            <a:r>
              <a:rPr lang="tr-TR" altLang="tr-TR" dirty="0"/>
              <a:t>) .</a:t>
            </a:r>
          </a:p>
        </p:txBody>
      </p:sp>
    </p:spTree>
    <p:extLst>
      <p:ext uri="{BB962C8B-B14F-4D97-AF65-F5344CB8AC3E}">
        <p14:creationId xmlns:p14="http://schemas.microsoft.com/office/powerpoint/2010/main" val="1901090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27583" y="1570384"/>
            <a:ext cx="7116417" cy="3970318"/>
          </a:xfrm>
          <a:prstGeom prst="rect">
            <a:avLst/>
          </a:prstGeom>
        </p:spPr>
        <p:txBody>
          <a:bodyPr wrap="square">
            <a:spAutoFit/>
          </a:bodyPr>
          <a:lstStyle/>
          <a:p>
            <a:r>
              <a:rPr lang="tr-TR" b="1" dirty="0" err="1">
                <a:solidFill>
                  <a:srgbClr val="FF0000"/>
                </a:solidFill>
              </a:rPr>
              <a:t>Example</a:t>
            </a:r>
            <a:r>
              <a:rPr lang="tr-TR" b="1" dirty="0">
                <a:solidFill>
                  <a:srgbClr val="FF0000"/>
                </a:solidFill>
              </a:rPr>
              <a:t> 1.</a:t>
            </a:r>
          </a:p>
          <a:p>
            <a:endParaRPr lang="tr-TR" dirty="0"/>
          </a:p>
          <a:p>
            <a:endParaRPr lang="tr-TR" dirty="0"/>
          </a:p>
          <a:p>
            <a:r>
              <a:rPr lang="tr-TR" dirty="0"/>
              <a:t>A </a:t>
            </a:r>
            <a:r>
              <a:rPr lang="tr-TR" dirty="0" err="1"/>
              <a:t>sample</a:t>
            </a:r>
            <a:r>
              <a:rPr lang="tr-TR" dirty="0"/>
              <a:t> in a 1 cm </a:t>
            </a:r>
            <a:r>
              <a:rPr lang="tr-TR" dirty="0" err="1"/>
              <a:t>cell</a:t>
            </a:r>
            <a:r>
              <a:rPr lang="tr-TR" dirty="0"/>
              <a:t> is </a:t>
            </a:r>
            <a:r>
              <a:rPr lang="tr-TR" dirty="0" err="1"/>
              <a:t>determined</a:t>
            </a:r>
            <a:r>
              <a:rPr lang="tr-TR" dirty="0"/>
              <a:t> </a:t>
            </a:r>
            <a:r>
              <a:rPr lang="tr-TR" dirty="0" err="1"/>
              <a:t>with</a:t>
            </a:r>
            <a:r>
              <a:rPr lang="tr-TR" dirty="0"/>
              <a:t> a </a:t>
            </a:r>
            <a:r>
              <a:rPr lang="tr-TR" dirty="0" err="1"/>
              <a:t>spectrometer</a:t>
            </a:r>
            <a:r>
              <a:rPr lang="tr-TR" dirty="0"/>
              <a:t> </a:t>
            </a:r>
            <a:r>
              <a:rPr lang="tr-TR" dirty="0" err="1"/>
              <a:t>to</a:t>
            </a:r>
            <a:r>
              <a:rPr lang="tr-TR" dirty="0"/>
              <a:t> </a:t>
            </a:r>
            <a:r>
              <a:rPr lang="tr-TR" dirty="0" err="1"/>
              <a:t>transmit</a:t>
            </a:r>
            <a:r>
              <a:rPr lang="tr-TR" dirty="0"/>
              <a:t> 80% </a:t>
            </a:r>
            <a:r>
              <a:rPr lang="tr-TR" dirty="0" err="1"/>
              <a:t>light</a:t>
            </a:r>
            <a:r>
              <a:rPr lang="tr-TR" dirty="0"/>
              <a:t> at a </a:t>
            </a:r>
            <a:r>
              <a:rPr lang="tr-TR" dirty="0" err="1"/>
              <a:t>certain</a:t>
            </a:r>
            <a:r>
              <a:rPr lang="tr-TR" dirty="0"/>
              <a:t> </a:t>
            </a:r>
            <a:r>
              <a:rPr lang="tr-TR" dirty="0" err="1"/>
              <a:t>wavelength</a:t>
            </a:r>
            <a:r>
              <a:rPr lang="tr-TR" dirty="0"/>
              <a:t>. </a:t>
            </a:r>
            <a:r>
              <a:rPr lang="tr-TR" dirty="0" err="1"/>
              <a:t>If</a:t>
            </a:r>
            <a:r>
              <a:rPr lang="tr-TR" dirty="0"/>
              <a:t> </a:t>
            </a:r>
            <a:r>
              <a:rPr lang="tr-TR" dirty="0" err="1"/>
              <a:t>the</a:t>
            </a:r>
            <a:r>
              <a:rPr lang="tr-TR" dirty="0"/>
              <a:t> </a:t>
            </a:r>
            <a:r>
              <a:rPr lang="tr-TR" dirty="0" err="1"/>
              <a:t>absorptivity</a:t>
            </a:r>
            <a:r>
              <a:rPr lang="tr-TR" dirty="0"/>
              <a:t> of </a:t>
            </a:r>
            <a:r>
              <a:rPr lang="tr-TR" dirty="0" err="1"/>
              <a:t>this</a:t>
            </a:r>
            <a:r>
              <a:rPr lang="tr-TR" dirty="0"/>
              <a:t> </a:t>
            </a:r>
            <a:r>
              <a:rPr lang="tr-TR" dirty="0" err="1"/>
              <a:t>substance</a:t>
            </a:r>
            <a:r>
              <a:rPr lang="tr-TR" dirty="0"/>
              <a:t> at </a:t>
            </a:r>
            <a:r>
              <a:rPr lang="tr-TR" dirty="0" err="1"/>
              <a:t>this</a:t>
            </a:r>
            <a:r>
              <a:rPr lang="tr-TR" dirty="0"/>
              <a:t> </a:t>
            </a:r>
            <a:r>
              <a:rPr lang="tr-TR" dirty="0" err="1"/>
              <a:t>wavelength</a:t>
            </a:r>
            <a:r>
              <a:rPr lang="tr-TR" dirty="0"/>
              <a:t> in 2.0 ,</a:t>
            </a:r>
            <a:r>
              <a:rPr lang="tr-TR" dirty="0" err="1"/>
              <a:t>what</a:t>
            </a:r>
            <a:r>
              <a:rPr lang="tr-TR" dirty="0"/>
              <a:t> is </a:t>
            </a:r>
            <a:r>
              <a:rPr lang="tr-TR" dirty="0" err="1"/>
              <a:t>the</a:t>
            </a:r>
            <a:r>
              <a:rPr lang="tr-TR" dirty="0"/>
              <a:t> </a:t>
            </a:r>
            <a:r>
              <a:rPr lang="tr-TR" dirty="0" err="1"/>
              <a:t>concentration</a:t>
            </a:r>
            <a:r>
              <a:rPr lang="tr-TR" dirty="0"/>
              <a:t> of </a:t>
            </a:r>
            <a:r>
              <a:rPr lang="tr-TR" dirty="0" err="1"/>
              <a:t>the</a:t>
            </a:r>
            <a:r>
              <a:rPr lang="tr-TR" dirty="0"/>
              <a:t> </a:t>
            </a:r>
            <a:r>
              <a:rPr lang="tr-TR" dirty="0" err="1"/>
              <a:t>substance</a:t>
            </a:r>
            <a:r>
              <a:rPr lang="tr-TR" dirty="0" smtClean="0"/>
              <a:t>?</a:t>
            </a:r>
          </a:p>
          <a:p>
            <a:endParaRPr lang="tr-TR" dirty="0"/>
          </a:p>
          <a:p>
            <a:endParaRPr lang="tr-TR" dirty="0" smtClean="0"/>
          </a:p>
          <a:p>
            <a:endParaRPr lang="tr-TR" dirty="0"/>
          </a:p>
          <a:p>
            <a:r>
              <a:rPr lang="tr-TR" dirty="0" smtClean="0"/>
              <a:t> A=-</a:t>
            </a:r>
            <a:r>
              <a:rPr lang="tr-TR" dirty="0" err="1" smtClean="0"/>
              <a:t>log</a:t>
            </a:r>
            <a:r>
              <a:rPr lang="tr-TR" dirty="0" smtClean="0"/>
              <a:t> T  </a:t>
            </a:r>
          </a:p>
          <a:p>
            <a:endParaRPr lang="tr-TR" dirty="0" smtClean="0"/>
          </a:p>
          <a:p>
            <a:r>
              <a:rPr lang="tr-TR" dirty="0" smtClean="0"/>
              <a:t>0.500= -</a:t>
            </a:r>
            <a:r>
              <a:rPr lang="tr-TR" dirty="0" err="1" smtClean="0"/>
              <a:t>log</a:t>
            </a:r>
            <a:r>
              <a:rPr lang="tr-TR" dirty="0" smtClean="0"/>
              <a:t> T    </a:t>
            </a:r>
            <a:r>
              <a:rPr lang="tr-TR" dirty="0" err="1" smtClean="0"/>
              <a:t>T</a:t>
            </a:r>
            <a:r>
              <a:rPr lang="tr-TR" dirty="0" smtClean="0"/>
              <a:t> = 31.6 %</a:t>
            </a:r>
          </a:p>
          <a:p>
            <a:endParaRPr lang="tr-TR" dirty="0" smtClean="0"/>
          </a:p>
          <a:p>
            <a:endParaRPr lang="tr-TR" dirty="0"/>
          </a:p>
        </p:txBody>
      </p:sp>
    </p:spTree>
    <p:extLst>
      <p:ext uri="{BB962C8B-B14F-4D97-AF65-F5344CB8AC3E}">
        <p14:creationId xmlns:p14="http://schemas.microsoft.com/office/powerpoint/2010/main" val="2727209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15636" y="443345"/>
            <a:ext cx="6437801" cy="369332"/>
          </a:xfrm>
          <a:prstGeom prst="rect">
            <a:avLst/>
          </a:prstGeom>
        </p:spPr>
        <p:txBody>
          <a:bodyPr wrap="square">
            <a:spAutoFit/>
          </a:bodyPr>
          <a:lstStyle/>
          <a:p>
            <a:r>
              <a:rPr lang="tr-TR" b="1" dirty="0" err="1" smtClean="0"/>
              <a:t>Single</a:t>
            </a:r>
            <a:r>
              <a:rPr lang="tr-TR" b="1" dirty="0" smtClean="0"/>
              <a:t> </a:t>
            </a:r>
            <a:r>
              <a:rPr lang="tr-TR" b="1" dirty="0" err="1" smtClean="0"/>
              <a:t>Beam</a:t>
            </a:r>
            <a:r>
              <a:rPr lang="tr-TR" b="1" dirty="0" smtClean="0"/>
              <a:t> </a:t>
            </a:r>
            <a:r>
              <a:rPr lang="tr-TR" b="1" dirty="0" err="1" smtClean="0"/>
              <a:t>Systems</a:t>
            </a:r>
            <a:endParaRPr lang="tr-TR" b="1" dirty="0"/>
          </a:p>
        </p:txBody>
      </p:sp>
      <p:sp>
        <p:nvSpPr>
          <p:cNvPr id="3" name="Dikdörtgen 2"/>
          <p:cNvSpPr/>
          <p:nvPr/>
        </p:nvSpPr>
        <p:spPr>
          <a:xfrm>
            <a:off x="720436" y="1720840"/>
            <a:ext cx="8423564" cy="2585323"/>
          </a:xfrm>
          <a:prstGeom prst="rect">
            <a:avLst/>
          </a:prstGeom>
        </p:spPr>
        <p:txBody>
          <a:bodyPr wrap="square">
            <a:spAutoFit/>
          </a:bodyPr>
          <a:lstStyle/>
          <a:p>
            <a:r>
              <a:rPr lang="en-US" dirty="0"/>
              <a:t>The light source comprising of a hollow cathode lamp emits sharp atomic line of the element whose determination is required. The light is modulated (switched on and off) rapidly by means of a rotating chopper located between the light source and the flame. Modulation can also be achieved by pulsing the power (switched on and off rapidly) to the light source. Modulation serves to differentiate the light coming from the source lamp from the emission from the flame. The modulated light is led to the flame where ground state atoms of the element of interest are present and after absorption is led to the </a:t>
            </a:r>
            <a:r>
              <a:rPr lang="en-US" dirty="0" err="1"/>
              <a:t>monochromator</a:t>
            </a:r>
            <a:r>
              <a:rPr lang="en-US" dirty="0"/>
              <a:t> which isolates the wavelength of interest which is then led to the detector.</a:t>
            </a:r>
            <a:endParaRPr lang="tr-TR" dirty="0"/>
          </a:p>
        </p:txBody>
      </p:sp>
    </p:spTree>
    <p:extLst>
      <p:ext uri="{BB962C8B-B14F-4D97-AF65-F5344CB8AC3E}">
        <p14:creationId xmlns:p14="http://schemas.microsoft.com/office/powerpoint/2010/main" val="36578272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448</Words>
  <Application>Microsoft Office PowerPoint</Application>
  <PresentationFormat>Widescreen</PresentationFormat>
  <Paragraphs>37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Teması</vt:lpstr>
      <vt:lpstr>SPECTROPHOTOMETRY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SPECTROPHOTOMETRY</dc:title>
  <dc:creator>Erkan ERK</dc:creator>
  <cp:lastModifiedBy>Ceren Ertekin</cp:lastModifiedBy>
  <cp:revision>3</cp:revision>
  <dcterms:created xsi:type="dcterms:W3CDTF">2018-08-13T06:43:07Z</dcterms:created>
  <dcterms:modified xsi:type="dcterms:W3CDTF">2018-08-16T15:59:24Z</dcterms:modified>
</cp:coreProperties>
</file>