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0"/>
  </p:notesMasterIdLst>
  <p:sldIdLst>
    <p:sldId id="256" r:id="rId2"/>
    <p:sldId id="257" r:id="rId3"/>
    <p:sldId id="258" r:id="rId4"/>
    <p:sldId id="259" r:id="rId5"/>
    <p:sldId id="260" r:id="rId6"/>
    <p:sldId id="263" r:id="rId7"/>
    <p:sldId id="264" r:id="rId8"/>
    <p:sldId id="266" r:id="rId9"/>
    <p:sldId id="270" r:id="rId10"/>
    <p:sldId id="268" r:id="rId11"/>
    <p:sldId id="272" r:id="rId12"/>
    <p:sldId id="271" r:id="rId13"/>
    <p:sldId id="281" r:id="rId14"/>
    <p:sldId id="282" r:id="rId15"/>
    <p:sldId id="290" r:id="rId16"/>
    <p:sldId id="279" r:id="rId17"/>
    <p:sldId id="276" r:id="rId18"/>
    <p:sldId id="291"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831" autoAdjust="0"/>
  </p:normalViewPr>
  <p:slideViewPr>
    <p:cSldViewPr>
      <p:cViewPr varScale="1">
        <p:scale>
          <a:sx n="76" d="100"/>
          <a:sy n="76" d="100"/>
        </p:scale>
        <p:origin x="14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83DA45-08AA-4F71-A3D7-A5E07C168EE8}" type="datetimeFigureOut">
              <a:rPr lang="tr-TR" smtClean="0"/>
              <a:t>20.10.2017</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203B9-ED09-49BF-A08B-2B30D1B1A261}" type="slidenum">
              <a:rPr lang="tr-TR" smtClean="0"/>
              <a:t>‹#›</a:t>
            </a:fld>
            <a:endParaRPr lang="tr-TR"/>
          </a:p>
        </p:txBody>
      </p:sp>
    </p:spTree>
    <p:extLst>
      <p:ext uri="{BB962C8B-B14F-4D97-AF65-F5344CB8AC3E}">
        <p14:creationId xmlns:p14="http://schemas.microsoft.com/office/powerpoint/2010/main" val="389274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9EC9240-31C7-4BA6-84EF-53E3C73E9FAC}"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2500564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F3A0C97-055E-4995-8915-A78568E68BA1}"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3632650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31278FB-1AB8-4D86-BB69-1E24A8126C87}"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4B0CE74-49AD-4FC6-91A8-C990A8F086B8}"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8096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E2A8279-FB52-4901-AEC0-D4E78288CC53}"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1770465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6E14673-3285-4D4A-A2C1-57FB8DCC1AFD}"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4B0CE74-49AD-4FC6-91A8-C990A8F086B8}"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0936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109C473-92E5-4DD9-8BF7-9D13CE93CA97}"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4107329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E6EF5CB-553C-4B98-872B-2511B23D101C}"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3965768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471D5D5-B23C-49A9-A502-C91DCBEF6D65}"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2161859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8E8F7F-65D7-41C1-9D6A-413A84CD701C}"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230594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E143E79-C1B2-4633-8641-4BECFDA993EC}"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3736197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FEABA58-9ECB-45EE-A3A9-760B2CB478EC}"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705726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617EF13-B91A-484B-95A9-AC6A7BB940A6}" type="datetime1">
              <a:rPr lang="tr-TR" smtClean="0"/>
              <a:t>20.10.2017</a:t>
            </a:fld>
            <a:endParaRPr lang="tr-TR"/>
          </a:p>
        </p:txBody>
      </p:sp>
      <p:sp>
        <p:nvSpPr>
          <p:cNvPr id="8" name="Footer Placeholder 7"/>
          <p:cNvSpPr>
            <a:spLocks noGrp="1"/>
          </p:cNvSpPr>
          <p:nvPr>
            <p:ph type="ftr" sz="quarter" idx="11"/>
          </p:nvPr>
        </p:nvSpPr>
        <p:spPr/>
        <p:txBody>
          <a:bodyPr/>
          <a:lstStyle/>
          <a:p>
            <a:r>
              <a:rPr lang="tr-TR" smtClean="0"/>
              <a:t>Nuran E. KORKMAZ</a:t>
            </a:r>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425088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267E022-FD20-4230-B8EF-0BEFFE7DF6AC}" type="datetime1">
              <a:rPr lang="tr-TR" smtClean="0"/>
              <a:t>20.10.2017</a:t>
            </a:fld>
            <a:endParaRPr lang="tr-TR"/>
          </a:p>
        </p:txBody>
      </p:sp>
      <p:sp>
        <p:nvSpPr>
          <p:cNvPr id="4" name="Footer Placeholder 3"/>
          <p:cNvSpPr>
            <a:spLocks noGrp="1"/>
          </p:cNvSpPr>
          <p:nvPr>
            <p:ph type="ftr" sz="quarter" idx="11"/>
          </p:nvPr>
        </p:nvSpPr>
        <p:spPr/>
        <p:txBody>
          <a:bodyPr/>
          <a:lstStyle/>
          <a:p>
            <a:r>
              <a:rPr lang="tr-TR" smtClean="0"/>
              <a:t>Nuran E. KORKMAZ</a:t>
            </a:r>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2537009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6B6A39-2D76-49D5-A679-7B1FF2E63F38}" type="datetime1">
              <a:rPr lang="tr-TR" smtClean="0"/>
              <a:t>20.10.2017</a:t>
            </a:fld>
            <a:endParaRPr lang="tr-TR"/>
          </a:p>
        </p:txBody>
      </p:sp>
      <p:sp>
        <p:nvSpPr>
          <p:cNvPr id="3" name="Footer Placeholder 2"/>
          <p:cNvSpPr>
            <a:spLocks noGrp="1"/>
          </p:cNvSpPr>
          <p:nvPr>
            <p:ph type="ftr" sz="quarter" idx="11"/>
          </p:nvPr>
        </p:nvSpPr>
        <p:spPr/>
        <p:txBody>
          <a:bodyPr/>
          <a:lstStyle/>
          <a:p>
            <a:r>
              <a:rPr lang="tr-TR" smtClean="0"/>
              <a:t>Nuran E. KORKMAZ</a:t>
            </a:r>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1657265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9079013-CD76-4EEA-AFEA-5D2F81D344BD}"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3661385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95BAF9E-F150-4CE3-9B20-45FDB7A16372}"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4B0CE74-49AD-4FC6-91A8-C990A8F086B8}" type="slidenum">
              <a:rPr lang="tr-TR" smtClean="0"/>
              <a:pPr/>
              <a:t>‹#›</a:t>
            </a:fld>
            <a:endParaRPr lang="tr-TR"/>
          </a:p>
        </p:txBody>
      </p:sp>
    </p:spTree>
    <p:extLst>
      <p:ext uri="{BB962C8B-B14F-4D97-AF65-F5344CB8AC3E}">
        <p14:creationId xmlns:p14="http://schemas.microsoft.com/office/powerpoint/2010/main" val="4253895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F8D50C6-33F7-45FC-9B44-EEB80FF864D9}" type="datetime1">
              <a:rPr lang="tr-TR" smtClean="0"/>
              <a:t>20.10.2017</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smtClean="0"/>
              <a:t>Nuran E. KORKMAZ</a:t>
            </a:r>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84B0CE74-49AD-4FC6-91A8-C990A8F086B8}" type="slidenum">
              <a:rPr lang="tr-TR" smtClean="0"/>
              <a:pPr/>
              <a:t>‹#›</a:t>
            </a:fld>
            <a:endParaRPr lang="tr-TR"/>
          </a:p>
        </p:txBody>
      </p:sp>
    </p:spTree>
    <p:extLst>
      <p:ext uri="{BB962C8B-B14F-4D97-AF65-F5344CB8AC3E}">
        <p14:creationId xmlns:p14="http://schemas.microsoft.com/office/powerpoint/2010/main" val="458496531"/>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FO0anLvrdk" TargetMode="External"/><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Yaşam Boyu Gelişim ve Din </a:t>
            </a:r>
            <a:br>
              <a:rPr lang="tr-TR" dirty="0"/>
            </a:br>
            <a:endParaRPr lang="tr-TR" dirty="0"/>
          </a:p>
        </p:txBody>
      </p:sp>
      <p:sp>
        <p:nvSpPr>
          <p:cNvPr id="3" name="Alt Başlık 2"/>
          <p:cNvSpPr>
            <a:spLocks noGrp="1"/>
          </p:cNvSpPr>
          <p:nvPr>
            <p:ph type="subTitle" idx="1"/>
          </p:nvPr>
        </p:nvSpPr>
        <p:spPr>
          <a:xfrm>
            <a:off x="1835696" y="5229200"/>
            <a:ext cx="6600451" cy="1126283"/>
          </a:xfrm>
        </p:spPr>
        <p:txBody>
          <a:bodyPr/>
          <a:lstStyle/>
          <a:p>
            <a:pPr>
              <a:spcBef>
                <a:spcPct val="0"/>
              </a:spcBef>
              <a:defRPr/>
            </a:pPr>
            <a:r>
              <a:rPr lang="tr-TR" dirty="0" smtClean="0"/>
              <a:t>Nuran E. Korkmaz</a:t>
            </a:r>
          </a:p>
          <a:p>
            <a:pPr>
              <a:spcBef>
                <a:spcPct val="0"/>
              </a:spcBef>
              <a:defRPr/>
            </a:pPr>
            <a:r>
              <a:rPr lang="tr-TR" dirty="0" smtClean="0"/>
              <a:t>A.Ü.İ.F./ </a:t>
            </a:r>
            <a:r>
              <a:rPr lang="en-US" dirty="0" err="1" smtClean="0"/>
              <a:t>Güz</a:t>
            </a:r>
            <a:r>
              <a:rPr lang="en-US" dirty="0" smtClean="0"/>
              <a:t> </a:t>
            </a:r>
            <a:r>
              <a:rPr lang="tr-TR" dirty="0" smtClean="0"/>
              <a:t>Dönemi 7. Hafta</a:t>
            </a:r>
            <a:endParaRPr lang="tr-TR" dirty="0">
              <a:solidFill>
                <a:schemeClr val="tx1"/>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428" y="404664"/>
            <a:ext cx="6934200" cy="3528392"/>
          </a:xfrm>
          <a:prstGeom prst="rect">
            <a:avLst/>
          </a:prstGeom>
        </p:spPr>
      </p:pic>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587231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en-US" dirty="0" smtClean="0"/>
              <a:t>Kohlberg</a:t>
            </a:r>
            <a:r>
              <a:rPr lang="tr-TR" dirty="0" smtClean="0"/>
              <a:t> e göre: </a:t>
            </a:r>
            <a:endParaRPr lang="tr-TR" dirty="0"/>
          </a:p>
        </p:txBody>
      </p:sp>
      <p:sp>
        <p:nvSpPr>
          <p:cNvPr id="3" name="İçerik Yer Tutucusu 2"/>
          <p:cNvSpPr>
            <a:spLocks noGrp="1"/>
          </p:cNvSpPr>
          <p:nvPr>
            <p:ph idx="1"/>
          </p:nvPr>
        </p:nvSpPr>
        <p:spPr/>
        <p:txBody>
          <a:bodyPr>
            <a:normAutofit/>
          </a:bodyPr>
          <a:lstStyle/>
          <a:p>
            <a:pPr marL="285750" indent="-285750"/>
            <a:r>
              <a:rPr lang="tr-TR" dirty="0" err="1" smtClean="0">
                <a:effectLst/>
              </a:rPr>
              <a:t>Kohlberg’e</a:t>
            </a:r>
            <a:r>
              <a:rPr lang="tr-TR" dirty="0" smtClean="0">
                <a:effectLst/>
              </a:rPr>
              <a:t> göre bu gelişim aşamaları evrenseldir ve her aşama kendinden bir önceki aşama gerçekleştikten sonra kendini gösterir. </a:t>
            </a:r>
            <a:endParaRPr lang="tr-TR" dirty="0" smtClean="0"/>
          </a:p>
          <a:p>
            <a:pPr marL="285750" indent="-285750"/>
            <a:endParaRPr lang="tr-TR" dirty="0" smtClean="0">
              <a:effectLst/>
            </a:endParaRPr>
          </a:p>
          <a:p>
            <a:pPr marL="285750" indent="-285750"/>
            <a:r>
              <a:rPr lang="tr-TR" dirty="0" smtClean="0">
                <a:effectLst/>
              </a:rPr>
              <a:t>Fakat her bireyde ahlaksal gelişim aşamalarının tümünün gerçekleşmesi beklenemez. </a:t>
            </a:r>
          </a:p>
          <a:p>
            <a:pPr marL="285750" indent="-285750"/>
            <a:endParaRPr lang="tr-TR" dirty="0" smtClean="0"/>
          </a:p>
          <a:p>
            <a:pPr marL="285750" indent="-285750"/>
            <a:r>
              <a:rPr lang="tr-TR" dirty="0" smtClean="0">
                <a:effectLst/>
              </a:rPr>
              <a:t>Her birey , sosyal ve kültürel çevresine bağımlı olarak kendi koşulları içerisinde ahlak gelişmesini sürdürür. Bu nedenle bireyler arasında aşama farklılıkları gözlenebilir. </a:t>
            </a:r>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1825001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İnancın özellikleri:</a:t>
            </a:r>
            <a:endParaRPr lang="tr-TR" dirty="0"/>
          </a:p>
        </p:txBody>
      </p:sp>
      <p:sp>
        <p:nvSpPr>
          <p:cNvPr id="3" name="İçerik Yer Tutucusu 2"/>
          <p:cNvSpPr>
            <a:spLocks noGrp="1"/>
          </p:cNvSpPr>
          <p:nvPr>
            <p:ph idx="1"/>
          </p:nvPr>
        </p:nvSpPr>
        <p:spPr>
          <a:xfrm>
            <a:off x="1475657" y="1772816"/>
            <a:ext cx="7058744" cy="4896544"/>
          </a:xfrm>
        </p:spPr>
        <p:txBody>
          <a:bodyPr>
            <a:normAutofit/>
          </a:bodyPr>
          <a:lstStyle/>
          <a:p>
            <a:pPr marL="0" indent="0">
              <a:buNone/>
            </a:pPr>
            <a:endParaRPr lang="tr-TR" dirty="0"/>
          </a:p>
          <a:p>
            <a:r>
              <a:rPr lang="tr-TR" dirty="0"/>
              <a:t>a. İnsanların yaşamlarına </a:t>
            </a:r>
            <a:r>
              <a:rPr lang="tr-TR" b="1" dirty="0"/>
              <a:t>tutarlılık ve yön </a:t>
            </a:r>
            <a:r>
              <a:rPr lang="tr-TR" dirty="0"/>
              <a:t>verir. </a:t>
            </a:r>
          </a:p>
          <a:p>
            <a:r>
              <a:rPr lang="tr-TR" dirty="0"/>
              <a:t>b. Onları diğer insanlarla paylaşılan </a:t>
            </a:r>
            <a:r>
              <a:rPr lang="tr-TR" b="1" dirty="0"/>
              <a:t>güven ve sadakat</a:t>
            </a:r>
            <a:r>
              <a:rPr lang="tr-TR" dirty="0"/>
              <a:t> ortamında buluşturur. </a:t>
            </a:r>
          </a:p>
          <a:p>
            <a:r>
              <a:rPr lang="tr-TR" dirty="0"/>
              <a:t>c. Kişisel duruşlarını ve toplumsal bağlılıklarını daha büyük çerçevede bir kaynağa </a:t>
            </a:r>
            <a:r>
              <a:rPr lang="tr-TR" b="1" dirty="0"/>
              <a:t>bağlanma bilinciyle</a:t>
            </a:r>
            <a:r>
              <a:rPr lang="tr-TR" dirty="0"/>
              <a:t> destekler. </a:t>
            </a:r>
          </a:p>
          <a:p>
            <a:r>
              <a:rPr lang="tr-TR" dirty="0"/>
              <a:t>d. Yaşamlarında nihai niteliklere sahip olmalarını sağlayarak, insanların hayatın ve ölümün zorluklarıyla yüzleşmelerini ve mücadele etmelerini sağlar (</a:t>
            </a:r>
            <a:r>
              <a:rPr lang="tr-TR" dirty="0" err="1"/>
              <a:t>Fowler</a:t>
            </a:r>
            <a:r>
              <a:rPr lang="tr-TR" dirty="0"/>
              <a:t> &amp; </a:t>
            </a:r>
            <a:r>
              <a:rPr lang="tr-TR" dirty="0" err="1"/>
              <a:t>Dell</a:t>
            </a:r>
            <a:r>
              <a:rPr lang="tr-TR" dirty="0"/>
              <a:t>, 2006, s. 36). </a:t>
            </a:r>
            <a:r>
              <a:rPr lang="en-US" dirty="0" smtClean="0"/>
              <a:t> </a:t>
            </a:r>
            <a:r>
              <a:rPr lang="en-US" b="1" dirty="0" err="1" smtClean="0"/>
              <a:t>Basacikma</a:t>
            </a:r>
            <a:r>
              <a:rPr lang="en-US" b="1" dirty="0" smtClean="0"/>
              <a:t> </a:t>
            </a:r>
            <a:r>
              <a:rPr lang="en-US" b="1" dirty="0" err="1" smtClean="0"/>
              <a:t>faktoru</a:t>
            </a:r>
            <a:r>
              <a:rPr lang="en-US" b="1" dirty="0" smtClean="0"/>
              <a:t> </a:t>
            </a:r>
            <a:r>
              <a:rPr lang="en-US" dirty="0" err="1" smtClean="0"/>
              <a:t>olarak</a:t>
            </a:r>
            <a:r>
              <a:rPr lang="en-US" dirty="0" smtClean="0"/>
              <a:t> </a:t>
            </a:r>
            <a:r>
              <a:rPr lang="en-US" dirty="0" err="1" smtClean="0"/>
              <a:t>işlev</a:t>
            </a:r>
            <a:r>
              <a:rPr lang="en-US" dirty="0" smtClean="0"/>
              <a:t> </a:t>
            </a:r>
            <a:r>
              <a:rPr lang="en-US" dirty="0" err="1" smtClean="0"/>
              <a:t>görür</a:t>
            </a:r>
            <a:r>
              <a:rPr lang="en-US" dirty="0" smtClean="0"/>
              <a:t>.</a:t>
            </a:r>
          </a:p>
          <a:p>
            <a:r>
              <a:rPr lang="en-US" dirty="0" smtClean="0"/>
              <a:t>e. </a:t>
            </a:r>
            <a:r>
              <a:rPr lang="en-US" dirty="0" err="1" smtClean="0"/>
              <a:t>Anlam</a:t>
            </a:r>
            <a:r>
              <a:rPr lang="en-US" dirty="0" smtClean="0"/>
              <a:t> </a:t>
            </a:r>
            <a:r>
              <a:rPr lang="en-US" dirty="0" err="1" smtClean="0"/>
              <a:t>duygusu</a:t>
            </a:r>
            <a:r>
              <a:rPr lang="en-US" dirty="0" smtClean="0"/>
              <a:t> </a:t>
            </a:r>
            <a:r>
              <a:rPr lang="en-US" dirty="0" err="1" smtClean="0"/>
              <a:t>kazandırır</a:t>
            </a:r>
            <a:r>
              <a:rPr lang="en-US" dirty="0" smtClean="0"/>
              <a:t>.</a:t>
            </a:r>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6575046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en-US" dirty="0" smtClean="0"/>
              <a:t>James Fowler (1940 - )</a:t>
            </a:r>
            <a:endParaRPr lang="tr-TR" dirty="0"/>
          </a:p>
        </p:txBody>
      </p:sp>
      <p:pic>
        <p:nvPicPr>
          <p:cNvPr id="4" name="Picture 4"/>
          <p:cNvPicPr>
            <a:picLocks noGrp="1" noChangeAspect="1"/>
          </p:cNvPicPr>
          <p:nvPr>
            <p:ph idx="1"/>
          </p:nvPr>
        </p:nvPicPr>
        <p:blipFill>
          <a:blip r:embed="rId2" cstate="print"/>
          <a:stretch>
            <a:fillRect/>
          </a:stretch>
        </p:blipFill>
        <p:spPr>
          <a:xfrm>
            <a:off x="6156176" y="1268760"/>
            <a:ext cx="2736304" cy="4536504"/>
          </a:xfrm>
          <a:prstGeom prst="rect">
            <a:avLst/>
          </a:prstGeom>
        </p:spPr>
      </p:pic>
      <p:sp>
        <p:nvSpPr>
          <p:cNvPr id="5" name="Dikdörtgen 4"/>
          <p:cNvSpPr/>
          <p:nvPr/>
        </p:nvSpPr>
        <p:spPr>
          <a:xfrm>
            <a:off x="539552" y="1124744"/>
            <a:ext cx="5436096" cy="4708981"/>
          </a:xfrm>
          <a:prstGeom prst="rect">
            <a:avLst/>
          </a:prstGeom>
        </p:spPr>
        <p:txBody>
          <a:bodyPr wrap="square">
            <a:spAutoFit/>
          </a:bodyPr>
          <a:lstStyle/>
          <a:p>
            <a:pPr marL="285750" indent="-285750">
              <a:buFont typeface="Arial" pitchFamily="34" charset="0"/>
              <a:buChar char="•"/>
            </a:pPr>
            <a:r>
              <a:rPr lang="tr-TR" sz="2000" dirty="0" err="1" smtClean="0"/>
              <a:t>Fowler</a:t>
            </a:r>
            <a:r>
              <a:rPr lang="tr-TR" sz="2000" dirty="0" smtClean="0"/>
              <a:t> inancı bireylerin </a:t>
            </a:r>
            <a:r>
              <a:rPr lang="tr-TR" sz="2000" b="1" dirty="0" smtClean="0"/>
              <a:t>yaşama yönelik ana motivasyonlarının </a:t>
            </a:r>
            <a:r>
              <a:rPr lang="tr-TR" sz="2000" dirty="0" smtClean="0"/>
              <a:t>bir parçası olarak tanımlar.</a:t>
            </a:r>
          </a:p>
          <a:p>
            <a:pPr marL="285750" indent="-285750">
              <a:buFont typeface="Arial" pitchFamily="34" charset="0"/>
              <a:buChar char="•"/>
            </a:pPr>
            <a:r>
              <a:rPr lang="tr-TR" sz="2000" dirty="0" smtClean="0"/>
              <a:t>Ona göre din, vasıta</a:t>
            </a:r>
            <a:r>
              <a:rPr lang="en-US" sz="2000" dirty="0" smtClean="0"/>
              <a:t> </a:t>
            </a:r>
            <a:r>
              <a:rPr lang="en-US" sz="2000" dirty="0" err="1" smtClean="0"/>
              <a:t>ve</a:t>
            </a:r>
            <a:r>
              <a:rPr lang="en-US" sz="2000" dirty="0" smtClean="0"/>
              <a:t> </a:t>
            </a:r>
            <a:r>
              <a:rPr lang="tr-TR" sz="2000" dirty="0" smtClean="0"/>
              <a:t>biliş aracılığıyla ifade edilebilir ancak her ikisini de aşan bir kuşatıcılığa sahiptir. </a:t>
            </a:r>
          </a:p>
          <a:p>
            <a:pPr marL="285750" indent="-285750">
              <a:buFont typeface="Arial" pitchFamily="34" charset="0"/>
              <a:buChar char="•"/>
            </a:pPr>
            <a:r>
              <a:rPr lang="tr-TR" sz="2000" dirty="0" smtClean="0"/>
              <a:t>İnanç, insanların kendilerini varoluşlarının nihai durumları ile ilişkili olarak fark ettikleri bir </a:t>
            </a:r>
            <a:r>
              <a:rPr lang="tr-TR" sz="2000" b="1" dirty="0" smtClean="0"/>
              <a:t>biliş şeklidir. </a:t>
            </a:r>
          </a:p>
          <a:p>
            <a:pPr marL="285750" indent="-285750">
              <a:buFont typeface="Arial" pitchFamily="34" charset="0"/>
              <a:buChar char="•"/>
            </a:pPr>
            <a:r>
              <a:rPr lang="tr-TR" sz="2000" dirty="0" err="1" smtClean="0"/>
              <a:t>Fowler'e</a:t>
            </a:r>
            <a:r>
              <a:rPr lang="tr-TR" sz="2000" dirty="0" smtClean="0"/>
              <a:t> göre inanç</a:t>
            </a:r>
            <a:r>
              <a:rPr lang="tr-TR" sz="2000" b="1" dirty="0" smtClean="0"/>
              <a:t>, imandan daha derin</a:t>
            </a:r>
            <a:r>
              <a:rPr lang="tr-TR" sz="2000" dirty="0" smtClean="0"/>
              <a:t>, daha zengin ve daha kişiseldir. </a:t>
            </a:r>
            <a:r>
              <a:rPr lang="tr-TR" sz="2000" dirty="0" err="1" smtClean="0"/>
              <a:t>Fowler'in</a:t>
            </a:r>
            <a:r>
              <a:rPr lang="tr-TR" sz="2000" dirty="0" smtClean="0"/>
              <a:t> teorisi sadece belirli dini gelenekler ve inançlara değil sadece "psikolojik inanç kavramına" odaklandığı için hangi dine inanırsa inansın bireylerin bütün dini inançlarının gelişiminin anlaşılmasında kullanılabilir</a:t>
            </a:r>
            <a:r>
              <a:rPr lang="tr-TR" dirty="0"/>
              <a:t>.</a:t>
            </a:r>
            <a:endParaRPr lang="tr-TR" dirty="0" smtClean="0"/>
          </a:p>
        </p:txBody>
      </p:sp>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8629762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620688"/>
            <a:ext cx="6589199" cy="1280890"/>
          </a:xfrm>
        </p:spPr>
        <p:txBody>
          <a:bodyPr>
            <a:noAutofit/>
          </a:bodyPr>
          <a:lstStyle/>
          <a:p>
            <a:r>
              <a:rPr lang="en-US" sz="3200" dirty="0" smtClean="0"/>
              <a:t>David </a:t>
            </a:r>
            <a:r>
              <a:rPr lang="en-US" sz="3200" dirty="0" err="1" smtClean="0"/>
              <a:t>Csinos</a:t>
            </a:r>
            <a:r>
              <a:rPr lang="tr-TR" sz="3200" dirty="0" smtClean="0"/>
              <a:t>’</a:t>
            </a:r>
            <a:r>
              <a:rPr lang="en-US" sz="3200" dirty="0" smtClean="0"/>
              <a:t>a </a:t>
            </a:r>
            <a:r>
              <a:rPr lang="en-US" sz="3200" dirty="0" err="1" smtClean="0"/>
              <a:t>göre</a:t>
            </a:r>
            <a:r>
              <a:rPr lang="en-US" sz="3200" dirty="0" smtClean="0"/>
              <a:t> </a:t>
            </a:r>
            <a:r>
              <a:rPr lang="en-US" sz="3200" dirty="0" err="1" smtClean="0"/>
              <a:t>cocugun</a:t>
            </a:r>
            <a:r>
              <a:rPr lang="en-US" sz="3200" dirty="0" smtClean="0"/>
              <a:t> </a:t>
            </a:r>
            <a:r>
              <a:rPr lang="en-US" sz="3200" dirty="0" err="1" smtClean="0"/>
              <a:t>manevi</a:t>
            </a:r>
            <a:r>
              <a:rPr lang="en-US" sz="3200" dirty="0" smtClean="0"/>
              <a:t> </a:t>
            </a:r>
            <a:r>
              <a:rPr lang="en-US" sz="3200" dirty="0" err="1" smtClean="0"/>
              <a:t>gelişim</a:t>
            </a:r>
            <a:endParaRPr lang="en-US" sz="3200" dirty="0"/>
          </a:p>
        </p:txBody>
      </p:sp>
      <p:sp>
        <p:nvSpPr>
          <p:cNvPr id="3" name="Content Placeholder 2"/>
          <p:cNvSpPr>
            <a:spLocks noGrp="1"/>
          </p:cNvSpPr>
          <p:nvPr>
            <p:ph idx="1"/>
          </p:nvPr>
        </p:nvSpPr>
        <p:spPr/>
        <p:txBody>
          <a:bodyPr>
            <a:normAutofit/>
          </a:bodyPr>
          <a:lstStyle/>
          <a:p>
            <a:r>
              <a:rPr lang="en-US" dirty="0" smtClean="0"/>
              <a:t>4 </a:t>
            </a:r>
            <a:r>
              <a:rPr lang="en-US" dirty="0" err="1" smtClean="0"/>
              <a:t>Manevi</a:t>
            </a:r>
            <a:r>
              <a:rPr lang="en-US" dirty="0" smtClean="0"/>
              <a:t> </a:t>
            </a:r>
            <a:r>
              <a:rPr lang="en-US" dirty="0" err="1" smtClean="0"/>
              <a:t>stil</a:t>
            </a:r>
            <a:endParaRPr lang="en-US" dirty="0" smtClean="0"/>
          </a:p>
          <a:p>
            <a:pPr lvl="1"/>
            <a:r>
              <a:rPr lang="en-US" dirty="0" err="1" smtClean="0"/>
              <a:t>Kelime</a:t>
            </a:r>
            <a:r>
              <a:rPr lang="en-US" dirty="0" smtClean="0"/>
              <a:t> (</a:t>
            </a:r>
            <a:r>
              <a:rPr lang="en-US" dirty="0" err="1" smtClean="0"/>
              <a:t>konusulan</a:t>
            </a:r>
            <a:r>
              <a:rPr lang="en-US" dirty="0" smtClean="0"/>
              <a:t> </a:t>
            </a:r>
            <a:r>
              <a:rPr lang="en-US" dirty="0" err="1" smtClean="0"/>
              <a:t>ve</a:t>
            </a:r>
            <a:r>
              <a:rPr lang="en-US" dirty="0" smtClean="0"/>
              <a:t> </a:t>
            </a:r>
            <a:r>
              <a:rPr lang="en-US" dirty="0" err="1" smtClean="0"/>
              <a:t>yazılan</a:t>
            </a:r>
            <a:r>
              <a:rPr lang="en-US" dirty="0" smtClean="0"/>
              <a:t>)</a:t>
            </a:r>
          </a:p>
          <a:p>
            <a:pPr lvl="2"/>
            <a:r>
              <a:rPr lang="en-US" dirty="0" smtClean="0"/>
              <a:t>Focus on conceptual clarity of personal theology.</a:t>
            </a:r>
          </a:p>
          <a:p>
            <a:pPr lvl="1"/>
            <a:r>
              <a:rPr lang="en-US" dirty="0" err="1" smtClean="0"/>
              <a:t>Duygular</a:t>
            </a:r>
            <a:r>
              <a:rPr lang="en-US" dirty="0" smtClean="0"/>
              <a:t> (</a:t>
            </a:r>
            <a:r>
              <a:rPr lang="en-US" dirty="0" err="1" smtClean="0"/>
              <a:t>sanat</a:t>
            </a:r>
            <a:r>
              <a:rPr lang="en-US" dirty="0" smtClean="0"/>
              <a:t>, </a:t>
            </a:r>
            <a:r>
              <a:rPr lang="en-US" dirty="0" err="1" smtClean="0"/>
              <a:t>müzik</a:t>
            </a:r>
            <a:r>
              <a:rPr lang="en-US" dirty="0" smtClean="0"/>
              <a:t>, </a:t>
            </a:r>
            <a:r>
              <a:rPr lang="en-US" dirty="0" err="1" smtClean="0"/>
              <a:t>doğa</a:t>
            </a:r>
            <a:r>
              <a:rPr lang="en-US" dirty="0" smtClean="0"/>
              <a:t>)</a:t>
            </a:r>
          </a:p>
          <a:p>
            <a:pPr lvl="2"/>
            <a:r>
              <a:rPr lang="en-US" dirty="0" smtClean="0"/>
              <a:t>Focus on emotional experience of interacting with divine.</a:t>
            </a:r>
          </a:p>
          <a:p>
            <a:pPr lvl="1"/>
            <a:r>
              <a:rPr lang="en-US" dirty="0" err="1" smtClean="0"/>
              <a:t>Semboller</a:t>
            </a:r>
            <a:endParaRPr lang="en-US" dirty="0" smtClean="0"/>
          </a:p>
          <a:p>
            <a:pPr lvl="2"/>
            <a:r>
              <a:rPr lang="en-US" dirty="0" smtClean="0"/>
              <a:t>Focus on union with a transcendent God through ritual (i.e., contemplative prayer).</a:t>
            </a:r>
          </a:p>
          <a:p>
            <a:pPr lvl="1"/>
            <a:r>
              <a:rPr lang="en-US" dirty="0" err="1" smtClean="0"/>
              <a:t>Davranış</a:t>
            </a:r>
            <a:r>
              <a:rPr lang="en-US" dirty="0" smtClean="0"/>
              <a:t>- </a:t>
            </a:r>
            <a:r>
              <a:rPr lang="en-US" dirty="0" err="1" smtClean="0"/>
              <a:t>aksiyon</a:t>
            </a:r>
            <a:endParaRPr lang="en-US" dirty="0" smtClean="0"/>
          </a:p>
          <a:p>
            <a:pPr lvl="2"/>
            <a:r>
              <a:rPr lang="en-US" dirty="0" smtClean="0"/>
              <a:t>Focus on making a difference in the world.</a:t>
            </a:r>
            <a:endParaRPr lang="en-US"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6580146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Çocuk</a:t>
            </a:r>
            <a:r>
              <a:rPr lang="en-US" dirty="0" smtClean="0"/>
              <a:t> &amp; </a:t>
            </a:r>
            <a:r>
              <a:rPr lang="en-US" dirty="0" err="1" smtClean="0"/>
              <a:t>Dua</a:t>
            </a:r>
            <a:endParaRPr lang="en-US" dirty="0"/>
          </a:p>
        </p:txBody>
      </p:sp>
      <p:sp>
        <p:nvSpPr>
          <p:cNvPr id="3" name="Content Placeholder 2"/>
          <p:cNvSpPr>
            <a:spLocks noGrp="1"/>
          </p:cNvSpPr>
          <p:nvPr>
            <p:ph idx="1"/>
          </p:nvPr>
        </p:nvSpPr>
        <p:spPr/>
        <p:txBody>
          <a:bodyPr>
            <a:normAutofit/>
          </a:bodyPr>
          <a:lstStyle/>
          <a:p>
            <a:r>
              <a:rPr lang="en-US" dirty="0" err="1" smtClean="0"/>
              <a:t>Dua</a:t>
            </a:r>
            <a:r>
              <a:rPr lang="en-US" dirty="0" smtClean="0"/>
              <a:t> her din </a:t>
            </a:r>
            <a:r>
              <a:rPr lang="en-US" dirty="0" err="1" smtClean="0"/>
              <a:t>geleneginde</a:t>
            </a:r>
            <a:r>
              <a:rPr lang="en-US" dirty="0" smtClean="0"/>
              <a:t> </a:t>
            </a:r>
            <a:r>
              <a:rPr lang="en-US" dirty="0" err="1" smtClean="0"/>
              <a:t>temel</a:t>
            </a:r>
            <a:r>
              <a:rPr lang="en-US" dirty="0" smtClean="0"/>
              <a:t> </a:t>
            </a:r>
            <a:r>
              <a:rPr lang="en-US" dirty="0" err="1" smtClean="0"/>
              <a:t>bir</a:t>
            </a:r>
            <a:r>
              <a:rPr lang="en-US" dirty="0" smtClean="0"/>
              <a:t>  </a:t>
            </a:r>
            <a:r>
              <a:rPr lang="en-US" dirty="0" err="1" smtClean="0"/>
              <a:t>parçasıdır</a:t>
            </a:r>
            <a:endParaRPr lang="en-US" dirty="0" smtClean="0"/>
          </a:p>
          <a:p>
            <a:pPr lvl="1"/>
            <a:r>
              <a:rPr lang="en-US" dirty="0" err="1" smtClean="0"/>
              <a:t>Hristiyanlık</a:t>
            </a:r>
            <a:r>
              <a:rPr lang="en-US" dirty="0" smtClean="0"/>
              <a:t> = </a:t>
            </a:r>
            <a:r>
              <a:rPr lang="en-US" dirty="0" err="1" smtClean="0"/>
              <a:t>İnsanın</a:t>
            </a:r>
            <a:r>
              <a:rPr lang="en-US" dirty="0" smtClean="0"/>
              <a:t> </a:t>
            </a:r>
            <a:r>
              <a:rPr lang="en-US" dirty="0" err="1" smtClean="0"/>
              <a:t>ilahi</a:t>
            </a:r>
            <a:r>
              <a:rPr lang="en-US" dirty="0" smtClean="0"/>
              <a:t> </a:t>
            </a:r>
            <a:r>
              <a:rPr lang="en-US" dirty="0" err="1" smtClean="0"/>
              <a:t>olanla</a:t>
            </a:r>
            <a:r>
              <a:rPr lang="en-US" dirty="0" smtClean="0"/>
              <a:t>  </a:t>
            </a:r>
            <a:r>
              <a:rPr lang="en-US" dirty="0" err="1" smtClean="0"/>
              <a:t>buluşması</a:t>
            </a:r>
            <a:endParaRPr lang="en-US" dirty="0" smtClean="0"/>
          </a:p>
          <a:p>
            <a:pPr lvl="1"/>
            <a:r>
              <a:rPr lang="en-US" dirty="0" smtClean="0"/>
              <a:t>Yahudilik= </a:t>
            </a:r>
            <a:r>
              <a:rPr lang="en-US" dirty="0" err="1" smtClean="0"/>
              <a:t>İlahi</a:t>
            </a:r>
            <a:r>
              <a:rPr lang="en-US" dirty="0" smtClean="0"/>
              <a:t> </a:t>
            </a:r>
            <a:r>
              <a:rPr lang="en-US" dirty="0" err="1" smtClean="0"/>
              <a:t>olanın</a:t>
            </a:r>
            <a:r>
              <a:rPr lang="en-US" dirty="0" smtClean="0"/>
              <a:t> </a:t>
            </a:r>
            <a:r>
              <a:rPr lang="en-US" dirty="0" err="1" smtClean="0"/>
              <a:t>sürekli</a:t>
            </a:r>
            <a:r>
              <a:rPr lang="en-US" dirty="0" smtClean="0"/>
              <a:t> </a:t>
            </a:r>
            <a:r>
              <a:rPr lang="en-US" dirty="0" err="1" smtClean="0"/>
              <a:t>farkındalığı</a:t>
            </a:r>
            <a:endParaRPr lang="en-US" dirty="0" smtClean="0"/>
          </a:p>
          <a:p>
            <a:pPr lvl="1"/>
            <a:r>
              <a:rPr lang="en-US" dirty="0" smtClean="0"/>
              <a:t>Islam = </a:t>
            </a:r>
            <a:r>
              <a:rPr lang="en-US" dirty="0" err="1" smtClean="0"/>
              <a:t>Ilahi</a:t>
            </a:r>
            <a:r>
              <a:rPr lang="en-US" dirty="0" smtClean="0"/>
              <a:t> </a:t>
            </a:r>
            <a:r>
              <a:rPr lang="en-US" dirty="0" err="1" smtClean="0"/>
              <a:t>olanla</a:t>
            </a:r>
            <a:r>
              <a:rPr lang="en-US" dirty="0" smtClean="0"/>
              <a:t> </a:t>
            </a:r>
            <a:r>
              <a:rPr lang="en-US" dirty="0" err="1" smtClean="0"/>
              <a:t>rusal</a:t>
            </a:r>
            <a:r>
              <a:rPr lang="en-US" dirty="0" smtClean="0"/>
              <a:t> </a:t>
            </a:r>
            <a:r>
              <a:rPr lang="en-US" dirty="0" err="1" smtClean="0"/>
              <a:t>bir</a:t>
            </a:r>
            <a:r>
              <a:rPr lang="en-US" dirty="0" smtClean="0"/>
              <a:t> </a:t>
            </a:r>
            <a:r>
              <a:rPr lang="en-US" dirty="0" err="1" smtClean="0"/>
              <a:t>ilişki</a:t>
            </a:r>
            <a:endParaRPr lang="en-US" dirty="0" smtClean="0"/>
          </a:p>
          <a:p>
            <a:endParaRPr lang="en-US" dirty="0" smtClean="0"/>
          </a:p>
          <a:p>
            <a:endParaRPr lang="en-US" dirty="0"/>
          </a:p>
          <a:p>
            <a:pPr lvl="1"/>
            <a:r>
              <a:rPr lang="en-US" dirty="0" smtClean="0"/>
              <a:t>Age 5-7: </a:t>
            </a:r>
            <a:r>
              <a:rPr lang="en-US" dirty="0" err="1" smtClean="0"/>
              <a:t>Ezberlenmiş</a:t>
            </a:r>
            <a:r>
              <a:rPr lang="en-US" dirty="0" smtClean="0"/>
              <a:t> </a:t>
            </a:r>
            <a:r>
              <a:rPr lang="en-US" dirty="0" err="1" smtClean="0"/>
              <a:t>dualar</a:t>
            </a:r>
            <a:endParaRPr lang="en-US" dirty="0" smtClean="0"/>
          </a:p>
          <a:p>
            <a:pPr lvl="1"/>
            <a:r>
              <a:rPr lang="en-US" dirty="0" smtClean="0"/>
              <a:t>Age 7-9: </a:t>
            </a:r>
            <a:r>
              <a:rPr lang="en-US" dirty="0" err="1" smtClean="0"/>
              <a:t>Somut</a:t>
            </a:r>
            <a:r>
              <a:rPr lang="en-US" dirty="0" smtClean="0"/>
              <a:t> </a:t>
            </a:r>
            <a:r>
              <a:rPr lang="en-US" dirty="0" err="1" smtClean="0"/>
              <a:t>aktıviteler</a:t>
            </a:r>
            <a:r>
              <a:rPr lang="en-US" dirty="0" smtClean="0"/>
              <a:t> (i.e., time, place, purpose)</a:t>
            </a:r>
          </a:p>
          <a:p>
            <a:pPr lvl="1"/>
            <a:r>
              <a:rPr lang="en-US" dirty="0" smtClean="0"/>
              <a:t>Age 9-12: </a:t>
            </a:r>
            <a:r>
              <a:rPr lang="en-US" dirty="0" err="1" smtClean="0"/>
              <a:t>karşılıklı</a:t>
            </a:r>
            <a:r>
              <a:rPr lang="en-US" dirty="0" smtClean="0"/>
              <a:t> </a:t>
            </a:r>
            <a:r>
              <a:rPr lang="en-US" dirty="0" err="1" smtClean="0"/>
              <a:t>konuşma</a:t>
            </a:r>
            <a:r>
              <a:rPr lang="en-US" dirty="0" smtClean="0"/>
              <a:t>, </a:t>
            </a:r>
            <a:r>
              <a:rPr lang="en-US" dirty="0" err="1" smtClean="0"/>
              <a:t>soyut</a:t>
            </a:r>
            <a:r>
              <a:rPr lang="en-US" dirty="0" smtClean="0"/>
              <a:t> </a:t>
            </a:r>
            <a:r>
              <a:rPr lang="en-US" dirty="0" err="1" smtClean="0"/>
              <a:t>hedef</a:t>
            </a:r>
            <a:r>
              <a:rPr lang="en-US" dirty="0" smtClean="0"/>
              <a:t> </a:t>
            </a:r>
            <a:r>
              <a:rPr lang="en-US" dirty="0" err="1" smtClean="0"/>
              <a:t>ve</a:t>
            </a:r>
            <a:r>
              <a:rPr lang="en-US" dirty="0" smtClean="0"/>
              <a:t> </a:t>
            </a:r>
            <a:r>
              <a:rPr lang="en-US" dirty="0" err="1" smtClean="0"/>
              <a:t>amaçlara</a:t>
            </a:r>
            <a:r>
              <a:rPr lang="en-US" dirty="0" smtClean="0"/>
              <a:t> </a:t>
            </a:r>
            <a:r>
              <a:rPr lang="en-US" dirty="0" err="1" smtClean="0"/>
              <a:t>odaklanma</a:t>
            </a:r>
            <a:endParaRPr lang="en-US" dirty="0" smtClean="0"/>
          </a:p>
        </p:txBody>
      </p:sp>
      <p:pic>
        <p:nvPicPr>
          <p:cNvPr id="4" name="Picture 3"/>
          <p:cNvPicPr>
            <a:picLocks noChangeAspect="1"/>
          </p:cNvPicPr>
          <p:nvPr/>
        </p:nvPicPr>
        <p:blipFill>
          <a:blip r:embed="rId2" cstate="print"/>
          <a:stretch>
            <a:fillRect/>
          </a:stretch>
        </p:blipFill>
        <p:spPr>
          <a:xfrm>
            <a:off x="7832699" y="476672"/>
            <a:ext cx="1296145" cy="2596623"/>
          </a:xfrm>
          <a:prstGeom prst="rect">
            <a:avLst/>
          </a:prstGeom>
        </p:spPr>
      </p:pic>
      <p:sp>
        <p:nvSpPr>
          <p:cNvPr id="5" name="Altbilgi Yer Tutucusu 4"/>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4649583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err="1" smtClean="0"/>
              <a:t>Çocukta</a:t>
            </a:r>
            <a:r>
              <a:rPr lang="en-US" dirty="0" smtClean="0"/>
              <a:t> </a:t>
            </a:r>
            <a:r>
              <a:rPr lang="en-US" dirty="0" err="1" smtClean="0"/>
              <a:t>Tanrı</a:t>
            </a:r>
            <a:r>
              <a:rPr lang="en-US" dirty="0" smtClean="0"/>
              <a:t> </a:t>
            </a:r>
            <a:r>
              <a:rPr lang="en-US" dirty="0" err="1" smtClean="0"/>
              <a:t>kavramı</a:t>
            </a:r>
            <a:endParaRPr lang="tr-TR" dirty="0"/>
          </a:p>
        </p:txBody>
      </p:sp>
      <p:sp>
        <p:nvSpPr>
          <p:cNvPr id="3" name="İçerik Yer Tutucusu 2"/>
          <p:cNvSpPr>
            <a:spLocks noGrp="1"/>
          </p:cNvSpPr>
          <p:nvPr>
            <p:ph sz="half" idx="1"/>
          </p:nvPr>
        </p:nvSpPr>
        <p:spPr>
          <a:xfrm>
            <a:off x="1365465" y="1556792"/>
            <a:ext cx="3197531" cy="3767397"/>
          </a:xfrm>
        </p:spPr>
        <p:txBody>
          <a:bodyPr/>
          <a:lstStyle/>
          <a:p>
            <a:r>
              <a:rPr lang="tr-TR" dirty="0" smtClean="0"/>
              <a:t>Somut kavramlarla dini ve dini  yaşantıyı anlayıp algılamaya  çalışırlar.</a:t>
            </a:r>
          </a:p>
          <a:p>
            <a:r>
              <a:rPr lang="tr-TR" dirty="0" smtClean="0"/>
              <a:t>Tanrı  düşüncesi  «büyük, baba» figürleri ile ifade edilebilir.</a:t>
            </a:r>
            <a:endParaRPr lang="tr-TR" dirty="0"/>
          </a:p>
        </p:txBody>
      </p:sp>
      <p:pic>
        <p:nvPicPr>
          <p:cNvPr id="5" name="Content Placeholder 4"/>
          <p:cNvPicPr>
            <a:picLocks noGrp="1" noChangeAspect="1"/>
          </p:cNvPicPr>
          <p:nvPr>
            <p:ph sz="half" idx="2"/>
          </p:nvPr>
        </p:nvPicPr>
        <p:blipFill>
          <a:blip r:embed="rId2" cstate="print"/>
          <a:stretch>
            <a:fillRect/>
          </a:stretch>
        </p:blipFill>
        <p:spPr>
          <a:xfrm>
            <a:off x="4932040" y="1556792"/>
            <a:ext cx="3384375" cy="3384375"/>
          </a:xfrm>
          <a:prstGeom prst="rect">
            <a:avLst/>
          </a:prstGeom>
        </p:spPr>
      </p:pic>
      <p:sp>
        <p:nvSpPr>
          <p:cNvPr id="7" name="Dikdörtgen 6"/>
          <p:cNvSpPr/>
          <p:nvPr/>
        </p:nvSpPr>
        <p:spPr>
          <a:xfrm>
            <a:off x="4573596" y="5949280"/>
            <a:ext cx="3742819" cy="369332"/>
          </a:xfrm>
          <a:prstGeom prst="rect">
            <a:avLst/>
          </a:prstGeom>
        </p:spPr>
        <p:txBody>
          <a:bodyPr wrap="square">
            <a:spAutoFit/>
          </a:bodyPr>
          <a:lstStyle/>
          <a:p>
            <a:r>
              <a:rPr lang="tr-TR" dirty="0" smtClean="0">
                <a:hlinkClick r:id="rId3"/>
              </a:rPr>
              <a:t>Küçük çocuklar büyük sorular</a:t>
            </a:r>
            <a:endParaRPr lang="en-US"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893017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Sosyalleşme</a:t>
            </a:r>
            <a:r>
              <a:rPr lang="en-US" dirty="0" smtClean="0"/>
              <a:t> </a:t>
            </a:r>
            <a:r>
              <a:rPr lang="en-US" dirty="0" err="1" smtClean="0"/>
              <a:t>teorisi</a:t>
            </a:r>
            <a:r>
              <a:rPr lang="en-US" dirty="0" smtClean="0"/>
              <a:t>, </a:t>
            </a:r>
            <a:r>
              <a:rPr lang="en-US" dirty="0" err="1" smtClean="0"/>
              <a:t>Boyatzis</a:t>
            </a:r>
            <a:r>
              <a:rPr lang="en-US" dirty="0" smtClean="0"/>
              <a:t> (2005)</a:t>
            </a:r>
            <a:br>
              <a:rPr lang="en-US" dirty="0" smtClean="0"/>
            </a:br>
            <a:endParaRPr lang="en-US" dirty="0"/>
          </a:p>
        </p:txBody>
      </p:sp>
      <p:sp>
        <p:nvSpPr>
          <p:cNvPr id="3" name="Content Placeholder 2"/>
          <p:cNvSpPr>
            <a:spLocks noGrp="1"/>
          </p:cNvSpPr>
          <p:nvPr>
            <p:ph idx="1"/>
          </p:nvPr>
        </p:nvSpPr>
        <p:spPr/>
        <p:txBody>
          <a:bodyPr/>
          <a:lstStyle/>
          <a:p>
            <a:pPr lvl="1"/>
            <a:r>
              <a:rPr lang="en-US" dirty="0" err="1" smtClean="0"/>
              <a:t>Sosyalleşme</a:t>
            </a:r>
            <a:endParaRPr lang="en-US" dirty="0" smtClean="0"/>
          </a:p>
          <a:p>
            <a:pPr lvl="1"/>
            <a:r>
              <a:rPr lang="en-US" dirty="0" err="1" smtClean="0"/>
              <a:t>Gelişim</a:t>
            </a:r>
            <a:r>
              <a:rPr lang="en-US" dirty="0" smtClean="0"/>
              <a:t> </a:t>
            </a:r>
            <a:r>
              <a:rPr lang="en-US" dirty="0" err="1" smtClean="0"/>
              <a:t>teorilerine</a:t>
            </a:r>
            <a:r>
              <a:rPr lang="en-US" dirty="0" smtClean="0"/>
              <a:t> </a:t>
            </a:r>
            <a:r>
              <a:rPr lang="en-US" dirty="0" err="1" smtClean="0"/>
              <a:t>bir</a:t>
            </a:r>
            <a:r>
              <a:rPr lang="en-US" dirty="0" smtClean="0"/>
              <a:t> </a:t>
            </a:r>
            <a:r>
              <a:rPr lang="en-US" dirty="0" err="1" smtClean="0"/>
              <a:t>alternatif</a:t>
            </a:r>
            <a:endParaRPr lang="en-US" dirty="0" smtClean="0"/>
          </a:p>
          <a:p>
            <a:pPr lvl="1"/>
            <a:r>
              <a:rPr lang="en-US" dirty="0" err="1" smtClean="0"/>
              <a:t>Tanrı</a:t>
            </a:r>
            <a:r>
              <a:rPr lang="en-US" dirty="0" smtClean="0"/>
              <a:t> </a:t>
            </a:r>
            <a:r>
              <a:rPr lang="en-US" dirty="0" err="1" smtClean="0"/>
              <a:t>algısı</a:t>
            </a:r>
            <a:r>
              <a:rPr lang="en-US" dirty="0" smtClean="0"/>
              <a:t> </a:t>
            </a:r>
            <a:r>
              <a:rPr lang="en-US" dirty="0" err="1" smtClean="0"/>
              <a:t>ve</a:t>
            </a:r>
            <a:r>
              <a:rPr lang="en-US" dirty="0" smtClean="0"/>
              <a:t> </a:t>
            </a:r>
            <a:r>
              <a:rPr lang="en-US" dirty="0" err="1" smtClean="0"/>
              <a:t>kavramının</a:t>
            </a:r>
            <a:r>
              <a:rPr lang="en-US" dirty="0" smtClean="0"/>
              <a:t> </a:t>
            </a:r>
            <a:r>
              <a:rPr lang="en-US" dirty="0" err="1" smtClean="0"/>
              <a:t>gelişimi</a:t>
            </a:r>
            <a:endParaRPr lang="en-US" dirty="0" smtClean="0"/>
          </a:p>
          <a:p>
            <a:pPr lvl="2"/>
            <a:r>
              <a:rPr lang="en-US" dirty="0" err="1" smtClean="0"/>
              <a:t>Tanrı</a:t>
            </a:r>
            <a:r>
              <a:rPr lang="en-US" dirty="0" smtClean="0"/>
              <a:t> </a:t>
            </a:r>
            <a:r>
              <a:rPr lang="en-US" dirty="0" err="1" smtClean="0"/>
              <a:t>kavramı</a:t>
            </a:r>
            <a:endParaRPr lang="en-US" dirty="0" smtClean="0"/>
          </a:p>
          <a:p>
            <a:pPr lvl="2"/>
            <a:r>
              <a:rPr lang="en-US" dirty="0" err="1" smtClean="0"/>
              <a:t>Tanrı</a:t>
            </a:r>
            <a:r>
              <a:rPr lang="en-US" dirty="0" smtClean="0"/>
              <a:t> </a:t>
            </a:r>
            <a:r>
              <a:rPr lang="en-US" dirty="0" err="1" smtClean="0"/>
              <a:t>imgesi</a:t>
            </a:r>
            <a:endParaRPr lang="en-US"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3078969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231552" y="2683760"/>
            <a:ext cx="2781384" cy="1503465"/>
          </a:xfrm>
          <a:prstGeom prst="ellipse">
            <a:avLst/>
          </a:prstGeom>
          <a:gradFill>
            <a:gsLst>
              <a:gs pos="0">
                <a:srgbClr val="FF0000"/>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000" b="1" dirty="0" smtClean="0"/>
              <a:t>Sosyalizasyonun boyutları</a:t>
            </a:r>
            <a:endParaRPr lang="en-US" sz="2000" b="1" dirty="0"/>
          </a:p>
        </p:txBody>
      </p:sp>
      <p:sp>
        <p:nvSpPr>
          <p:cNvPr id="4" name="Oval 3"/>
          <p:cNvSpPr/>
          <p:nvPr/>
        </p:nvSpPr>
        <p:spPr>
          <a:xfrm>
            <a:off x="3231552" y="352884"/>
            <a:ext cx="2781384" cy="131543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000" b="1" dirty="0" smtClean="0"/>
              <a:t>Arkadaş</a:t>
            </a:r>
            <a:endParaRPr lang="en-US" sz="2000" b="1" dirty="0"/>
          </a:p>
        </p:txBody>
      </p:sp>
      <p:sp>
        <p:nvSpPr>
          <p:cNvPr id="5" name="Oval 4"/>
          <p:cNvSpPr/>
          <p:nvPr/>
        </p:nvSpPr>
        <p:spPr>
          <a:xfrm>
            <a:off x="3231552" y="4982487"/>
            <a:ext cx="2636592" cy="123633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000" b="1" dirty="0" smtClean="0"/>
              <a:t>Dini grup ve organizasyonlar</a:t>
            </a:r>
            <a:endParaRPr lang="en-US" sz="2000" b="1" dirty="0"/>
          </a:p>
        </p:txBody>
      </p:sp>
      <p:sp>
        <p:nvSpPr>
          <p:cNvPr id="6" name="Oval 5"/>
          <p:cNvSpPr/>
          <p:nvPr/>
        </p:nvSpPr>
        <p:spPr>
          <a:xfrm>
            <a:off x="447185" y="2683761"/>
            <a:ext cx="2374060" cy="1283288"/>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000" b="1" dirty="0" smtClean="0"/>
              <a:t>Devlet</a:t>
            </a:r>
            <a:endParaRPr lang="en-US" sz="2000" b="1" dirty="0"/>
          </a:p>
        </p:txBody>
      </p:sp>
      <p:sp>
        <p:nvSpPr>
          <p:cNvPr id="7" name="Oval 6"/>
          <p:cNvSpPr/>
          <p:nvPr/>
        </p:nvSpPr>
        <p:spPr>
          <a:xfrm>
            <a:off x="6362616" y="2683761"/>
            <a:ext cx="2374060" cy="1283288"/>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000" b="1" dirty="0" smtClean="0"/>
              <a:t>Dini grup</a:t>
            </a:r>
            <a:endParaRPr lang="en-US" sz="2000" b="1" dirty="0"/>
          </a:p>
        </p:txBody>
      </p:sp>
      <p:sp>
        <p:nvSpPr>
          <p:cNvPr id="8" name="Oval 7"/>
          <p:cNvSpPr/>
          <p:nvPr/>
        </p:nvSpPr>
        <p:spPr>
          <a:xfrm>
            <a:off x="251519" y="4982487"/>
            <a:ext cx="2569725" cy="123633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smtClean="0"/>
              <a:t>Media</a:t>
            </a:r>
            <a:endParaRPr lang="en-US" sz="2000" b="1" dirty="0"/>
          </a:p>
        </p:txBody>
      </p:sp>
      <p:sp>
        <p:nvSpPr>
          <p:cNvPr id="9" name="Oval 8"/>
          <p:cNvSpPr/>
          <p:nvPr/>
        </p:nvSpPr>
        <p:spPr>
          <a:xfrm>
            <a:off x="6362616" y="4982487"/>
            <a:ext cx="2457856" cy="1182817"/>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000" b="1" dirty="0" smtClean="0"/>
              <a:t>Ahlaki altyapı</a:t>
            </a:r>
            <a:endParaRPr lang="en-US" sz="2000" b="1" dirty="0"/>
          </a:p>
        </p:txBody>
      </p:sp>
      <p:sp>
        <p:nvSpPr>
          <p:cNvPr id="10" name="Oval 9"/>
          <p:cNvSpPr/>
          <p:nvPr/>
        </p:nvSpPr>
        <p:spPr>
          <a:xfrm>
            <a:off x="447185" y="352884"/>
            <a:ext cx="2374060" cy="131543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000" b="1" dirty="0" smtClean="0"/>
              <a:t>Aile</a:t>
            </a:r>
            <a:endParaRPr lang="en-US" sz="2000" b="1" dirty="0"/>
          </a:p>
        </p:txBody>
      </p:sp>
      <p:sp>
        <p:nvSpPr>
          <p:cNvPr id="11" name="Oval 10"/>
          <p:cNvSpPr/>
          <p:nvPr/>
        </p:nvSpPr>
        <p:spPr>
          <a:xfrm>
            <a:off x="6362616" y="352885"/>
            <a:ext cx="2457856" cy="126776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000" b="1" dirty="0" smtClean="0"/>
              <a:t>Okul</a:t>
            </a:r>
            <a:endParaRPr lang="en-US" sz="2000" b="1" dirty="0"/>
          </a:p>
        </p:txBody>
      </p:sp>
      <p:cxnSp>
        <p:nvCxnSpPr>
          <p:cNvPr id="13" name="Straight Connector 12"/>
          <p:cNvCxnSpPr>
            <a:stCxn id="2" idx="0"/>
            <a:endCxn id="4" idx="4"/>
          </p:cNvCxnSpPr>
          <p:nvPr/>
        </p:nvCxnSpPr>
        <p:spPr>
          <a:xfrm flipV="1">
            <a:off x="4622244" y="1668323"/>
            <a:ext cx="0" cy="101543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a:stCxn id="2" idx="7"/>
            <a:endCxn id="11" idx="3"/>
          </p:cNvCxnSpPr>
          <p:nvPr/>
        </p:nvCxnSpPr>
        <p:spPr>
          <a:xfrm flipV="1">
            <a:off x="5605612" y="1434991"/>
            <a:ext cx="1116949" cy="1468946"/>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a:stCxn id="2" idx="6"/>
            <a:endCxn id="7" idx="2"/>
          </p:cNvCxnSpPr>
          <p:nvPr/>
        </p:nvCxnSpPr>
        <p:spPr>
          <a:xfrm flipV="1">
            <a:off x="6012936" y="3325405"/>
            <a:ext cx="349680" cy="110088"/>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p:cNvCxnSpPr>
            <a:stCxn id="2" idx="5"/>
            <a:endCxn id="9" idx="1"/>
          </p:cNvCxnSpPr>
          <p:nvPr/>
        </p:nvCxnSpPr>
        <p:spPr>
          <a:xfrm>
            <a:off x="5605612" y="3967048"/>
            <a:ext cx="1116949" cy="1188659"/>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a:stCxn id="2" idx="4"/>
            <a:endCxn id="5" idx="0"/>
          </p:cNvCxnSpPr>
          <p:nvPr/>
        </p:nvCxnSpPr>
        <p:spPr>
          <a:xfrm flipH="1">
            <a:off x="4549848" y="4187225"/>
            <a:ext cx="72396" cy="795262"/>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Straight Connector 25"/>
          <p:cNvCxnSpPr>
            <a:stCxn id="2" idx="3"/>
            <a:endCxn id="8" idx="7"/>
          </p:cNvCxnSpPr>
          <p:nvPr/>
        </p:nvCxnSpPr>
        <p:spPr>
          <a:xfrm flipH="1">
            <a:off x="2444916" y="3967048"/>
            <a:ext cx="1193960" cy="1196495"/>
          </a:xfrm>
          <a:prstGeom prst="line">
            <a:avLst/>
          </a:prstGeom>
        </p:spPr>
        <p:style>
          <a:lnRef idx="2">
            <a:schemeClr val="accent1"/>
          </a:lnRef>
          <a:fillRef idx="0">
            <a:schemeClr val="accent1"/>
          </a:fillRef>
          <a:effectRef idx="1">
            <a:schemeClr val="accent1"/>
          </a:effectRef>
          <a:fontRef idx="minor">
            <a:schemeClr val="tx1"/>
          </a:fontRef>
        </p:style>
      </p:cxnSp>
      <p:cxnSp>
        <p:nvCxnSpPr>
          <p:cNvPr id="29" name="Straight Connector 28"/>
          <p:cNvCxnSpPr>
            <a:stCxn id="2" idx="1"/>
            <a:endCxn id="10" idx="5"/>
          </p:cNvCxnSpPr>
          <p:nvPr/>
        </p:nvCxnSpPr>
        <p:spPr>
          <a:xfrm flipH="1" flipV="1">
            <a:off x="2473572" y="1475681"/>
            <a:ext cx="1165304" cy="1428256"/>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a:stCxn id="2" idx="2"/>
            <a:endCxn id="6" idx="6"/>
          </p:cNvCxnSpPr>
          <p:nvPr/>
        </p:nvCxnSpPr>
        <p:spPr>
          <a:xfrm flipH="1" flipV="1">
            <a:off x="2821245" y="3325405"/>
            <a:ext cx="410307" cy="110088"/>
          </a:xfrm>
          <a:prstGeom prst="line">
            <a:avLst/>
          </a:prstGeom>
        </p:spPr>
        <p:style>
          <a:lnRef idx="2">
            <a:schemeClr val="accent1"/>
          </a:lnRef>
          <a:fillRef idx="0">
            <a:schemeClr val="accent1"/>
          </a:fillRef>
          <a:effectRef idx="1">
            <a:schemeClr val="accent1"/>
          </a:effectRef>
          <a:fontRef idx="minor">
            <a:schemeClr val="tx1"/>
          </a:fontRef>
        </p:style>
      </p:cxnSp>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489746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p:txBody>
          <a:bodyPr>
            <a:normAutofit lnSpcReduction="10000"/>
          </a:bodyPr>
          <a:lstStyle/>
          <a:p>
            <a:r>
              <a:rPr lang="tr-TR" dirty="0" smtClean="0"/>
              <a:t>KARACA, Faruk, (</a:t>
            </a:r>
            <a:r>
              <a:rPr lang="tr-TR" i="1" dirty="0" smtClean="0"/>
              <a:t>2007). Dinî </a:t>
            </a:r>
            <a:r>
              <a:rPr lang="tr-TR" i="1" dirty="0"/>
              <a:t>Gelişim Teorileri, </a:t>
            </a:r>
            <a:r>
              <a:rPr lang="tr-TR" i="1" dirty="0" smtClean="0"/>
              <a:t>İstanbul</a:t>
            </a:r>
            <a:r>
              <a:rPr lang="tr-TR" dirty="0" smtClean="0"/>
              <a:t>, D</a:t>
            </a:r>
            <a:r>
              <a:rPr lang="tr-TR" i="1" dirty="0" smtClean="0"/>
              <a:t>em Yay. </a:t>
            </a:r>
          </a:p>
          <a:p>
            <a:r>
              <a:rPr lang="en-US" dirty="0" smtClean="0"/>
              <a:t>C</a:t>
            </a:r>
            <a:r>
              <a:rPr lang="tr-TR" dirty="0" smtClean="0"/>
              <a:t>SİNOS</a:t>
            </a:r>
            <a:r>
              <a:rPr lang="en-US" dirty="0" smtClean="0"/>
              <a:t>, </a:t>
            </a:r>
            <a:r>
              <a:rPr lang="en-US" dirty="0"/>
              <a:t>David M. “Four Ways of Knowing God: Exploring Children’s Spiritual </a:t>
            </a:r>
            <a:r>
              <a:rPr lang="en-US" dirty="0" err="1"/>
              <a:t>Styles</a:t>
            </a:r>
            <a:r>
              <a:rPr lang="en-US" dirty="0" err="1" smtClean="0"/>
              <a:t>.”</a:t>
            </a:r>
            <a:r>
              <a:rPr lang="en-US" i="1" dirty="0" err="1" smtClean="0"/>
              <a:t>Journal</a:t>
            </a:r>
            <a:r>
              <a:rPr lang="en-US" i="1" dirty="0" smtClean="0"/>
              <a:t> </a:t>
            </a:r>
            <a:r>
              <a:rPr lang="en-US" i="1" dirty="0"/>
              <a:t>of Childhood and Religion </a:t>
            </a:r>
            <a:r>
              <a:rPr lang="en-US" dirty="0"/>
              <a:t>1, no. 8 (2010): 1-32. </a:t>
            </a:r>
            <a:endParaRPr lang="tr-TR" dirty="0" smtClean="0"/>
          </a:p>
          <a:p>
            <a:r>
              <a:rPr lang="en-US" dirty="0" smtClean="0"/>
              <a:t>B</a:t>
            </a:r>
            <a:r>
              <a:rPr lang="tr-TR" dirty="0" smtClean="0"/>
              <a:t>OYATZİS</a:t>
            </a:r>
            <a:r>
              <a:rPr lang="en-US" dirty="0" smtClean="0"/>
              <a:t>, </a:t>
            </a:r>
            <a:r>
              <a:rPr lang="en-US" dirty="0"/>
              <a:t>C.J. (2013).  The nature and functions of religion and spirituality in childhood.  In K.I. </a:t>
            </a:r>
            <a:r>
              <a:rPr lang="en-US" dirty="0" err="1"/>
              <a:t>Pargament</a:t>
            </a:r>
            <a:r>
              <a:rPr lang="en-US" dirty="0"/>
              <a:t> (Ed.), </a:t>
            </a:r>
            <a:r>
              <a:rPr lang="en-US" i="1" dirty="0"/>
              <a:t>APA handbooks of psychology, religion, and spirituality</a:t>
            </a:r>
            <a:r>
              <a:rPr lang="en-US" dirty="0"/>
              <a:t> (pp. 497-512).  Washington, DC:  APA </a:t>
            </a:r>
            <a:r>
              <a:rPr lang="en-US" dirty="0" smtClean="0"/>
              <a:t>Press</a:t>
            </a:r>
            <a:r>
              <a:rPr lang="tr-TR" dirty="0" smtClean="0"/>
              <a:t>.</a:t>
            </a:r>
          </a:p>
          <a:p>
            <a:r>
              <a:rPr lang="tr-TR" smtClean="0"/>
              <a:t>BACANLI, </a:t>
            </a:r>
            <a:r>
              <a:rPr lang="tr-TR" dirty="0" smtClean="0"/>
              <a:t>Hasan,(</a:t>
            </a:r>
            <a:r>
              <a:rPr lang="tr-TR" i="1" dirty="0" smtClean="0"/>
              <a:t>1999). Gelişim ve Öğrenme, 2.Baskı,Nobel</a:t>
            </a:r>
            <a:r>
              <a:rPr lang="tr-TR" i="1" dirty="0"/>
              <a:t> </a:t>
            </a:r>
            <a:r>
              <a:rPr lang="tr-TR" i="1" dirty="0" smtClean="0"/>
              <a:t>Yay</a:t>
            </a:r>
            <a:r>
              <a:rPr lang="tr-TR" i="1" dirty="0"/>
              <a:t>., Ankara</a:t>
            </a:r>
          </a:p>
          <a:p>
            <a:r>
              <a:rPr lang="tr-TR" i="1" dirty="0" smtClean="0"/>
              <a:t>.</a:t>
            </a:r>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929510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İçerik:</a:t>
            </a:r>
            <a:endParaRPr lang="tr-TR" dirty="0"/>
          </a:p>
        </p:txBody>
      </p:sp>
      <p:sp>
        <p:nvSpPr>
          <p:cNvPr id="4" name="Content Placeholder 2"/>
          <p:cNvSpPr>
            <a:spLocks noGrp="1"/>
          </p:cNvSpPr>
          <p:nvPr>
            <p:ph idx="1"/>
          </p:nvPr>
        </p:nvSpPr>
        <p:spPr/>
        <p:txBody>
          <a:bodyPr/>
          <a:lstStyle/>
          <a:p>
            <a:pPr marL="514350" indent="-514350">
              <a:buFont typeface="+mj-lt"/>
              <a:buAutoNum type="arabicPeriod"/>
            </a:pPr>
            <a:r>
              <a:rPr lang="tr-TR" dirty="0" smtClean="0"/>
              <a:t>Çocukluk</a:t>
            </a:r>
            <a:endParaRPr lang="en-US" dirty="0" smtClean="0"/>
          </a:p>
          <a:p>
            <a:pPr marL="514350" indent="-514350">
              <a:buFont typeface="+mj-lt"/>
              <a:buAutoNum type="arabicPeriod"/>
            </a:pPr>
            <a:r>
              <a:rPr lang="tr-TR" dirty="0" smtClean="0"/>
              <a:t>Ergenlik/ genç yetişkinlik</a:t>
            </a:r>
            <a:endParaRPr lang="en-US" dirty="0" smtClean="0"/>
          </a:p>
          <a:p>
            <a:pPr marL="514350" indent="-514350">
              <a:buFont typeface="+mj-lt"/>
              <a:buAutoNum type="arabicPeriod"/>
            </a:pPr>
            <a:r>
              <a:rPr lang="tr-TR" dirty="0" smtClean="0"/>
              <a:t>Yetişkinlik</a:t>
            </a:r>
          </a:p>
          <a:p>
            <a:pPr marL="514350" indent="-514350">
              <a:buFont typeface="+mj-lt"/>
              <a:buAutoNum type="arabicPeriod"/>
            </a:pPr>
            <a:r>
              <a:rPr lang="tr-TR" dirty="0" smtClean="0"/>
              <a:t>Yaşlılık ve Ölüm </a:t>
            </a:r>
            <a:endParaRPr lang="en-US" dirty="0"/>
          </a:p>
        </p:txBody>
      </p:sp>
      <p:pic>
        <p:nvPicPr>
          <p:cNvPr id="5" name="Picture 3"/>
          <p:cNvPicPr>
            <a:picLocks noChangeAspect="1"/>
          </p:cNvPicPr>
          <p:nvPr/>
        </p:nvPicPr>
        <p:blipFill>
          <a:blip r:embed="rId2" cstate="print"/>
          <a:stretch>
            <a:fillRect/>
          </a:stretch>
        </p:blipFill>
        <p:spPr>
          <a:xfrm>
            <a:off x="3588448" y="2924944"/>
            <a:ext cx="5555552" cy="3111574"/>
          </a:xfrm>
          <a:prstGeom prst="rect">
            <a:avLst/>
          </a:prstGeom>
        </p:spPr>
      </p:pic>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927572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Gelişim-Dini gelişim </a:t>
            </a:r>
            <a:endParaRPr lang="tr-TR" dirty="0"/>
          </a:p>
        </p:txBody>
      </p:sp>
      <p:sp>
        <p:nvSpPr>
          <p:cNvPr id="3" name="İçerik Yer Tutucusu 2"/>
          <p:cNvSpPr>
            <a:spLocks noGrp="1"/>
          </p:cNvSpPr>
          <p:nvPr>
            <p:ph idx="1"/>
          </p:nvPr>
        </p:nvSpPr>
        <p:spPr/>
        <p:txBody>
          <a:bodyPr/>
          <a:lstStyle/>
          <a:p>
            <a:r>
              <a:rPr lang="tr-TR" b="1" dirty="0" smtClean="0"/>
              <a:t>Gelişim: </a:t>
            </a:r>
            <a:r>
              <a:rPr lang="tr-TR" dirty="0"/>
              <a:t>öğrenme, yaşantı ve olgunlaşma sonucunda </a:t>
            </a:r>
            <a:r>
              <a:rPr lang="tr-TR" dirty="0" smtClean="0"/>
              <a:t>bireyde görülen </a:t>
            </a:r>
            <a:r>
              <a:rPr lang="tr-TR" dirty="0"/>
              <a:t>düzenli ve sürekli değişiklikler şeklinde </a:t>
            </a:r>
            <a:r>
              <a:rPr lang="tr-TR" dirty="0" smtClean="0"/>
              <a:t>tanımlanır (Selçuk, 2003).</a:t>
            </a:r>
            <a:r>
              <a:rPr lang="tr-TR" dirty="0"/>
              <a:t> </a:t>
            </a:r>
            <a:endParaRPr lang="tr-TR" dirty="0" smtClean="0"/>
          </a:p>
          <a:p>
            <a:r>
              <a:rPr lang="tr-TR" dirty="0" smtClean="0"/>
              <a:t>Gelişim insan hayatında gerçekleşen </a:t>
            </a:r>
            <a:r>
              <a:rPr lang="tr-TR" dirty="0"/>
              <a:t>bütün değişiklikleri ifade eden genel ve üst bir kavramdır.</a:t>
            </a:r>
            <a:endParaRPr lang="tr-TR" dirty="0" smtClean="0"/>
          </a:p>
          <a:p>
            <a:r>
              <a:rPr lang="tr-TR" dirty="0"/>
              <a:t> </a:t>
            </a:r>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498303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476672"/>
            <a:ext cx="8183880" cy="1051560"/>
          </a:xfrm>
        </p:spPr>
        <p:txBody>
          <a:bodyPr>
            <a:normAutofit fontScale="90000"/>
          </a:bodyPr>
          <a:lstStyle/>
          <a:p>
            <a:r>
              <a:rPr lang="tr-TR" dirty="0" smtClean="0"/>
              <a:t>Dini gelişim:</a:t>
            </a:r>
            <a:br>
              <a:rPr lang="tr-TR" dirty="0" smtClean="0"/>
            </a:br>
            <a:endParaRPr lang="tr-TR" dirty="0"/>
          </a:p>
        </p:txBody>
      </p:sp>
      <p:sp>
        <p:nvSpPr>
          <p:cNvPr id="3" name="İçerik Yer Tutucusu 2"/>
          <p:cNvSpPr>
            <a:spLocks noGrp="1"/>
          </p:cNvSpPr>
          <p:nvPr>
            <p:ph idx="1"/>
          </p:nvPr>
        </p:nvSpPr>
        <p:spPr/>
        <p:txBody>
          <a:bodyPr/>
          <a:lstStyle/>
          <a:p>
            <a:endParaRPr lang="en-US" dirty="0" smtClean="0"/>
          </a:p>
          <a:p>
            <a:endParaRPr lang="en-US" dirty="0" smtClean="0"/>
          </a:p>
          <a:p>
            <a:endParaRPr lang="en-US" dirty="0" smtClean="0"/>
          </a:p>
          <a:p>
            <a:r>
              <a:rPr lang="tr-TR" dirty="0" smtClean="0"/>
              <a:t>Hikayeler, çeşitli pratikler, dualar ve semboller yoluyla organize olmuş bir topluluk içerisinde insanları kutsal olana yaklaştıran ve topluluk arasındaki ilişkileri güçlendiren </a:t>
            </a:r>
            <a:r>
              <a:rPr lang="tr-TR" b="1" dirty="0" smtClean="0"/>
              <a:t>organize olmuş bir bilikteliktir </a:t>
            </a:r>
            <a:r>
              <a:rPr lang="tr-TR" dirty="0" smtClean="0"/>
              <a:t>( Boyatzis, 2005)</a:t>
            </a:r>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7853870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smtClean="0"/>
              <a:t>Jean Piaget (1896-1980)</a:t>
            </a:r>
            <a:endParaRPr lang="tr-TR" dirty="0"/>
          </a:p>
        </p:txBody>
      </p:sp>
      <p:pic>
        <p:nvPicPr>
          <p:cNvPr id="4" name="Content Placeholder 3"/>
          <p:cNvPicPr>
            <a:picLocks noGrp="1" noChangeAspect="1"/>
          </p:cNvPicPr>
          <p:nvPr>
            <p:ph idx="1"/>
          </p:nvPr>
        </p:nvPicPr>
        <p:blipFill>
          <a:blip r:embed="rId2" cstate="print"/>
          <a:stretch>
            <a:fillRect/>
          </a:stretch>
        </p:blipFill>
        <p:spPr>
          <a:xfrm>
            <a:off x="5580112" y="1268760"/>
            <a:ext cx="3312368" cy="4752528"/>
          </a:xfrm>
          <a:prstGeom prst="rect">
            <a:avLst/>
          </a:prstGeom>
        </p:spPr>
      </p:pic>
      <p:sp>
        <p:nvSpPr>
          <p:cNvPr id="5" name="Dikdörtgen 4"/>
          <p:cNvSpPr/>
          <p:nvPr/>
        </p:nvSpPr>
        <p:spPr>
          <a:xfrm>
            <a:off x="973560" y="1412776"/>
            <a:ext cx="4248472" cy="4708981"/>
          </a:xfrm>
          <a:prstGeom prst="rect">
            <a:avLst/>
          </a:prstGeom>
        </p:spPr>
        <p:txBody>
          <a:bodyPr wrap="square">
            <a:spAutoFit/>
          </a:bodyPr>
          <a:lstStyle/>
          <a:p>
            <a:pPr marL="342900" indent="-342900">
              <a:buFont typeface="Arial" pitchFamily="34" charset="0"/>
              <a:buChar char="•"/>
            </a:pPr>
            <a:r>
              <a:rPr lang="tr-TR" sz="2000" i="1" dirty="0"/>
              <a:t>Dünyaya geldiğinde hiçbir zihinsel yapıya sahip olmayan çocuk, acaba nasıl yetişkin gibi düşünebilmektedir? </a:t>
            </a:r>
            <a:endParaRPr lang="tr-TR" sz="2000" i="1" dirty="0" smtClean="0"/>
          </a:p>
          <a:p>
            <a:pPr marL="342900" indent="-342900">
              <a:buFont typeface="Arial" pitchFamily="34" charset="0"/>
              <a:buChar char="•"/>
            </a:pPr>
            <a:r>
              <a:rPr lang="tr-TR" sz="2000" dirty="0" err="1" smtClean="0"/>
              <a:t>Piaget</a:t>
            </a:r>
            <a:r>
              <a:rPr lang="tr-TR" sz="2000" dirty="0"/>
              <a:t>, çevreye uyum sağlayabilmek için, </a:t>
            </a:r>
            <a:r>
              <a:rPr lang="tr-TR" sz="2000" b="1" dirty="0"/>
              <a:t>denge – dengesizlik – yeniden denge yani dengeleme sürecini</a:t>
            </a:r>
            <a:r>
              <a:rPr lang="tr-TR" sz="2000" dirty="0"/>
              <a:t> izlediğini savunmuştur. Çocuk aktif olmalıdır. İçsel motivasyon çok önemlidir. Eğitimin en önemli amacı </a:t>
            </a:r>
            <a:r>
              <a:rPr lang="tr-TR" sz="2000" b="1" dirty="0"/>
              <a:t>yaratıcı düşünme ve eleştirel düşünme </a:t>
            </a:r>
            <a:r>
              <a:rPr lang="tr-TR" sz="2000" dirty="0"/>
              <a:t>becerisinin kazandırılmasıdır. </a:t>
            </a:r>
          </a:p>
        </p:txBody>
      </p:sp>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39052302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smtClean="0"/>
              <a:t>Dönemlerin özellikleri:</a:t>
            </a:r>
            <a:endParaRPr lang="tr-TR" sz="3200" dirty="0"/>
          </a:p>
        </p:txBody>
      </p:sp>
      <p:sp>
        <p:nvSpPr>
          <p:cNvPr id="3" name="İçerik Yer Tutucusu 2"/>
          <p:cNvSpPr>
            <a:spLocks noGrp="1"/>
          </p:cNvSpPr>
          <p:nvPr>
            <p:ph idx="1"/>
          </p:nvPr>
        </p:nvSpPr>
        <p:spPr>
          <a:xfrm>
            <a:off x="457200" y="1268760"/>
            <a:ext cx="8229600" cy="5256584"/>
          </a:xfrm>
        </p:spPr>
        <p:txBody>
          <a:bodyPr>
            <a:normAutofit/>
          </a:bodyPr>
          <a:lstStyle/>
          <a:p>
            <a:pPr lvl="1"/>
            <a:r>
              <a:rPr lang="tr-TR" dirty="0"/>
              <a:t>Evreler değişmez bir şekilde belli bir sıra ile ortaya çıkarlar. Evrelerle ilgili özelliklerde erken ya da geç kazanım durumları olsa bile </a:t>
            </a:r>
            <a:r>
              <a:rPr lang="tr-TR" b="1" dirty="0"/>
              <a:t>evrelerin sırası değişmez</a:t>
            </a:r>
            <a:r>
              <a:rPr lang="tr-TR" dirty="0" smtClean="0"/>
              <a:t>.</a:t>
            </a:r>
          </a:p>
          <a:p>
            <a:pPr lvl="1"/>
            <a:r>
              <a:rPr lang="tr-TR" dirty="0" smtClean="0"/>
              <a:t> </a:t>
            </a:r>
            <a:r>
              <a:rPr lang="tr-TR" dirty="0"/>
              <a:t>Evreler bir hiyerarşi oluştururlar. </a:t>
            </a:r>
            <a:r>
              <a:rPr lang="tr-TR" b="1" dirty="0"/>
              <a:t>Sonraki evre önceki evrede kazanılanları da kapsar</a:t>
            </a:r>
            <a:r>
              <a:rPr lang="tr-TR" b="1" dirty="0" smtClean="0"/>
              <a:t>.</a:t>
            </a:r>
          </a:p>
          <a:p>
            <a:pPr lvl="1"/>
            <a:r>
              <a:rPr lang="tr-TR" dirty="0"/>
              <a:t>   Gelişim oranlarında farklılıklar vardır. </a:t>
            </a:r>
            <a:r>
              <a:rPr lang="tr-TR" b="1" dirty="0"/>
              <a:t>Her birey kendine göre gelişim gösterir. </a:t>
            </a:r>
            <a:r>
              <a:rPr lang="tr-TR" dirty="0"/>
              <a:t>Bu yüzden aynı gelişim evresinde bulunuyor alsalar bile bireyler arasında gelişim oranları açısından farklılıklar vardır</a:t>
            </a:r>
            <a:r>
              <a:rPr lang="tr-TR" dirty="0" smtClean="0"/>
              <a:t>.</a:t>
            </a:r>
          </a:p>
          <a:p>
            <a:pPr lvl="1"/>
            <a:r>
              <a:rPr lang="tr-TR" dirty="0"/>
              <a:t>   </a:t>
            </a:r>
            <a:r>
              <a:rPr lang="tr-TR" b="1" dirty="0"/>
              <a:t>Her evre için tipik olan özellikler vardır</a:t>
            </a:r>
            <a:r>
              <a:rPr lang="tr-TR" dirty="0"/>
              <a:t>. Yani aynı yaşlardaki çocukların çoğunda ortak bulunan özellik o dönemin özelliği kabul edilir. </a:t>
            </a:r>
          </a:p>
          <a:p>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6710199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zihinsel gelişimi etkileyen faktörler:</a:t>
            </a:r>
            <a:br>
              <a:rPr lang="tr-TR" dirty="0"/>
            </a:br>
            <a:endParaRPr lang="tr-TR" dirty="0"/>
          </a:p>
        </p:txBody>
      </p:sp>
      <p:sp>
        <p:nvSpPr>
          <p:cNvPr id="3" name="İçerik Yer Tutucusu 2"/>
          <p:cNvSpPr>
            <a:spLocks noGrp="1"/>
          </p:cNvSpPr>
          <p:nvPr>
            <p:ph idx="1"/>
          </p:nvPr>
        </p:nvSpPr>
        <p:spPr/>
        <p:txBody>
          <a:bodyPr>
            <a:normAutofit fontScale="85000" lnSpcReduction="10000"/>
          </a:bodyPr>
          <a:lstStyle/>
          <a:p>
            <a:r>
              <a:rPr lang="tr-TR" b="1" dirty="0" smtClean="0"/>
              <a:t>Olgunlaşma:</a:t>
            </a:r>
            <a:r>
              <a:rPr lang="tr-TR" dirty="0"/>
              <a:t> </a:t>
            </a:r>
            <a:r>
              <a:rPr lang="tr-TR" dirty="0" smtClean="0"/>
              <a:t>Bireyin </a:t>
            </a:r>
            <a:r>
              <a:rPr lang="tr-TR" dirty="0"/>
              <a:t>bir işi yapabilecek fiziksel özelliklere sahip olmasıdır. Birey olgunlaştıkça zihin gelişimi de paralel bir şekilde ilerler.</a:t>
            </a:r>
          </a:p>
          <a:p>
            <a:r>
              <a:rPr lang="tr-TR" b="1" dirty="0"/>
              <a:t>Aktif Yaşantı (Deneyim): </a:t>
            </a:r>
            <a:r>
              <a:rPr lang="tr-TR" dirty="0"/>
              <a:t>Uyarıcıların etkisi çevre ile ilgilidir. Alınan her uyarıcı bir başka uyarıcıyla bağlanarak kodlanmaktadır. </a:t>
            </a:r>
            <a:endParaRPr lang="tr-TR" dirty="0" smtClean="0"/>
          </a:p>
          <a:p>
            <a:r>
              <a:rPr lang="tr-TR" b="1" dirty="0" smtClean="0"/>
              <a:t>Toplumsal </a:t>
            </a:r>
            <a:r>
              <a:rPr lang="tr-TR" b="1" dirty="0"/>
              <a:t>Etkileşim (Kültürel Aktarım)</a:t>
            </a:r>
            <a:r>
              <a:rPr lang="tr-TR" dirty="0"/>
              <a:t> </a:t>
            </a:r>
            <a:r>
              <a:rPr lang="tr-TR" dirty="0" smtClean="0"/>
              <a:t>Toplumsal </a:t>
            </a:r>
            <a:r>
              <a:rPr lang="tr-TR" dirty="0"/>
              <a:t>aktarım, çocuğun anne, baba, komşu, arkadaş, öğretmen gibi çevresindeki insanlardan öğrendikleridir.</a:t>
            </a:r>
          </a:p>
          <a:p>
            <a:r>
              <a:rPr lang="tr-TR" b="1" dirty="0"/>
              <a:t>Dengelenme:</a:t>
            </a:r>
            <a:r>
              <a:rPr lang="tr-TR" dirty="0"/>
              <a:t> </a:t>
            </a:r>
            <a:r>
              <a:rPr lang="tr-TR" dirty="0" smtClean="0"/>
              <a:t>Yeni </a:t>
            </a:r>
            <a:r>
              <a:rPr lang="tr-TR" dirty="0"/>
              <a:t>öğrenilen bilgiler önce dengesizlik doğurur, sonra dengeye kavuşurlar. </a:t>
            </a:r>
            <a:endParaRPr lang="tr-TR" dirty="0" smtClean="0"/>
          </a:p>
          <a:p>
            <a:r>
              <a:rPr lang="tr-TR" dirty="0"/>
              <a:t>Organizma gelen yeni bir bilgi ile önceden var olan denge üzerinde bir dengesizlik yaşar. Bu dengesizlik organizmayı yeniden denge kurmaya sevk eder. Böylece alt düzeydeki dengeden üst düzeydeki yeni bir dengeye ulaşılır.</a:t>
            </a:r>
          </a:p>
          <a:p>
            <a:endParaRPr lang="tr-TR" dirty="0"/>
          </a:p>
          <a:p>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5944829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en-US" dirty="0" smtClean="0"/>
              <a:t>Lawrence Kohlberg (1927 – 1987)</a:t>
            </a:r>
            <a:endParaRPr lang="tr-TR" dirty="0"/>
          </a:p>
        </p:txBody>
      </p:sp>
      <p:pic>
        <p:nvPicPr>
          <p:cNvPr id="4" name="Content Placeholder 5"/>
          <p:cNvPicPr>
            <a:picLocks noGrp="1" noChangeAspect="1"/>
          </p:cNvPicPr>
          <p:nvPr>
            <p:ph idx="1"/>
          </p:nvPr>
        </p:nvPicPr>
        <p:blipFill>
          <a:blip r:embed="rId2" cstate="print"/>
          <a:stretch>
            <a:fillRect/>
          </a:stretch>
        </p:blipFill>
        <p:spPr>
          <a:xfrm>
            <a:off x="5220072" y="1340768"/>
            <a:ext cx="3456384" cy="4536504"/>
          </a:xfrm>
        </p:spPr>
      </p:pic>
      <p:sp>
        <p:nvSpPr>
          <p:cNvPr id="6" name="Dikdörtgen 5"/>
          <p:cNvSpPr/>
          <p:nvPr/>
        </p:nvSpPr>
        <p:spPr>
          <a:xfrm>
            <a:off x="827584" y="4054317"/>
            <a:ext cx="4572000" cy="1200329"/>
          </a:xfrm>
          <a:prstGeom prst="rect">
            <a:avLst/>
          </a:prstGeom>
        </p:spPr>
        <p:txBody>
          <a:bodyPr>
            <a:spAutoFit/>
          </a:bodyPr>
          <a:lstStyle/>
          <a:p>
            <a:r>
              <a:rPr lang="tr-TR" dirty="0" smtClean="0">
                <a:effectLst/>
              </a:rPr>
              <a:t>Bireyin ahlak gelişiminin geçirdiği aşamaları ve bu aşamaların birbirleriyle ilişkilerini ve ahlak gelişimini belirleyen temel prensiplerini en geniş şekilde </a:t>
            </a:r>
            <a:r>
              <a:rPr lang="tr-TR" dirty="0" err="1" smtClean="0">
                <a:effectLst/>
              </a:rPr>
              <a:t>Kohlberg</a:t>
            </a:r>
            <a:r>
              <a:rPr lang="tr-TR" dirty="0" smtClean="0">
                <a:effectLst/>
              </a:rPr>
              <a:t> incelemiştir.</a:t>
            </a:r>
            <a:endParaRPr lang="tr-TR" dirty="0"/>
          </a:p>
        </p:txBody>
      </p:sp>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4260184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4" name="İçerik Yer Tutucusu 3"/>
          <p:cNvSpPr>
            <a:spLocks noGrp="1"/>
          </p:cNvSpPr>
          <p:nvPr>
            <p:ph idx="1"/>
          </p:nvPr>
        </p:nvSpPr>
        <p:spPr>
          <a:xfrm>
            <a:off x="457200" y="1600200"/>
            <a:ext cx="8229600" cy="4770537"/>
          </a:xfrm>
          <a:prstGeom prst="rect">
            <a:avLst/>
          </a:prstGeom>
        </p:spPr>
        <p:txBody>
          <a:bodyPr>
            <a:spAutoFit/>
          </a:bodyPr>
          <a:lstStyle/>
          <a:p>
            <a:r>
              <a:rPr lang="tr-TR" sz="2000" b="1" dirty="0" smtClean="0"/>
              <a:t>Ahlak;</a:t>
            </a:r>
            <a:r>
              <a:rPr lang="tr-TR" sz="2000" dirty="0" smtClean="0"/>
              <a:t> bireyin doğru ve yanlışı ayırt edebilmesini sağlayan değerler bütünüdür</a:t>
            </a:r>
          </a:p>
          <a:p>
            <a:endParaRPr lang="tr-TR" sz="2000" dirty="0" smtClean="0"/>
          </a:p>
          <a:p>
            <a:r>
              <a:rPr lang="tr-TR" sz="2000" b="1" dirty="0" smtClean="0"/>
              <a:t>Ahlaki gelişim; </a:t>
            </a:r>
            <a:r>
              <a:rPr lang="tr-TR" sz="2000" dirty="0" smtClean="0"/>
              <a:t>çocuğun toplumun normları doğrultusunda, doğru ve yanlışa ilişkin kendi kişisel değerlerini oluşturabilme sürecidir. </a:t>
            </a:r>
          </a:p>
          <a:p>
            <a:endParaRPr lang="tr-TR" sz="2000" dirty="0" smtClean="0"/>
          </a:p>
          <a:p>
            <a:r>
              <a:rPr lang="tr-TR" sz="2000" dirty="0" smtClean="0"/>
              <a:t>A</a:t>
            </a:r>
            <a:r>
              <a:rPr lang="tr-TR" sz="2000" b="1" dirty="0" smtClean="0"/>
              <a:t>hlaki Olgunluk: </a:t>
            </a:r>
            <a:r>
              <a:rPr lang="tr-TR" sz="2000" dirty="0" smtClean="0"/>
              <a:t>Bireyin duygu, düşünce ve yargı, tutum ve davranışlarındaki her türlü ahlak dışılığı ve sapmayı hemen hissedebilmesini sağlayan mükemmellik düzeyidir</a:t>
            </a:r>
          </a:p>
          <a:p>
            <a:endParaRPr lang="tr-TR" sz="2000" dirty="0" smtClean="0"/>
          </a:p>
          <a:p>
            <a:r>
              <a:rPr lang="tr-TR" sz="2000" b="1" dirty="0" smtClean="0"/>
              <a:t>Ahlaki Kişilik</a:t>
            </a:r>
            <a:r>
              <a:rPr lang="tr-TR" sz="2000" dirty="0" smtClean="0"/>
              <a:t>: bireyler, kendi benliğini, </a:t>
            </a:r>
            <a:r>
              <a:rPr lang="tr-TR" sz="2000" dirty="0" err="1" smtClean="0"/>
              <a:t>öz’ünü</a:t>
            </a:r>
            <a:r>
              <a:rPr lang="tr-TR" sz="2000" dirty="0" smtClean="0"/>
              <a:t>, bazı ahlaki taahhütler ve ahlaki özelliklerle tanımlarlar. Yaşamları açısından bu taahhütleri merkezi bir yere koymakta ve onları aşmaları durumunda benlik bütünlükleri tehlikeye girmektedir. </a:t>
            </a:r>
          </a:p>
        </p:txBody>
      </p:sp>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990469848"/>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729</TotalTime>
  <Words>890</Words>
  <Application>Microsoft Office PowerPoint</Application>
  <PresentationFormat>Ekran Gösterisi (4:3)</PresentationFormat>
  <Paragraphs>121</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Calibri</vt:lpstr>
      <vt:lpstr>Century Gothic</vt:lpstr>
      <vt:lpstr>Wingdings 3</vt:lpstr>
      <vt:lpstr>Duman</vt:lpstr>
      <vt:lpstr>Yaşam Boyu Gelişim ve Din  </vt:lpstr>
      <vt:lpstr>İçerik:</vt:lpstr>
      <vt:lpstr>Gelişim-Dini gelişim </vt:lpstr>
      <vt:lpstr>Dini gelişim: </vt:lpstr>
      <vt:lpstr>Jean Piaget (1896-1980)</vt:lpstr>
      <vt:lpstr>Dönemlerin özellikleri:</vt:lpstr>
      <vt:lpstr>zihinsel gelişimi etkileyen faktörler: </vt:lpstr>
      <vt:lpstr>Lawrence Kohlberg (1927 – 1987)</vt:lpstr>
      <vt:lpstr>PowerPoint Sunusu</vt:lpstr>
      <vt:lpstr>Kohlberg e göre: </vt:lpstr>
      <vt:lpstr>İnancın özellikleri:</vt:lpstr>
      <vt:lpstr>James Fowler (1940 - )</vt:lpstr>
      <vt:lpstr>David Csinos’a göre cocugun manevi gelişim</vt:lpstr>
      <vt:lpstr>Çocuk &amp; Dua</vt:lpstr>
      <vt:lpstr>Çocukta Tanrı kavramı</vt:lpstr>
      <vt:lpstr>Sosyalleşme teorisi, Boyatzis (2005) </vt:lpstr>
      <vt:lpstr>PowerPoint Sunusu</vt:lpstr>
      <vt:lpstr>Kaynakça: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Yaşam Boyu Gelişim ve Din </dc:title>
  <dc:creator>user</dc:creator>
  <cp:lastModifiedBy>nuran</cp:lastModifiedBy>
  <cp:revision>47</cp:revision>
  <dcterms:created xsi:type="dcterms:W3CDTF">2016-07-29T09:46:27Z</dcterms:created>
  <dcterms:modified xsi:type="dcterms:W3CDTF">2017-10-20T10:33:40Z</dcterms:modified>
</cp:coreProperties>
</file>