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64" r:id="rId6"/>
    <p:sldId id="261" r:id="rId7"/>
    <p:sldId id="259" r:id="rId8"/>
    <p:sldId id="265" r:id="rId9"/>
    <p:sldId id="26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Test </a:t>
            </a:r>
            <a:r>
              <a:rPr lang="tr-TR" b="1" dirty="0"/>
              <a:t>ve ölçeklerde yer alan maddelerin kuramsal boyutla ilişkisi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619953"/>
            <a:ext cx="10515600" cy="4351338"/>
          </a:xfrm>
        </p:spPr>
        <p:txBody>
          <a:bodyPr/>
          <a:lstStyle/>
          <a:p>
            <a:pPr algn="just"/>
            <a:r>
              <a:rPr lang="en-US" dirty="0" err="1"/>
              <a:t>Kuram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kavramı</a:t>
            </a:r>
            <a:r>
              <a:rPr lang="en-US" dirty="0"/>
              <a:t> </a:t>
            </a:r>
            <a:r>
              <a:rPr lang="en-US" dirty="0" err="1"/>
              <a:t>açıklamak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kullanılabilecek</a:t>
            </a:r>
            <a:r>
              <a:rPr lang="en-US" dirty="0"/>
              <a:t> </a:t>
            </a:r>
            <a:r>
              <a:rPr lang="en-US" dirty="0" err="1"/>
              <a:t>bilimsel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edilebilir</a:t>
            </a:r>
            <a:r>
              <a:rPr lang="en-US" dirty="0"/>
              <a:t> </a:t>
            </a:r>
            <a:r>
              <a:rPr lang="en-US" dirty="0" err="1"/>
              <a:t>ilkeler</a:t>
            </a:r>
            <a:r>
              <a:rPr lang="en-US" dirty="0"/>
              <a:t> </a:t>
            </a:r>
            <a:r>
              <a:rPr lang="en-US" dirty="0" err="1"/>
              <a:t>bütünüdür</a:t>
            </a:r>
            <a:r>
              <a:rPr lang="en-US" dirty="0"/>
              <a:t>. </a:t>
            </a:r>
            <a:endParaRPr lang="tr-TR" dirty="0" smtClean="0"/>
          </a:p>
          <a:p>
            <a:pPr algn="just"/>
            <a:endParaRPr lang="tr-TR" dirty="0"/>
          </a:p>
          <a:p>
            <a:pPr algn="just"/>
            <a:r>
              <a:rPr lang="en-US" dirty="0" err="1" smtClean="0"/>
              <a:t>Kuramlar</a:t>
            </a:r>
            <a:r>
              <a:rPr lang="en-US" dirty="0" smtClean="0"/>
              <a:t> </a:t>
            </a:r>
            <a:r>
              <a:rPr lang="en-US" dirty="0" err="1"/>
              <a:t>çevresel</a:t>
            </a:r>
            <a:r>
              <a:rPr lang="en-US" dirty="0"/>
              <a:t> </a:t>
            </a:r>
            <a:r>
              <a:rPr lang="en-US" dirty="0" err="1"/>
              <a:t>gözlemlerin</a:t>
            </a:r>
            <a:r>
              <a:rPr lang="en-US" dirty="0"/>
              <a:t> </a:t>
            </a:r>
            <a:r>
              <a:rPr lang="en-US" dirty="0" err="1"/>
              <a:t>yorumlanması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çerçeveler</a:t>
            </a:r>
            <a:r>
              <a:rPr lang="en-US" dirty="0"/>
              <a:t> </a:t>
            </a:r>
            <a:r>
              <a:rPr lang="en-US" dirty="0" err="1"/>
              <a:t>sağlar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köprü</a:t>
            </a:r>
            <a:r>
              <a:rPr lang="en-US" dirty="0"/>
              <a:t> </a:t>
            </a:r>
            <a:r>
              <a:rPr lang="en-US" dirty="0" err="1"/>
              <a:t>görevi</a:t>
            </a:r>
            <a:r>
              <a:rPr lang="en-US" dirty="0"/>
              <a:t> </a:t>
            </a:r>
            <a:r>
              <a:rPr lang="en-US" dirty="0" err="1"/>
              <a:t>gör</a:t>
            </a:r>
            <a:r>
              <a:rPr lang="tr-TR" dirty="0" err="1"/>
              <a:t>mektedir</a:t>
            </a:r>
            <a:r>
              <a:rPr lang="en-US" dirty="0"/>
              <a:t> (</a:t>
            </a:r>
            <a:r>
              <a:rPr lang="en-US" dirty="0" err="1"/>
              <a:t>Suppes</a:t>
            </a:r>
            <a:r>
              <a:rPr lang="en-US" dirty="0"/>
              <a:t>, 1974).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95146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75145" y="2253673"/>
            <a:ext cx="10515600" cy="4604327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Test geliştirme sürecinin bir aşaması olarak ölçülecek özelliğin «</a:t>
            </a:r>
            <a:r>
              <a:rPr lang="tr-TR" dirty="0" err="1" smtClean="0"/>
              <a:t>İşevuruk</a:t>
            </a:r>
            <a:r>
              <a:rPr lang="tr-TR" dirty="0" smtClean="0"/>
              <a:t> </a:t>
            </a:r>
            <a:r>
              <a:rPr lang="tr-TR" dirty="0"/>
              <a:t>Tanım Doğrultusunda Ölçülmesi Hedeflenen Yapının Ölçülebilir Göstergelerinin </a:t>
            </a:r>
            <a:r>
              <a:rPr lang="tr-TR" dirty="0" smtClean="0"/>
              <a:t>Belirlenmesi» yer almaktadır (</a:t>
            </a:r>
            <a:r>
              <a:rPr lang="tr-TR" dirty="0" err="1" smtClean="0"/>
              <a:t>Crocker</a:t>
            </a:r>
            <a:r>
              <a:rPr lang="tr-TR" dirty="0" smtClean="0"/>
              <a:t> &amp;</a:t>
            </a:r>
            <a:r>
              <a:rPr lang="tr-TR" dirty="0" err="1" smtClean="0"/>
              <a:t>Algina</a:t>
            </a:r>
            <a:r>
              <a:rPr lang="tr-TR" dirty="0" smtClean="0"/>
              <a:t>, 1986).</a:t>
            </a:r>
          </a:p>
          <a:p>
            <a:pPr algn="just"/>
            <a:endParaRPr lang="tr-TR" dirty="0"/>
          </a:p>
          <a:p>
            <a:pPr algn="just"/>
            <a:r>
              <a:rPr lang="tr-TR" dirty="0" smtClean="0"/>
              <a:t>Bu aşamada, ölçülen özellik ile özelliğin tanımlanmasında dayanılan kuramın bağlantısı dikkate </a:t>
            </a:r>
            <a:r>
              <a:rPr lang="tr-TR" dirty="0" err="1" smtClean="0"/>
              <a:t>alınmlıdır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939800" y="152688"/>
            <a:ext cx="10515600" cy="1325563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6816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pPr algn="just"/>
            <a:r>
              <a:rPr lang="tr-TR" dirty="0"/>
              <a:t>Test ve ölçeklerde yer alan maddeler</a:t>
            </a:r>
            <a:r>
              <a:rPr lang="en-US" dirty="0"/>
              <a:t>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bilişsel</a:t>
            </a:r>
            <a:r>
              <a:rPr lang="en-US" dirty="0"/>
              <a:t>/</a:t>
            </a:r>
            <a:r>
              <a:rPr lang="en-US" dirty="0" err="1"/>
              <a:t>duyuşsal</a:t>
            </a:r>
            <a:r>
              <a:rPr lang="en-US" dirty="0"/>
              <a:t> </a:t>
            </a:r>
            <a:r>
              <a:rPr lang="en-US" dirty="0" err="1"/>
              <a:t>yapıyı</a:t>
            </a:r>
            <a:r>
              <a:rPr lang="en-US" dirty="0"/>
              <a:t> </a:t>
            </a:r>
            <a:r>
              <a:rPr lang="en-US" dirty="0" err="1"/>
              <a:t>ölçüyor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maddeler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yapıya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kuramı</a:t>
            </a:r>
            <a:r>
              <a:rPr lang="en-US" dirty="0"/>
              <a:t> </a:t>
            </a:r>
            <a:r>
              <a:rPr lang="en-US" dirty="0" err="1"/>
              <a:t>destekleyecek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yapılandırılm</a:t>
            </a:r>
            <a:r>
              <a:rPr lang="tr-TR" dirty="0"/>
              <a:t>alıdır</a:t>
            </a:r>
            <a:r>
              <a:rPr lang="tr-TR" dirty="0" smtClean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 err="1" smtClean="0"/>
              <a:t>Cronbach</a:t>
            </a:r>
            <a:r>
              <a:rPr lang="tr-TR" dirty="0" smtClean="0"/>
              <a:t> ve </a:t>
            </a:r>
            <a:r>
              <a:rPr lang="tr-TR" dirty="0" err="1" smtClean="0"/>
              <a:t>Meehl</a:t>
            </a:r>
            <a:r>
              <a:rPr lang="tr-TR" dirty="0" smtClean="0"/>
              <a:t>, bu tanımlama sürecini yapı geçerliği olarak adlandırmıştır. Yapı geçerliği, bir araçla ölçülmek istenen yapının o araçla ortaya konulma derecesidir (</a:t>
            </a:r>
            <a:r>
              <a:rPr lang="tr-TR" dirty="0" err="1" smtClean="0"/>
              <a:t>Lord</a:t>
            </a:r>
            <a:r>
              <a:rPr lang="tr-TR" dirty="0" smtClean="0"/>
              <a:t> &amp; </a:t>
            </a:r>
            <a:r>
              <a:rPr lang="tr-TR" dirty="0" err="1" smtClean="0"/>
              <a:t>Novic</a:t>
            </a:r>
            <a:r>
              <a:rPr lang="tr-TR" dirty="0" smtClean="0"/>
              <a:t>, 1968).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940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Baykul</a:t>
            </a:r>
            <a:r>
              <a:rPr lang="tr-TR" dirty="0" smtClean="0"/>
              <a:t> (2013), yapı geçerliğinin saptanmasında aşağıdaki yolun izlenmesini önermektedir:</a:t>
            </a:r>
          </a:p>
          <a:p>
            <a:pPr lvl="1"/>
            <a:r>
              <a:rPr lang="tr-TR" dirty="0" smtClean="0"/>
              <a:t>Yapı, özellikler, başka yapılarla ilişkiler, durumlar belirtilerek yapı hakkında işe vuruk tanım yapılmalı</a:t>
            </a:r>
          </a:p>
          <a:p>
            <a:pPr lvl="1"/>
            <a:r>
              <a:rPr lang="tr-TR" dirty="0" smtClean="0"/>
              <a:t>Bunlara dayalı hipotezler kurulmalı</a:t>
            </a:r>
          </a:p>
          <a:p>
            <a:pPr lvl="1"/>
            <a:r>
              <a:rPr lang="tr-TR" dirty="0" smtClean="0"/>
              <a:t>Bu hipotezleri yoklamak üzere uygun bir araç veya araçlar geliştirilmeli</a:t>
            </a:r>
          </a:p>
          <a:p>
            <a:pPr lvl="1"/>
            <a:r>
              <a:rPr lang="tr-TR" dirty="0" smtClean="0"/>
              <a:t>Araç uygun bir gruba uygulanarak gerekli veri toplanmalı</a:t>
            </a:r>
          </a:p>
          <a:p>
            <a:pPr lvl="1"/>
            <a:r>
              <a:rPr lang="tr-TR" dirty="0" smtClean="0"/>
              <a:t>Verilerin hipotezleri destekleme durumuna göre yapının ortaya çıkan özelliklerinin ortaya konması ve desteklememe durumuna göre de alternatif hipotezler aranması yoluna </a:t>
            </a:r>
            <a:r>
              <a:rPr lang="tr-TR" dirty="0" err="1" smtClean="0"/>
              <a:t>gidilmelli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1485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85843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Yapının belli çerçevelere dayalı olarak tanımlanması:</a:t>
            </a:r>
          </a:p>
          <a:p>
            <a:pPr lvl="1" algn="just"/>
            <a:r>
              <a:rPr lang="tr-TR" dirty="0"/>
              <a:t>Ne ölçüleceği ve sonuçların nasıl yorumlanacağının net olması, geçerli ölçmeler yapılması için </a:t>
            </a:r>
            <a:r>
              <a:rPr lang="tr-TR" dirty="0" smtClean="0"/>
              <a:t>gereklidir.</a:t>
            </a:r>
            <a:endParaRPr lang="tr-TR" dirty="0"/>
          </a:p>
          <a:p>
            <a:pPr lvl="1" algn="just"/>
            <a:r>
              <a:rPr lang="tr-TR" dirty="0" smtClean="0"/>
              <a:t>Değerlendirmenin yapılandırılmasında ve tartışmalarda ortak bir zemin sağlamaktadır</a:t>
            </a:r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en-US" dirty="0" smtClean="0"/>
              <a:t>Dwyer</a:t>
            </a:r>
            <a:r>
              <a:rPr lang="tr-TR" dirty="0"/>
              <a:t>, </a:t>
            </a:r>
            <a:r>
              <a:rPr lang="en-US" dirty="0"/>
              <a:t>Gallagher</a:t>
            </a:r>
            <a:r>
              <a:rPr lang="tr-TR" dirty="0"/>
              <a:t>, </a:t>
            </a:r>
            <a:r>
              <a:rPr lang="en-US" dirty="0"/>
              <a:t>Levin</a:t>
            </a:r>
            <a:r>
              <a:rPr lang="tr-TR" dirty="0"/>
              <a:t> &amp;</a:t>
            </a:r>
            <a:r>
              <a:rPr lang="en-US" dirty="0"/>
              <a:t> Morley</a:t>
            </a:r>
            <a:r>
              <a:rPr lang="tr-TR" dirty="0"/>
              <a:t>, 2003)</a:t>
            </a:r>
          </a:p>
        </p:txBody>
      </p:sp>
    </p:spTree>
    <p:extLst>
      <p:ext uri="{BB962C8B-B14F-4D97-AF65-F5344CB8AC3E}">
        <p14:creationId xmlns:p14="http://schemas.microsoft.com/office/powerpoint/2010/main" val="3658741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Madde-Kuramsal Boyut İlişkisi Örneği:</a:t>
            </a:r>
            <a:br>
              <a:rPr lang="tr-TR" b="1" dirty="0" smtClean="0"/>
            </a:br>
            <a:r>
              <a:rPr lang="tr-TR" b="1" dirty="0" err="1" smtClean="0"/>
              <a:t>Holland</a:t>
            </a:r>
            <a:r>
              <a:rPr lang="tr-TR" b="1" dirty="0" smtClean="0"/>
              <a:t> </a:t>
            </a:r>
            <a:r>
              <a:rPr lang="tr-TR" b="1" dirty="0"/>
              <a:t>RIASEC Modeli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8375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Kişilik ve kariyer testlerinin hazırlanmasında, en çok tercih edilen modellerden </a:t>
            </a:r>
            <a:r>
              <a:rPr lang="tr-TR" dirty="0" smtClean="0"/>
              <a:t>biri </a:t>
            </a:r>
            <a:r>
              <a:rPr lang="tr-TR" dirty="0" err="1"/>
              <a:t>Holland</a:t>
            </a:r>
            <a:r>
              <a:rPr lang="tr-TR" dirty="0"/>
              <a:t> RIASEC </a:t>
            </a:r>
            <a:r>
              <a:rPr lang="tr-TR" dirty="0" err="1" smtClean="0"/>
              <a:t>Modeli’dir</a:t>
            </a:r>
            <a:r>
              <a:rPr lang="tr-TR" dirty="0" smtClean="0"/>
              <a:t>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err="1"/>
              <a:t>Holland’ın</a:t>
            </a:r>
            <a:r>
              <a:rPr lang="tr-TR" dirty="0"/>
              <a:t> Altıgen </a:t>
            </a:r>
            <a:r>
              <a:rPr lang="tr-TR" dirty="0" err="1"/>
              <a:t>Modeli’ne</a:t>
            </a:r>
            <a:r>
              <a:rPr lang="tr-TR" dirty="0"/>
              <a:t> göre altı kişilik tipinin varlığından söz </a:t>
            </a:r>
            <a:r>
              <a:rPr lang="tr-TR" dirty="0" smtClean="0"/>
              <a:t>edilebilmektedir.</a:t>
            </a:r>
          </a:p>
          <a:p>
            <a:pPr algn="just"/>
            <a:endParaRPr lang="tr-TR" dirty="0"/>
          </a:p>
          <a:p>
            <a:pPr algn="just"/>
            <a:endParaRPr lang="tr-TR" dirty="0" smtClean="0"/>
          </a:p>
          <a:p>
            <a:pPr algn="just"/>
            <a:endParaRPr lang="tr-TR" dirty="0"/>
          </a:p>
          <a:p>
            <a:pPr algn="just"/>
            <a:endParaRPr lang="tr-TR" dirty="0" smtClean="0"/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Gottfredson</a:t>
            </a:r>
            <a:r>
              <a:rPr lang="tr-TR" dirty="0" smtClean="0"/>
              <a:t> &amp; </a:t>
            </a:r>
            <a:r>
              <a:rPr lang="tr-TR" dirty="0" err="1"/>
              <a:t>Holland</a:t>
            </a:r>
            <a:r>
              <a:rPr lang="tr-TR" dirty="0"/>
              <a:t> </a:t>
            </a:r>
            <a:r>
              <a:rPr lang="tr-TR" dirty="0" smtClean="0"/>
              <a:t>1996) </a:t>
            </a:r>
          </a:p>
          <a:p>
            <a:pPr algn="just"/>
            <a:endParaRPr lang="tr-TR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0218" y="3906260"/>
            <a:ext cx="3663517" cy="2477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850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79080"/>
            <a:ext cx="10515600" cy="5471102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Bireyin </a:t>
            </a:r>
            <a:r>
              <a:rPr lang="tr-TR" dirty="0"/>
              <a:t>çalıştığı çevrenin özellikleri </a:t>
            </a:r>
            <a:r>
              <a:rPr lang="tr-TR" dirty="0" smtClean="0"/>
              <a:t>ile kişilik </a:t>
            </a:r>
            <a:r>
              <a:rPr lang="tr-TR" dirty="0"/>
              <a:t>özellikleri </a:t>
            </a:r>
            <a:r>
              <a:rPr lang="tr-TR" dirty="0" smtClean="0"/>
              <a:t>arasında uyum olması, bireyin işinde doyum sağlamasına ve yüksek performans göstermesine olanak verecektir. Bu ilkeye dayalı olarak </a:t>
            </a:r>
            <a:r>
              <a:rPr lang="tr-TR" dirty="0" err="1" smtClean="0"/>
              <a:t>Holland</a:t>
            </a:r>
            <a:r>
              <a:rPr lang="tr-TR" dirty="0" smtClean="0"/>
              <a:t> </a:t>
            </a:r>
            <a:r>
              <a:rPr lang="tr-TR" dirty="0" err="1" smtClean="0"/>
              <a:t>Modeli’nde</a:t>
            </a:r>
            <a:r>
              <a:rPr lang="tr-TR" dirty="0" smtClean="0"/>
              <a:t> tanımlanan yapıyı ölçmeye yönelik bir ölçme aracı geliştirilmiştir.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Bu ölçekte, bireylerin </a:t>
            </a:r>
            <a:r>
              <a:rPr lang="tr-TR" dirty="0"/>
              <a:t>ortaya koydukları kişisel </a:t>
            </a:r>
            <a:r>
              <a:rPr lang="tr-TR" dirty="0" smtClean="0"/>
              <a:t>ilgileri ile meslekler </a:t>
            </a:r>
            <a:r>
              <a:rPr lang="tr-TR" dirty="0"/>
              <a:t>bu ilgilerle </a:t>
            </a:r>
            <a:r>
              <a:rPr lang="tr-TR" dirty="0" smtClean="0"/>
              <a:t>eşleştirilmektedir (kişilik tipleri ve  iş ortamları arasındaki bağlantı).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/>
              <a:t>T</a:t>
            </a:r>
            <a:r>
              <a:rPr lang="tr-TR" dirty="0" smtClean="0"/>
              <a:t>estteki performanslarından hareketle, bireylerin “</a:t>
            </a:r>
            <a:r>
              <a:rPr lang="tr-TR" dirty="0"/>
              <a:t>yapabileceği” ve “mutlu olabileceği” alanlarda çalışabilmesine  ve bu doğrultuda meslekler </a:t>
            </a:r>
            <a:r>
              <a:rPr lang="tr-TR" dirty="0" smtClean="0"/>
              <a:t>seçimine yönlendirilebilmektedir.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0197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 err="1" smtClean="0"/>
              <a:t>Baykul</a:t>
            </a:r>
            <a:r>
              <a:rPr lang="tr-TR" dirty="0" smtClean="0"/>
              <a:t>, Y. (2013). </a:t>
            </a:r>
            <a:r>
              <a:rPr lang="tr-TR" i="1" dirty="0" smtClean="0"/>
              <a:t>Eğitimde ve Psikolojide Ölçme: Klasik Test </a:t>
            </a:r>
            <a:r>
              <a:rPr lang="tr-TR" i="1" dirty="0"/>
              <a:t>T</a:t>
            </a:r>
            <a:r>
              <a:rPr lang="tr-TR" i="1" dirty="0" smtClean="0"/>
              <a:t>eorisi ve 	Uygulaması. </a:t>
            </a:r>
            <a:r>
              <a:rPr lang="tr-TR" dirty="0" smtClean="0"/>
              <a:t>Ankara: </a:t>
            </a:r>
            <a:r>
              <a:rPr lang="tr-TR" dirty="0" err="1" smtClean="0"/>
              <a:t>Pegem</a:t>
            </a:r>
            <a:r>
              <a:rPr lang="tr-TR" dirty="0" smtClean="0"/>
              <a:t> Akademi.</a:t>
            </a:r>
          </a:p>
          <a:p>
            <a:pPr marL="0" indent="0" algn="just">
              <a:buNone/>
            </a:pPr>
            <a:r>
              <a:rPr lang="en-US" dirty="0" err="1" smtClean="0"/>
              <a:t>Gottfredson</a:t>
            </a:r>
            <a:r>
              <a:rPr lang="en-US" dirty="0"/>
              <a:t>, G.D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 smtClean="0"/>
              <a:t>&amp; </a:t>
            </a:r>
            <a:r>
              <a:rPr lang="en-US" dirty="0"/>
              <a:t>Holland J.L</a:t>
            </a:r>
            <a:r>
              <a:rPr lang="en-US" dirty="0" smtClean="0"/>
              <a:t>. </a:t>
            </a:r>
            <a:r>
              <a:rPr lang="tr-TR" dirty="0" smtClean="0"/>
              <a:t>(</a:t>
            </a:r>
            <a:r>
              <a:rPr lang="en-US" dirty="0" smtClean="0"/>
              <a:t>1996</a:t>
            </a:r>
            <a:r>
              <a:rPr lang="tr-TR" dirty="0" smtClean="0"/>
              <a:t>).</a:t>
            </a:r>
            <a:r>
              <a:rPr lang="en-US" dirty="0" smtClean="0"/>
              <a:t> </a:t>
            </a:r>
            <a:r>
              <a:rPr lang="en-US" i="1" dirty="0"/>
              <a:t>Dictionary Of </a:t>
            </a:r>
            <a:r>
              <a:rPr lang="en-US" i="1" dirty="0" smtClean="0"/>
              <a:t>Holland </a:t>
            </a:r>
            <a:r>
              <a:rPr lang="tr-TR" i="1" dirty="0" smtClean="0"/>
              <a:t>	</a:t>
            </a:r>
            <a:r>
              <a:rPr lang="en-US" i="1" dirty="0" smtClean="0"/>
              <a:t>Occupational Codes</a:t>
            </a:r>
            <a:r>
              <a:rPr lang="tr-TR" i="1" dirty="0" smtClean="0"/>
              <a:t>.</a:t>
            </a:r>
            <a:r>
              <a:rPr lang="en-US" dirty="0" smtClean="0"/>
              <a:t> </a:t>
            </a:r>
            <a:r>
              <a:rPr lang="en-US" dirty="0"/>
              <a:t>Psychological Assessment Resources Inc.</a:t>
            </a:r>
            <a:endParaRPr lang="tr-TR" dirty="0"/>
          </a:p>
          <a:p>
            <a:pPr marL="0" indent="0" algn="just">
              <a:buNone/>
            </a:pPr>
            <a:r>
              <a:rPr lang="en-US" dirty="0" smtClean="0"/>
              <a:t>Dwyer</a:t>
            </a:r>
            <a:r>
              <a:rPr lang="en-US" dirty="0"/>
              <a:t>, C. A., Gallagher, A., Levin, J., &amp; Morley, M. E. (2003). What </a:t>
            </a:r>
            <a:r>
              <a:rPr lang="en-US" dirty="0" smtClean="0"/>
              <a:t>is </a:t>
            </a:r>
            <a:r>
              <a:rPr lang="tr-TR" dirty="0" smtClean="0"/>
              <a:t>	</a:t>
            </a:r>
            <a:r>
              <a:rPr lang="en-US" dirty="0" smtClean="0"/>
              <a:t>quantitative </a:t>
            </a:r>
            <a:r>
              <a:rPr lang="en-US" dirty="0"/>
              <a:t>reasoning? Defining the construct for assessment </a:t>
            </a:r>
            <a:r>
              <a:rPr lang="tr-TR" dirty="0" smtClean="0"/>
              <a:t>	</a:t>
            </a:r>
            <a:r>
              <a:rPr lang="en-US" dirty="0" smtClean="0"/>
              <a:t>purposes</a:t>
            </a:r>
            <a:r>
              <a:rPr lang="en-US" dirty="0"/>
              <a:t>. </a:t>
            </a:r>
            <a:r>
              <a:rPr lang="en-US" i="1" dirty="0"/>
              <a:t>ETS Research Report Series</a:t>
            </a:r>
            <a:r>
              <a:rPr lang="en-US" dirty="0"/>
              <a:t>, 2003(2</a:t>
            </a:r>
            <a:r>
              <a:rPr lang="en-US" dirty="0" smtClean="0"/>
              <a:t>).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err="1" smtClean="0"/>
              <a:t>Lord</a:t>
            </a:r>
            <a:r>
              <a:rPr lang="tr-TR" dirty="0" smtClean="0"/>
              <a:t>, F.M. &amp; </a:t>
            </a:r>
            <a:r>
              <a:rPr lang="tr-TR" dirty="0" err="1" smtClean="0"/>
              <a:t>Novick</a:t>
            </a:r>
            <a:r>
              <a:rPr lang="tr-TR" dirty="0" smtClean="0"/>
              <a:t>, R. M.(1968). </a:t>
            </a:r>
            <a:r>
              <a:rPr lang="tr-TR" i="1" dirty="0" smtClean="0"/>
              <a:t>Statistical </a:t>
            </a:r>
            <a:r>
              <a:rPr lang="tr-TR" i="1" dirty="0" err="1" smtClean="0"/>
              <a:t>Theories</a:t>
            </a:r>
            <a:r>
              <a:rPr lang="tr-TR" i="1" dirty="0" smtClean="0"/>
              <a:t> of </a:t>
            </a:r>
            <a:r>
              <a:rPr lang="tr-TR" i="1" dirty="0" err="1" smtClean="0"/>
              <a:t>Mental</a:t>
            </a:r>
            <a:r>
              <a:rPr lang="tr-TR" i="1" dirty="0" smtClean="0"/>
              <a:t> Test 	</a:t>
            </a:r>
            <a:r>
              <a:rPr lang="tr-TR" i="1" dirty="0" err="1" smtClean="0"/>
              <a:t>Scores</a:t>
            </a:r>
            <a:r>
              <a:rPr lang="tr-TR" dirty="0" smtClean="0"/>
              <a:t>. 	California </a:t>
            </a:r>
            <a:r>
              <a:rPr lang="tr-TR" dirty="0" err="1" smtClean="0"/>
              <a:t>Addison-Wesley</a:t>
            </a:r>
            <a:r>
              <a:rPr lang="tr-TR" dirty="0" smtClean="0"/>
              <a:t> </a:t>
            </a:r>
            <a:r>
              <a:rPr lang="tr-TR" dirty="0" err="1" smtClean="0"/>
              <a:t>end</a:t>
            </a:r>
            <a:r>
              <a:rPr lang="tr-TR" dirty="0" smtClean="0"/>
              <a:t> </a:t>
            </a:r>
            <a:r>
              <a:rPr lang="tr-TR" dirty="0" err="1" smtClean="0"/>
              <a:t>Co</a:t>
            </a:r>
            <a:r>
              <a:rPr lang="tr-TR" dirty="0" smtClean="0"/>
              <a:t>. </a:t>
            </a:r>
            <a:r>
              <a:rPr lang="tr-TR" dirty="0" err="1" smtClean="0"/>
              <a:t>Ldt</a:t>
            </a:r>
            <a:r>
              <a:rPr lang="tr-TR" dirty="0" smtClean="0"/>
              <a:t>.</a:t>
            </a:r>
            <a:endParaRPr lang="tr-TR" dirty="0" smtClean="0"/>
          </a:p>
          <a:p>
            <a:pPr marL="0" indent="0" algn="just">
              <a:buNone/>
            </a:pPr>
            <a:r>
              <a:rPr lang="en-US" dirty="0" err="1" smtClean="0"/>
              <a:t>Suppes</a:t>
            </a:r>
            <a:r>
              <a:rPr lang="en-US" dirty="0"/>
              <a:t>, P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 smtClean="0"/>
              <a:t>(</a:t>
            </a:r>
            <a:r>
              <a:rPr lang="en-US" dirty="0"/>
              <a:t>1974</a:t>
            </a:r>
            <a:r>
              <a:rPr lang="en-US" dirty="0" smtClean="0"/>
              <a:t>)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r>
              <a:rPr lang="en-US" dirty="0"/>
              <a:t>The place of theory in educational research. </a:t>
            </a:r>
            <a:r>
              <a:rPr lang="tr-TR" dirty="0" smtClean="0"/>
              <a:t>	</a:t>
            </a:r>
            <a:r>
              <a:rPr lang="en-US" i="1" dirty="0" smtClean="0"/>
              <a:t>Educational Researcher</a:t>
            </a:r>
            <a:r>
              <a:rPr lang="en-US" dirty="0"/>
              <a:t>, 3(6), 3-10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0595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1429</TotalTime>
  <Words>386</Words>
  <Application>Microsoft Office PowerPoint</Application>
  <PresentationFormat>Geniş ekran</PresentationFormat>
  <Paragraphs>44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Test ve ölçeklerde yer alan maddelerin kuramsal boyutla ilişkisi</vt:lpstr>
      <vt:lpstr>PowerPoint Sunusu</vt:lpstr>
      <vt:lpstr>PowerPoint Sunusu</vt:lpstr>
      <vt:lpstr>PowerPoint Sunusu</vt:lpstr>
      <vt:lpstr>PowerPoint Sunusu</vt:lpstr>
      <vt:lpstr>PowerPoint Sunusu</vt:lpstr>
      <vt:lpstr>Madde-Kuramsal Boyut İlişkisi Örneği: Holland RIASEC Modeli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Cagla ALPAYAR</cp:lastModifiedBy>
  <cp:revision>26</cp:revision>
  <dcterms:created xsi:type="dcterms:W3CDTF">2017-05-16T13:19:38Z</dcterms:created>
  <dcterms:modified xsi:type="dcterms:W3CDTF">2018-01-31T05:23:12Z</dcterms:modified>
</cp:coreProperties>
</file>