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sldIdLst>
    <p:sldId id="380" r:id="rId2"/>
    <p:sldId id="382" r:id="rId3"/>
    <p:sldId id="383" r:id="rId4"/>
    <p:sldId id="589" r:id="rId5"/>
    <p:sldId id="384" r:id="rId6"/>
    <p:sldId id="385" r:id="rId7"/>
    <p:sldId id="590" r:id="rId8"/>
    <p:sldId id="386" r:id="rId9"/>
    <p:sldId id="387" r:id="rId10"/>
    <p:sldId id="388" r:id="rId11"/>
    <p:sldId id="591" r:id="rId12"/>
    <p:sldId id="389" r:id="rId13"/>
    <p:sldId id="390" r:id="rId14"/>
    <p:sldId id="592" r:id="rId15"/>
    <p:sldId id="593" r:id="rId16"/>
    <p:sldId id="594" r:id="rId17"/>
    <p:sldId id="595" r:id="rId18"/>
    <p:sldId id="391" r:id="rId19"/>
    <p:sldId id="392" r:id="rId20"/>
    <p:sldId id="393" r:id="rId21"/>
    <p:sldId id="394" r:id="rId22"/>
    <p:sldId id="395" r:id="rId23"/>
    <p:sldId id="396" r:id="rId24"/>
    <p:sldId id="397" r:id="rId25"/>
    <p:sldId id="398" r:id="rId26"/>
    <p:sldId id="399" r:id="rId27"/>
    <p:sldId id="400" r:id="rId28"/>
    <p:sldId id="403" r:id="rId29"/>
    <p:sldId id="402" r:id="rId30"/>
    <p:sldId id="404" r:id="rId31"/>
    <p:sldId id="405" r:id="rId32"/>
    <p:sldId id="406" r:id="rId33"/>
    <p:sldId id="407" r:id="rId3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49" autoAdjust="0"/>
    <p:restoredTop sz="94660"/>
  </p:normalViewPr>
  <p:slideViewPr>
    <p:cSldViewPr>
      <p:cViewPr>
        <p:scale>
          <a:sx n="33" d="100"/>
          <a:sy n="33" d="100"/>
        </p:scale>
        <p:origin x="-3150" y="-123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CB37957-EBB8-461C-A79F-FCC5CDD0C083}" type="datetimeFigureOut">
              <a:rPr lang="tr-TR" smtClean="0"/>
              <a:pPr/>
              <a:t>26.04.2017</a:t>
            </a:fld>
            <a:endParaRPr lang="tr-TR"/>
          </a:p>
        </p:txBody>
      </p:sp>
      <p:sp>
        <p:nvSpPr>
          <p:cNvPr id="17" name="Footer Placeholder 16"/>
          <p:cNvSpPr>
            <a:spLocks noGrp="1"/>
          </p:cNvSpPr>
          <p:nvPr>
            <p:ph type="ftr" sz="quarter" idx="11"/>
          </p:nvPr>
        </p:nvSpPr>
        <p:spPr>
          <a:xfrm>
            <a:off x="2898648" y="6355080"/>
            <a:ext cx="3474720" cy="365760"/>
          </a:xfrm>
        </p:spPr>
        <p:txBody>
          <a:bodyPr/>
          <a:lstStyle/>
          <a:p>
            <a:endParaRPr lang="tr-TR"/>
          </a:p>
        </p:txBody>
      </p:sp>
      <p:sp>
        <p:nvSpPr>
          <p:cNvPr id="29" name="Slide Number Placeholder 28"/>
          <p:cNvSpPr>
            <a:spLocks noGrp="1"/>
          </p:cNvSpPr>
          <p:nvPr>
            <p:ph type="sldNum" sz="quarter" idx="12"/>
          </p:nvPr>
        </p:nvSpPr>
        <p:spPr>
          <a:xfrm>
            <a:off x="1216152" y="6355080"/>
            <a:ext cx="1219200" cy="365760"/>
          </a:xfrm>
        </p:spPr>
        <p:txBody>
          <a:bodyPr/>
          <a:lstStyle/>
          <a:p>
            <a:fld id="{4C7E4E18-931F-4053-A9C6-E4B8DB100E4E}" type="slidenum">
              <a:rPr lang="tr-TR" smtClean="0"/>
              <a:pPr/>
              <a:t>‹#›</a:t>
            </a:fld>
            <a:endParaRPr lang="tr-T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a:xfrm>
            <a:off x="2898648" y="6355080"/>
            <a:ext cx="3474720" cy="365760"/>
          </a:xfrm>
        </p:spPr>
        <p:txBody>
          <a:bodyPr/>
          <a:lstStyle/>
          <a:p>
            <a:endParaRPr lang="tr-TR"/>
          </a:p>
        </p:txBody>
      </p:sp>
      <p:sp>
        <p:nvSpPr>
          <p:cNvPr id="6" name="Slide Number Placeholder 5"/>
          <p:cNvSpPr>
            <a:spLocks noGrp="1"/>
          </p:cNvSpPr>
          <p:nvPr>
            <p:ph type="sldNum" sz="quarter" idx="12"/>
          </p:nvPr>
        </p:nvSpPr>
        <p:spPr>
          <a:xfrm>
            <a:off x="1069848" y="6355080"/>
            <a:ext cx="1520952" cy="365760"/>
          </a:xfrm>
        </p:spPr>
        <p:txBody>
          <a:bodyPr/>
          <a:lstStyle/>
          <a:p>
            <a:fld id="{4C7E4E18-931F-4053-A9C6-E4B8DB100E4E}" type="slidenum">
              <a:rPr lang="tr-TR" smtClean="0"/>
              <a:pPr/>
              <a:t>‹#›</a:t>
            </a:fld>
            <a:endParaRPr lang="tr-T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7E4E18-931F-4053-A9C6-E4B8DB100E4E}" type="slidenum">
              <a:rPr lang="tr-TR" smtClean="0"/>
              <a:pPr/>
              <a:t>‹#›</a:t>
            </a:fld>
            <a:endParaRPr lang="tr-TR"/>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C7E4E18-931F-4053-A9C6-E4B8DB100E4E}" type="slidenum">
              <a:rPr lang="tr-TR" smtClean="0"/>
              <a:pPr/>
              <a:t>‹#›</a:t>
            </a:fld>
            <a:endParaRPr lang="tr-TR"/>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C7E4E18-931F-4053-A9C6-E4B8DB100E4E}" type="slidenum">
              <a:rPr lang="tr-TR" smtClean="0"/>
              <a:pPr/>
              <a:t>‹#›</a:t>
            </a:fld>
            <a:endParaRPr lang="tr-TR"/>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C7E4E18-931F-4053-A9C6-E4B8DB100E4E}" type="slidenum">
              <a:rPr lang="tr-TR" smtClean="0"/>
              <a:pPr/>
              <a:t>‹#›</a:t>
            </a:fld>
            <a:endParaRPr lang="tr-TR"/>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7E4E18-931F-4053-A9C6-E4B8DB100E4E}"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7E4E18-931F-4053-A9C6-E4B8DB100E4E}" type="slidenum">
              <a:rPr lang="tr-TR" smtClean="0"/>
              <a:pPr/>
              <a:t>‹#›</a:t>
            </a:fld>
            <a:endParaRPr lang="tr-TR"/>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pPr eaLnBrk="1" latinLnBrk="0" hangingPunct="1"/>
            <a:fld id="{ACDF6120-F1F0-4C60-9FE9-39AC71A9C79D}" type="datetimeFigureOut">
              <a:rPr lang="en-US" smtClean="0"/>
              <a:pPr eaLnBrk="1" latinLnBrk="0" hangingPunct="1"/>
              <a:t>4/26/2017</a:t>
            </a:fld>
            <a:endParaRPr lang="en-US" sz="140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lgn="l" eaLnBrk="1" latinLnBrk="0" hangingPunct="1"/>
            <a:fld id="{EA7C8D44-3667-46F6-9772-CC52308E2A7F}" type="slidenum">
              <a:rPr kumimoji="0" lang="en-US" smtClean="0"/>
              <a:pPr algn="l" eaLnBrk="1" latinLnBrk="0" hangingPunct="1"/>
              <a:t>‹#›</a:t>
            </a:fld>
            <a:endParaRPr kumimoji="0" lang="en-US" sz="16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tr/url?sa=i&amp;rct=j&amp;q=erkekte+cinsel+fonksiyon+bozuklu%C4%9Fu&amp;source=images&amp;cd=&amp;cad=rja&amp;docid=lQxb2OE9SZhncM&amp;tbnid=Z630Zw8gjbkQUM:&amp;ved=0CAUQjRw&amp;url=http://sag-lik.net/Etiket-Arama-Halil.html&amp;ei=gGNQUaHKM4TSOaHYgMgO&amp;bvm=bv.44158598,d.Yms&amp;psig=AFQjCNFWjJ9u6r-B8iPVufbj4YRswAECXA&amp;ust=136430920693128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25144"/>
            <a:ext cx="8229600" cy="990600"/>
          </a:xfrm>
        </p:spPr>
        <p:txBody>
          <a:bodyPr>
            <a:normAutofit fontScale="90000"/>
          </a:bodyPr>
          <a:lstStyle/>
          <a:p>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Erkekte </a:t>
            </a:r>
            <a:r>
              <a:rPr lang="tr-TR" b="1" dirty="0"/>
              <a:t>Cinsel Fonksiyon Bozuklukları</a:t>
            </a:r>
            <a:endParaRPr lang="tr-TR" dirty="0"/>
          </a:p>
        </p:txBody>
      </p:sp>
      <p:pic>
        <p:nvPicPr>
          <p:cNvPr id="9220" name="Picture 4"/>
          <p:cNvPicPr>
            <a:picLocks noGrp="1" noChangeAspect="1" noChangeArrowheads="1"/>
          </p:cNvPicPr>
          <p:nvPr>
            <p:ph sz="quarter"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835696" y="1196752"/>
            <a:ext cx="6192688" cy="37156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9439400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CİNSEL TİKSİNTİ BOZUKLUĞU</a:t>
            </a:r>
            <a:endParaRPr lang="tr-TR" dirty="0"/>
          </a:p>
        </p:txBody>
      </p:sp>
      <p:sp>
        <p:nvSpPr>
          <p:cNvPr id="3" name="Content Placeholder 2"/>
          <p:cNvSpPr>
            <a:spLocks noGrp="1"/>
          </p:cNvSpPr>
          <p:nvPr>
            <p:ph sz="quarter" idx="1"/>
          </p:nvPr>
        </p:nvSpPr>
        <p:spPr>
          <a:solidFill>
            <a:schemeClr val="bg1"/>
          </a:solidFill>
        </p:spPr>
        <p:txBody>
          <a:bodyPr/>
          <a:lstStyle/>
          <a:p>
            <a:r>
              <a:rPr lang="tr-TR" dirty="0"/>
              <a:t>Kişi cinsel ilişki kurmaktan tiksinti duyar ya da cinsel ilişki kurmaktan kaçınır. Bunun dışındaki cinsel eylemlerin tiksinti vermesi ya da bulunmaması gerekmez. Kişi mastürbasyon yapıyor ya da mesela pornografik malzemelerle uyarılıyor olabilir.</a:t>
            </a:r>
          </a:p>
          <a:p>
            <a:endParaRPr lang="tr-TR" dirty="0"/>
          </a:p>
        </p:txBody>
      </p:sp>
    </p:spTree>
    <p:extLst>
      <p:ext uri="{BB962C8B-B14F-4D97-AF65-F5344CB8AC3E}">
        <p14:creationId xmlns:p14="http://schemas.microsoft.com/office/powerpoint/2010/main" xmlns="" val="23214934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CİNSEL TİKSİNTİ BOZUKLUĞU nedenleri</a:t>
            </a:r>
            <a:endParaRPr lang="tr-TR" dirty="0"/>
          </a:p>
        </p:txBody>
      </p:sp>
      <p:sp>
        <p:nvSpPr>
          <p:cNvPr id="3" name="2 İçerik Yer Tutucusu"/>
          <p:cNvSpPr>
            <a:spLocks noGrp="1"/>
          </p:cNvSpPr>
          <p:nvPr>
            <p:ph sz="quarter" idx="1"/>
          </p:nvPr>
        </p:nvSpPr>
        <p:spPr/>
        <p:txBody>
          <a:bodyPr/>
          <a:lstStyle/>
          <a:p>
            <a:r>
              <a:rPr lang="tr-TR" dirty="0" smtClean="0"/>
              <a:t>İstek bozukluğunda geçerli nedenlerle aynıdır ancak tiksinti bozukluğunda söz konusu etkenler genellikle daha şiddetlidir ayrıca cinsel taciz ve travmalarla, cinsel yönelim sorunlarına daha sık rastlanır. İstek bozukluğu yapan nedenlere ek olarak şu etkenler de söz konusudur. </a:t>
            </a:r>
          </a:p>
          <a:p>
            <a:r>
              <a:rPr lang="tr-TR" dirty="0" smtClean="0"/>
              <a:t>1. Cinsel korkular, </a:t>
            </a:r>
          </a:p>
          <a:p>
            <a:r>
              <a:rPr lang="tr-TR" dirty="0" smtClean="0"/>
              <a:t>2. Cinsel travmalar, </a:t>
            </a:r>
          </a:p>
          <a:p>
            <a:r>
              <a:rPr lang="tr-TR" dirty="0" smtClean="0"/>
              <a:t>3. Cinsel kimlik ve yönelim sorunları, </a:t>
            </a:r>
          </a:p>
          <a:p>
            <a:r>
              <a:rPr lang="tr-TR" dirty="0" smtClean="0"/>
              <a:t>4. Ağır kişilik sorunları, </a:t>
            </a:r>
          </a:p>
          <a:p>
            <a:r>
              <a:rPr lang="tr-TR" dirty="0" smtClean="0"/>
              <a:t>5. Cinsel fobiler, </a:t>
            </a:r>
          </a:p>
          <a:p>
            <a:r>
              <a:rPr lang="tr-TR" dirty="0" smtClean="0"/>
              <a:t>6. Eş reddi,</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Cinsel Tiksinti Bozukluğu Tedavisi</a:t>
            </a:r>
            <a:r>
              <a:rPr lang="tr-TR" dirty="0"/>
              <a:t/>
            </a:r>
            <a:br>
              <a:rPr lang="tr-TR" dirty="0"/>
            </a:br>
            <a:endParaRPr lang="tr-TR" dirty="0"/>
          </a:p>
        </p:txBody>
      </p:sp>
      <p:sp>
        <p:nvSpPr>
          <p:cNvPr id="3" name="Content Placeholder 2"/>
          <p:cNvSpPr>
            <a:spLocks noGrp="1"/>
          </p:cNvSpPr>
          <p:nvPr>
            <p:ph sz="quarter" idx="1"/>
          </p:nvPr>
        </p:nvSpPr>
        <p:spPr>
          <a:solidFill>
            <a:schemeClr val="bg1"/>
          </a:solidFill>
        </p:spPr>
        <p:txBody>
          <a:bodyPr/>
          <a:lstStyle/>
          <a:p>
            <a:r>
              <a:rPr lang="tr-TR" dirty="0" smtClean="0"/>
              <a:t>Tedavide </a:t>
            </a:r>
            <a:r>
              <a:rPr lang="tr-TR" dirty="0"/>
              <a:t>temel ilke tiksintiye yol açan etkenlerin bulunup ortadan kaldırılması yada çözümlenmesidir.</a:t>
            </a:r>
          </a:p>
          <a:p>
            <a:endParaRPr lang="tr-TR" dirty="0"/>
          </a:p>
        </p:txBody>
      </p:sp>
    </p:spTree>
    <p:extLst>
      <p:ext uri="{BB962C8B-B14F-4D97-AF65-F5344CB8AC3E}">
        <p14:creationId xmlns:p14="http://schemas.microsoft.com/office/powerpoint/2010/main" xmlns="" val="33842029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EREKTİL İŞLEV BOZUKLUĞU (SERTLEŞME ZORLUĞU)</a:t>
            </a:r>
            <a:endParaRPr lang="tr-TR" dirty="0"/>
          </a:p>
        </p:txBody>
      </p:sp>
      <p:sp>
        <p:nvSpPr>
          <p:cNvPr id="3" name="Content Placeholder 2"/>
          <p:cNvSpPr>
            <a:spLocks noGrp="1"/>
          </p:cNvSpPr>
          <p:nvPr>
            <p:ph sz="quarter" idx="1"/>
          </p:nvPr>
        </p:nvSpPr>
        <p:spPr>
          <a:solidFill>
            <a:schemeClr val="bg1"/>
          </a:solidFill>
        </p:spPr>
        <p:txBody>
          <a:bodyPr/>
          <a:lstStyle/>
          <a:p>
            <a:r>
              <a:rPr lang="tr-TR" dirty="0"/>
              <a:t>S</a:t>
            </a:r>
            <a:r>
              <a:rPr lang="tr-TR" dirty="0" smtClean="0"/>
              <a:t>ürekli </a:t>
            </a:r>
            <a:r>
              <a:rPr lang="tr-TR" dirty="0"/>
              <a:t>olarak ya da yineleyici bir biçimde yeterli sertleşme sağlayamama ya da cinsel ilişki bitene kadar sertleşmeyi sürdürememektir. </a:t>
            </a:r>
            <a:endParaRPr lang="tr-TR" dirty="0" smtClean="0"/>
          </a:p>
          <a:p>
            <a:r>
              <a:rPr lang="tr-TR" dirty="0" smtClean="0"/>
              <a:t>Sertleşme </a:t>
            </a:r>
            <a:r>
              <a:rPr lang="tr-TR" dirty="0"/>
              <a:t>zorluğu farklı derecelerde ve biçimlerde olabilir. Bazı bireyler cinsel yaşantılarının başından beri sertleşme sağlayamamışlardır. Bazılarında cinsel yaşamın bir bölümünde sertleşme sorunu yokken sonradan ortaya çıkar. </a:t>
            </a:r>
            <a:endParaRPr lang="tr-TR" dirty="0" smtClean="0"/>
          </a:p>
          <a:p>
            <a:r>
              <a:rPr lang="tr-TR" dirty="0" smtClean="0"/>
              <a:t>Bazılarında </a:t>
            </a:r>
            <a:r>
              <a:rPr lang="tr-TR" dirty="0"/>
              <a:t>sabah sertlikleri veya ön sevişme ya da mastürbasyon sırasında sertleşme olurken tam cinsel birleşmeye geçecekleri zaman sertliklerini yitirirler.</a:t>
            </a:r>
          </a:p>
        </p:txBody>
      </p:sp>
    </p:spTree>
    <p:extLst>
      <p:ext uri="{BB962C8B-B14F-4D97-AF65-F5344CB8AC3E}">
        <p14:creationId xmlns:p14="http://schemas.microsoft.com/office/powerpoint/2010/main" xmlns="" val="11780300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EREKTİL İŞLEV BOZUKLUĞU</a:t>
            </a:r>
            <a:endParaRPr lang="tr-TR" dirty="0"/>
          </a:p>
        </p:txBody>
      </p:sp>
      <p:sp>
        <p:nvSpPr>
          <p:cNvPr id="3" name="2 İçerik Yer Tutucusu"/>
          <p:cNvSpPr>
            <a:spLocks noGrp="1"/>
          </p:cNvSpPr>
          <p:nvPr>
            <p:ph sz="quarter" idx="1"/>
          </p:nvPr>
        </p:nvSpPr>
        <p:spPr/>
        <p:txBody>
          <a:bodyPr>
            <a:normAutofit fontScale="85000" lnSpcReduction="20000"/>
          </a:bodyPr>
          <a:lstStyle/>
          <a:p>
            <a:r>
              <a:rPr lang="tr-TR" dirty="0" smtClean="0"/>
              <a:t>İnsanın genel sağlığını bozan “sistemik hastalıklar” dediğimiz hastalıklar önemli oranlarda cinsel sağlığı da etkilemekte ve sertleşme sorunlarına yol açmaktadır. </a:t>
            </a:r>
          </a:p>
          <a:p>
            <a:r>
              <a:rPr lang="tr-TR" dirty="0" smtClean="0"/>
              <a:t>Yaşlanma ile birlikte artan oranlarda gelişen damar sertlikleri ve buna katkıda bulunan hastalıklar sorunun ilk büyük halkasını oluştururlar.</a:t>
            </a:r>
          </a:p>
          <a:p>
            <a:r>
              <a:rPr lang="tr-TR" dirty="0" smtClean="0"/>
              <a:t>Tansiyon yüksekliği, </a:t>
            </a:r>
          </a:p>
          <a:p>
            <a:r>
              <a:rPr lang="tr-TR" dirty="0" smtClean="0"/>
              <a:t>kan yağlarında artış ve dengesizlik, </a:t>
            </a:r>
          </a:p>
          <a:p>
            <a:r>
              <a:rPr lang="tr-TR" dirty="0" smtClean="0"/>
              <a:t>şeker hastalığı,</a:t>
            </a:r>
          </a:p>
          <a:p>
            <a:r>
              <a:rPr lang="tr-TR" dirty="0" smtClean="0"/>
              <a:t>kalp hastalıkları, </a:t>
            </a:r>
          </a:p>
          <a:p>
            <a:r>
              <a:rPr lang="tr-TR" dirty="0" smtClean="0"/>
              <a:t>kronik karaciğer ve böbrek hastalıkları, </a:t>
            </a:r>
          </a:p>
          <a:p>
            <a:r>
              <a:rPr lang="tr-TR" dirty="0" smtClean="0"/>
              <a:t>solunum sistemi hastalıkları, çeşitli ilaçların sürekli kullanımı,</a:t>
            </a:r>
          </a:p>
          <a:p>
            <a:r>
              <a:rPr lang="tr-TR" dirty="0" smtClean="0"/>
              <a:t>Sinir sisteminin devamlı ve ilerleyici hastalıkları,</a:t>
            </a:r>
          </a:p>
          <a:p>
            <a:r>
              <a:rPr lang="tr-TR" dirty="0" smtClean="0"/>
              <a:t>hormon sistemlerini etkileyen durumlar da sayılabilecek önemli nedenler arasında gösterilebilir.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602432"/>
          </a:xfrm>
        </p:spPr>
        <p:txBody>
          <a:bodyPr>
            <a:normAutofit fontScale="90000"/>
          </a:bodyPr>
          <a:lstStyle/>
          <a:p>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
            </a:r>
            <a:br>
              <a:rPr lang="tr-TR" b="1" dirty="0" smtClean="0"/>
            </a:br>
            <a:r>
              <a:rPr lang="tr-TR" b="1" dirty="0" smtClean="0"/>
              <a:t>EREKTİL İŞLEV BOZUKLUĞU</a:t>
            </a:r>
            <a:br>
              <a:rPr lang="tr-TR" b="1" dirty="0" smtClean="0"/>
            </a:br>
            <a:r>
              <a:rPr lang="tr-TR" dirty="0" smtClean="0"/>
              <a:t>PSİKOLOJİK NEDENLER</a:t>
            </a:r>
            <a:br>
              <a:rPr lang="tr-TR" dirty="0" smtClean="0"/>
            </a:br>
            <a:endParaRPr lang="tr-TR" dirty="0"/>
          </a:p>
        </p:txBody>
      </p:sp>
      <p:sp>
        <p:nvSpPr>
          <p:cNvPr id="3" name="2 İçerik Yer Tutucusu"/>
          <p:cNvSpPr>
            <a:spLocks noGrp="1"/>
          </p:cNvSpPr>
          <p:nvPr>
            <p:ph sz="quarter" idx="1"/>
          </p:nvPr>
        </p:nvSpPr>
        <p:spPr/>
        <p:txBody>
          <a:bodyPr/>
          <a:lstStyle/>
          <a:p>
            <a:r>
              <a:rPr lang="tr-TR" dirty="0" smtClean="0"/>
              <a:t>YATKINLIK YARATICI NEDENLER</a:t>
            </a:r>
          </a:p>
          <a:p>
            <a:r>
              <a:rPr lang="tr-TR" dirty="0" smtClean="0"/>
              <a:t>a) Yetiştirilme koşulları, </a:t>
            </a:r>
          </a:p>
          <a:p>
            <a:r>
              <a:rPr lang="tr-TR" dirty="0" smtClean="0"/>
              <a:t>b) Erkek cinsel rol kimliği, </a:t>
            </a:r>
          </a:p>
          <a:p>
            <a:r>
              <a:rPr lang="tr-TR" dirty="0" smtClean="0"/>
              <a:t>c) Yetersiz, yanlış cinsel bilgiler, </a:t>
            </a:r>
          </a:p>
          <a:p>
            <a:r>
              <a:rPr lang="tr-TR" dirty="0" smtClean="0"/>
              <a:t>d) Çocuklukta yaşanan cinsel taciz ve travmalar, </a:t>
            </a:r>
          </a:p>
          <a:p>
            <a:r>
              <a:rPr lang="tr-TR" dirty="0" smtClean="0"/>
              <a:t>e) Anneye yönelik aşkın bilinçdışında devam etmesi, </a:t>
            </a:r>
          </a:p>
          <a:p>
            <a:r>
              <a:rPr lang="tr-TR" dirty="0" smtClean="0"/>
              <a:t>f) Babayla ilgili sorunlar, </a:t>
            </a:r>
          </a:p>
          <a:p>
            <a:r>
              <a:rPr lang="tr-TR" dirty="0" smtClean="0"/>
              <a:t>g) Cinsel yönelim sorunları</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EREKTİL İŞLEV BOZUKLUĞU</a:t>
            </a:r>
            <a:br>
              <a:rPr lang="tr-TR" b="1" dirty="0" smtClean="0"/>
            </a:br>
            <a:r>
              <a:rPr lang="tr-TR" dirty="0" smtClean="0"/>
              <a:t>PSİKOLOJİK NEDENLER</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a) Eşler arasındaki sorunlar, </a:t>
            </a:r>
          </a:p>
          <a:p>
            <a:r>
              <a:rPr lang="tr-TR" dirty="0" smtClean="0"/>
              <a:t>b) Gerçek dışı beklentiler, </a:t>
            </a:r>
          </a:p>
          <a:p>
            <a:r>
              <a:rPr lang="tr-TR" dirty="0" smtClean="0"/>
              <a:t>c) Partnerde cinsel işlev bozukluğu, </a:t>
            </a:r>
          </a:p>
          <a:p>
            <a:r>
              <a:rPr lang="tr-TR" dirty="0" smtClean="0"/>
              <a:t>d) Hamilelik ve doğum, </a:t>
            </a:r>
          </a:p>
          <a:p>
            <a:r>
              <a:rPr lang="tr-TR" dirty="0" smtClean="0"/>
              <a:t>e) Eşin sadakatinden şüphelenme, </a:t>
            </a:r>
          </a:p>
          <a:p>
            <a:r>
              <a:rPr lang="tr-TR" dirty="0" smtClean="0"/>
              <a:t>f) Rastlantısal Başarısızlık, </a:t>
            </a:r>
          </a:p>
          <a:p>
            <a:r>
              <a:rPr lang="tr-TR" dirty="0" smtClean="0"/>
              <a:t>g) Aldatılma, </a:t>
            </a:r>
          </a:p>
          <a:p>
            <a:r>
              <a:rPr lang="tr-TR" dirty="0" smtClean="0"/>
              <a:t>h) Yaşlanma, </a:t>
            </a:r>
          </a:p>
          <a:p>
            <a:r>
              <a:rPr lang="tr-TR" dirty="0" smtClean="0"/>
              <a:t>i) Organik hastalıklara reaksiyon,</a:t>
            </a:r>
          </a:p>
          <a:p>
            <a:r>
              <a:rPr lang="tr-TR" dirty="0" smtClean="0"/>
              <a:t> j) Depresyon, </a:t>
            </a:r>
          </a:p>
          <a:p>
            <a:r>
              <a:rPr lang="tr-TR" dirty="0" smtClean="0"/>
              <a:t>k) </a:t>
            </a:r>
            <a:r>
              <a:rPr lang="tr-TR" dirty="0" err="1" smtClean="0"/>
              <a:t>Anksiyete</a:t>
            </a:r>
            <a:r>
              <a:rPr lang="tr-TR" dirty="0" smtClean="0"/>
              <a:t> bozuklukları,</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EREKTİL İŞLEV BOZUKLUĞU</a:t>
            </a:r>
            <a:br>
              <a:rPr lang="tr-TR" b="1" dirty="0" smtClean="0"/>
            </a:br>
            <a:r>
              <a:rPr lang="tr-TR" dirty="0" smtClean="0"/>
              <a:t>PSİKOLOJİK NEDENLER</a:t>
            </a:r>
            <a:endParaRPr lang="tr-TR" dirty="0"/>
          </a:p>
        </p:txBody>
      </p:sp>
      <p:sp>
        <p:nvSpPr>
          <p:cNvPr id="3" name="2 İçerik Yer Tutucusu"/>
          <p:cNvSpPr>
            <a:spLocks noGrp="1"/>
          </p:cNvSpPr>
          <p:nvPr>
            <p:ph sz="quarter" idx="1"/>
          </p:nvPr>
        </p:nvSpPr>
        <p:spPr/>
        <p:txBody>
          <a:bodyPr>
            <a:normAutofit lnSpcReduction="10000"/>
          </a:bodyPr>
          <a:lstStyle/>
          <a:p>
            <a:r>
              <a:rPr lang="tr-TR" dirty="0" smtClean="0"/>
              <a:t>3. DEVAM ETTİRİCİ NEDENLER</a:t>
            </a:r>
          </a:p>
          <a:p>
            <a:r>
              <a:rPr lang="tr-TR" dirty="0" smtClean="0"/>
              <a:t>a) Genel ilişkideki sorunlar,</a:t>
            </a:r>
          </a:p>
          <a:p>
            <a:r>
              <a:rPr lang="tr-TR" dirty="0" smtClean="0"/>
              <a:t> b) Eşler arasındaki çekicilik kaybı, </a:t>
            </a:r>
          </a:p>
          <a:p>
            <a:r>
              <a:rPr lang="tr-TR" dirty="0" smtClean="0"/>
              <a:t>c) Eşler arasındaki zayıf iletişim, </a:t>
            </a:r>
          </a:p>
          <a:p>
            <a:r>
              <a:rPr lang="tr-TR" dirty="0" smtClean="0"/>
              <a:t>d) Başarısızlık korkusu, </a:t>
            </a:r>
          </a:p>
          <a:p>
            <a:r>
              <a:rPr lang="tr-TR" dirty="0" smtClean="0"/>
              <a:t>e) Suçluluk duyguları, </a:t>
            </a:r>
          </a:p>
          <a:p>
            <a:r>
              <a:rPr lang="tr-TR" dirty="0" smtClean="0"/>
              <a:t>h) Yakınlık sorunları, </a:t>
            </a:r>
          </a:p>
          <a:p>
            <a:r>
              <a:rPr lang="tr-TR" dirty="0" smtClean="0"/>
              <a:t>i) Bozuk kendilik algısı, </a:t>
            </a:r>
          </a:p>
          <a:p>
            <a:r>
              <a:rPr lang="tr-TR" dirty="0" smtClean="0"/>
              <a:t>j) Kısıtlı ön sevişme, </a:t>
            </a:r>
          </a:p>
          <a:p>
            <a:r>
              <a:rPr lang="tr-TR" dirty="0" smtClean="0"/>
              <a:t>k) Psikiyatrik rahatsızlıklar, </a:t>
            </a:r>
          </a:p>
          <a:p>
            <a:r>
              <a:rPr lang="tr-TR" dirty="0" smtClean="0"/>
              <a:t>l) Cinsel Mitler,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Erektil İşlev Bozukluğu Tedavisi</a:t>
            </a:r>
            <a:r>
              <a:rPr lang="tr-TR" dirty="0"/>
              <a:t/>
            </a:r>
            <a:br>
              <a:rPr lang="tr-TR" dirty="0"/>
            </a:br>
            <a:endParaRPr lang="tr-TR" dirty="0"/>
          </a:p>
        </p:txBody>
      </p:sp>
      <p:sp>
        <p:nvSpPr>
          <p:cNvPr id="3" name="Content Placeholder 2"/>
          <p:cNvSpPr>
            <a:spLocks noGrp="1"/>
          </p:cNvSpPr>
          <p:nvPr>
            <p:ph sz="quarter" idx="1"/>
          </p:nvPr>
        </p:nvSpPr>
        <p:spPr>
          <a:solidFill>
            <a:schemeClr val="bg1"/>
          </a:solidFill>
        </p:spPr>
        <p:txBody>
          <a:bodyPr>
            <a:normAutofit/>
          </a:bodyPr>
          <a:lstStyle/>
          <a:p>
            <a:r>
              <a:rPr lang="tr-TR" dirty="0"/>
              <a:t>Sertleşme sorununun tedavisi iki yönlü olmalıdır. Öncelikle hastanın genel sağlığını etkileyen olumsuz etmenler ortadan kaldırılmalı, genel önlemler alınmalıdır. Sigara ve tütün kullanımı mutlak şekilde önlenmelidir. </a:t>
            </a:r>
            <a:endParaRPr lang="tr-TR" dirty="0" smtClean="0"/>
          </a:p>
          <a:p>
            <a:r>
              <a:rPr lang="tr-TR" dirty="0" smtClean="0"/>
              <a:t>Aşırı </a:t>
            </a:r>
            <a:r>
              <a:rPr lang="tr-TR" dirty="0"/>
              <a:t>kilo engellenmeli, yaşa uygun düzenli fizik egzersiz yapılmalı, dengeli beslenmeye dikkat edilmeli ve olabildiğince stresten kaçınmlaıdır. </a:t>
            </a:r>
            <a:endParaRPr lang="tr-TR" dirty="0" smtClean="0"/>
          </a:p>
          <a:p>
            <a:r>
              <a:rPr lang="tr-TR" dirty="0" smtClean="0"/>
              <a:t>Soruna </a:t>
            </a:r>
            <a:r>
              <a:rPr lang="tr-TR" dirty="0"/>
              <a:t>neden olan hipertansiyon, diyabet, sinir sitemi ve hormon sistemi hastalıkları kontrol altına alınarak tedavileri sağlanmalıdır.</a:t>
            </a:r>
          </a:p>
          <a:p>
            <a:endParaRPr lang="tr-TR" dirty="0"/>
          </a:p>
        </p:txBody>
      </p:sp>
    </p:spTree>
    <p:extLst>
      <p:ext uri="{BB962C8B-B14F-4D97-AF65-F5344CB8AC3E}">
        <p14:creationId xmlns:p14="http://schemas.microsoft.com/office/powerpoint/2010/main" xmlns="" val="39575070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Erektil İşlev Bozukluğu Tedavisi</a:t>
            </a:r>
            <a:r>
              <a:rPr lang="tr-TR" dirty="0"/>
              <a:t/>
            </a:r>
            <a:br>
              <a:rPr lang="tr-TR" dirty="0"/>
            </a:br>
            <a:endParaRPr lang="tr-TR" dirty="0"/>
          </a:p>
        </p:txBody>
      </p:sp>
      <p:sp>
        <p:nvSpPr>
          <p:cNvPr id="3" name="Content Placeholder 2"/>
          <p:cNvSpPr>
            <a:spLocks noGrp="1"/>
          </p:cNvSpPr>
          <p:nvPr>
            <p:ph sz="quarter" idx="1"/>
          </p:nvPr>
        </p:nvSpPr>
        <p:spPr>
          <a:solidFill>
            <a:schemeClr val="bg1"/>
          </a:solidFill>
        </p:spPr>
        <p:txBody>
          <a:bodyPr>
            <a:normAutofit/>
          </a:bodyPr>
          <a:lstStyle/>
          <a:p>
            <a:r>
              <a:rPr lang="tr-TR" dirty="0" smtClean="0"/>
              <a:t>Tedavinin </a:t>
            </a:r>
            <a:r>
              <a:rPr lang="tr-TR" dirty="0"/>
              <a:t>ikinci yönü, bu amaçla üretilen “fosfodiesteraz tip5 inhibitörü” grubu ilaçlar gerek organik gerekse psikojenik sertleşme kayıplarında önemli başarılar sağlamışlardır. </a:t>
            </a:r>
            <a:endParaRPr lang="tr-TR" dirty="0" smtClean="0"/>
          </a:p>
          <a:p>
            <a:r>
              <a:rPr lang="tr-TR" dirty="0" smtClean="0"/>
              <a:t>İlişki </a:t>
            </a:r>
            <a:r>
              <a:rPr lang="tr-TR" dirty="0"/>
              <a:t>öncesinde bu hapların alınması ile sertleşme süre ve kalitesi artmakta ve hastaların ortalama %80'inde başarılı ilişki kurulabilmektedir. </a:t>
            </a:r>
            <a:endParaRPr lang="tr-TR" dirty="0" smtClean="0"/>
          </a:p>
        </p:txBody>
      </p:sp>
    </p:spTree>
    <p:extLst>
      <p:ext uri="{BB962C8B-B14F-4D97-AF65-F5344CB8AC3E}">
        <p14:creationId xmlns:p14="http://schemas.microsoft.com/office/powerpoint/2010/main" xmlns="" val="35123001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490464"/>
          </a:xfrm>
        </p:spPr>
        <p:txBody>
          <a:bodyPr>
            <a:normAutofit fontScale="90000"/>
          </a:bodyPr>
          <a:lstStyle/>
          <a:p>
            <a:r>
              <a:rPr lang="tr-TR" b="1" dirty="0"/>
              <a:t>Erkek Cinsel İşlev Bozukluklarının Psikolojik Nedenleri</a:t>
            </a:r>
            <a:r>
              <a:rPr lang="tr-TR" dirty="0"/>
              <a:t> </a:t>
            </a:r>
            <a:br>
              <a:rPr lang="tr-TR" dirty="0"/>
            </a:br>
            <a:endParaRPr lang="tr-TR" dirty="0"/>
          </a:p>
        </p:txBody>
      </p:sp>
      <p:sp>
        <p:nvSpPr>
          <p:cNvPr id="3" name="Content Placeholder 2"/>
          <p:cNvSpPr>
            <a:spLocks noGrp="1"/>
          </p:cNvSpPr>
          <p:nvPr>
            <p:ph sz="quarter" idx="1"/>
          </p:nvPr>
        </p:nvSpPr>
        <p:spPr>
          <a:solidFill>
            <a:schemeClr val="bg1"/>
          </a:solidFill>
        </p:spPr>
        <p:txBody>
          <a:bodyPr>
            <a:normAutofit fontScale="85000" lnSpcReduction="20000"/>
          </a:bodyPr>
          <a:lstStyle/>
          <a:p>
            <a:r>
              <a:rPr lang="tr-TR" dirty="0"/>
              <a:t> </a:t>
            </a:r>
            <a:r>
              <a:rPr lang="tr-TR" dirty="0" smtClean="0"/>
              <a:t>Yetiştirilme </a:t>
            </a:r>
            <a:r>
              <a:rPr lang="tr-TR" dirty="0"/>
              <a:t>koşulları ve geleneksel erkek cinsel rolü</a:t>
            </a:r>
          </a:p>
          <a:p>
            <a:r>
              <a:rPr lang="tr-TR" dirty="0" smtClean="0"/>
              <a:t>Geleneksel </a:t>
            </a:r>
            <a:r>
              <a:rPr lang="tr-TR" dirty="0"/>
              <a:t>cinsel rolünün dışına çıkamamak</a:t>
            </a:r>
          </a:p>
          <a:p>
            <a:r>
              <a:rPr lang="tr-TR" dirty="0" smtClean="0"/>
              <a:t>Negatif </a:t>
            </a:r>
            <a:r>
              <a:rPr lang="tr-TR" dirty="0"/>
              <a:t>beden imajı ve düşük benlik saygısı</a:t>
            </a:r>
          </a:p>
          <a:p>
            <a:r>
              <a:rPr lang="tr-TR" dirty="0" smtClean="0"/>
              <a:t>Edilgenlik</a:t>
            </a:r>
            <a:r>
              <a:rPr lang="tr-TR" dirty="0"/>
              <a:t>, çekingenlik</a:t>
            </a:r>
          </a:p>
          <a:p>
            <a:r>
              <a:rPr lang="tr-TR" dirty="0" smtClean="0"/>
              <a:t>Katı </a:t>
            </a:r>
            <a:r>
              <a:rPr lang="tr-TR" dirty="0"/>
              <a:t>dini ve ahlaki inançlar</a:t>
            </a:r>
          </a:p>
          <a:p>
            <a:r>
              <a:rPr lang="tr-TR" dirty="0" smtClean="0"/>
              <a:t>Anneye </a:t>
            </a:r>
            <a:r>
              <a:rPr lang="tr-TR" dirty="0"/>
              <a:t>ilişkide sorunlar</a:t>
            </a:r>
          </a:p>
          <a:p>
            <a:r>
              <a:rPr lang="tr-TR" dirty="0" smtClean="0"/>
              <a:t>Babayla </a:t>
            </a:r>
            <a:r>
              <a:rPr lang="tr-TR" dirty="0"/>
              <a:t>ilişkide sorunlar</a:t>
            </a:r>
          </a:p>
          <a:p>
            <a:r>
              <a:rPr lang="tr-TR" dirty="0" smtClean="0"/>
              <a:t>Kişilik </a:t>
            </a:r>
            <a:r>
              <a:rPr lang="tr-TR" dirty="0"/>
              <a:t>sorunları</a:t>
            </a:r>
          </a:p>
          <a:p>
            <a:r>
              <a:rPr lang="tr-TR" dirty="0" smtClean="0"/>
              <a:t>Cinsel </a:t>
            </a:r>
            <a:r>
              <a:rPr lang="tr-TR" dirty="0"/>
              <a:t>kimlik ve yönelim </a:t>
            </a:r>
            <a:r>
              <a:rPr lang="tr-TR" dirty="0" smtClean="0"/>
              <a:t>sorunları</a:t>
            </a:r>
          </a:p>
          <a:p>
            <a:endParaRPr lang="tr-TR" dirty="0"/>
          </a:p>
        </p:txBody>
      </p:sp>
      <p:sp>
        <p:nvSpPr>
          <p:cNvPr id="4" name="Content Placeholder 3"/>
          <p:cNvSpPr>
            <a:spLocks noGrp="1"/>
          </p:cNvSpPr>
          <p:nvPr>
            <p:ph sz="quarter" idx="2"/>
          </p:nvPr>
        </p:nvSpPr>
        <p:spPr>
          <a:solidFill>
            <a:schemeClr val="bg1"/>
          </a:solidFill>
        </p:spPr>
        <p:txBody>
          <a:bodyPr>
            <a:normAutofit fontScale="85000" lnSpcReduction="20000"/>
          </a:bodyPr>
          <a:lstStyle/>
          <a:p>
            <a:r>
              <a:rPr lang="tr-TR" dirty="0" smtClean="0"/>
              <a:t>Yetersiz, yanlış cinsel bilgiler, tabular, mitler, inanışlar</a:t>
            </a:r>
            <a:endParaRPr lang="tr-TR" dirty="0"/>
          </a:p>
          <a:p>
            <a:r>
              <a:rPr lang="tr-TR" dirty="0" smtClean="0"/>
              <a:t>Cinsel </a:t>
            </a:r>
            <a:r>
              <a:rPr lang="tr-TR" dirty="0"/>
              <a:t>taciz ve travmalar</a:t>
            </a:r>
          </a:p>
          <a:p>
            <a:r>
              <a:rPr lang="tr-TR" dirty="0" smtClean="0"/>
              <a:t>Cinsel </a:t>
            </a:r>
            <a:r>
              <a:rPr lang="tr-TR" dirty="0"/>
              <a:t>fobiler ve kaçınmalar</a:t>
            </a:r>
          </a:p>
          <a:p>
            <a:r>
              <a:rPr lang="tr-TR" dirty="0" smtClean="0"/>
              <a:t>Psikoseksüel </a:t>
            </a:r>
            <a:r>
              <a:rPr lang="tr-TR" dirty="0"/>
              <a:t>gelişimin erken basamaklarında takılmalar</a:t>
            </a:r>
          </a:p>
          <a:p>
            <a:r>
              <a:rPr lang="tr-TR" dirty="0" smtClean="0"/>
              <a:t>Maskelenmiş </a:t>
            </a:r>
            <a:r>
              <a:rPr lang="tr-TR" dirty="0"/>
              <a:t>parafililer </a:t>
            </a:r>
            <a:endParaRPr lang="tr-TR" dirty="0" smtClean="0"/>
          </a:p>
          <a:p>
            <a:r>
              <a:rPr lang="tr-TR" dirty="0" smtClean="0"/>
              <a:t>Evlilik </a:t>
            </a:r>
            <a:r>
              <a:rPr lang="tr-TR" dirty="0"/>
              <a:t>çatışmaları</a:t>
            </a:r>
          </a:p>
          <a:p>
            <a:r>
              <a:rPr lang="tr-TR" dirty="0" smtClean="0"/>
              <a:t>Eşe </a:t>
            </a:r>
            <a:r>
              <a:rPr lang="tr-TR" dirty="0"/>
              <a:t>ilgi kaybı </a:t>
            </a:r>
          </a:p>
          <a:p>
            <a:r>
              <a:rPr lang="tr-TR" dirty="0" smtClean="0"/>
              <a:t>Yakınlık </a:t>
            </a:r>
            <a:r>
              <a:rPr lang="tr-TR" dirty="0"/>
              <a:t>sorunları</a:t>
            </a:r>
          </a:p>
          <a:p>
            <a:r>
              <a:rPr lang="tr-TR" dirty="0" smtClean="0"/>
              <a:t>Eşin </a:t>
            </a:r>
            <a:r>
              <a:rPr lang="tr-TR" dirty="0"/>
              <a:t>cinsel beceri </a:t>
            </a:r>
            <a:r>
              <a:rPr lang="tr-TR" dirty="0" smtClean="0"/>
              <a:t>eksikliği</a:t>
            </a:r>
          </a:p>
          <a:p>
            <a:r>
              <a:rPr lang="tr-TR" dirty="0" smtClean="0"/>
              <a:t>Pasif</a:t>
            </a:r>
            <a:r>
              <a:rPr lang="tr-TR" dirty="0"/>
              <a:t>, bağımlı eş</a:t>
            </a:r>
          </a:p>
          <a:p>
            <a:r>
              <a:rPr lang="tr-TR" dirty="0" smtClean="0"/>
              <a:t>Partnerde </a:t>
            </a:r>
            <a:r>
              <a:rPr lang="tr-TR" dirty="0"/>
              <a:t>cinsel işlev bozukluğu</a:t>
            </a:r>
          </a:p>
          <a:p>
            <a:endParaRPr lang="tr-TR" dirty="0"/>
          </a:p>
        </p:txBody>
      </p:sp>
    </p:spTree>
    <p:extLst>
      <p:ext uri="{BB962C8B-B14F-4D97-AF65-F5344CB8AC3E}">
        <p14:creationId xmlns:p14="http://schemas.microsoft.com/office/powerpoint/2010/main" xmlns="" val="20522801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Erektil İşlev Bozukluğu Tedavisi</a:t>
            </a:r>
            <a:r>
              <a:rPr lang="tr-TR" dirty="0"/>
              <a:t/>
            </a:r>
            <a:br>
              <a:rPr lang="tr-TR" dirty="0"/>
            </a:br>
            <a:endParaRPr lang="tr-TR" dirty="0"/>
          </a:p>
        </p:txBody>
      </p:sp>
      <p:sp>
        <p:nvSpPr>
          <p:cNvPr id="3" name="Content Placeholder 2"/>
          <p:cNvSpPr>
            <a:spLocks noGrp="1"/>
          </p:cNvSpPr>
          <p:nvPr>
            <p:ph sz="quarter" idx="1"/>
          </p:nvPr>
        </p:nvSpPr>
        <p:spPr>
          <a:solidFill>
            <a:schemeClr val="bg1"/>
          </a:solidFill>
        </p:spPr>
        <p:txBody>
          <a:bodyPr/>
          <a:lstStyle/>
          <a:p>
            <a:r>
              <a:rPr lang="tr-TR" dirty="0"/>
              <a:t>Bazı hastalarda ilişki öncesinde penis içine iğnelerle ereksiyon sağlayacak kas gevşetici ilaçlar verilerek sertleşme sağlanabilir.  Ayrıca vakum cihazları da kullanım başarısı yüksek olmasa da önerilebilecek yöntemler arasında sayılabilir.</a:t>
            </a:r>
          </a:p>
          <a:p>
            <a:r>
              <a:rPr lang="tr-TR" dirty="0" smtClean="0"/>
              <a:t>Tıbbi </a:t>
            </a:r>
            <a:r>
              <a:rPr lang="tr-TR" dirty="0"/>
              <a:t>tedavinin yarar sağlamadığı bir grup hastada hala cerrahi tedavinin etkin bir yeri vardır. Penis içine yerleştirilen protezlerle hastalarda </a:t>
            </a:r>
            <a:r>
              <a:rPr lang="tr-TR" dirty="0" smtClean="0"/>
              <a:t>yüksek memnuniyet </a:t>
            </a:r>
            <a:r>
              <a:rPr lang="tr-TR" dirty="0"/>
              <a:t>oranlarıyla etkin cinsel yaşam sağlanabilmektedir. </a:t>
            </a:r>
          </a:p>
          <a:p>
            <a:endParaRPr lang="tr-TR" dirty="0"/>
          </a:p>
        </p:txBody>
      </p:sp>
    </p:spTree>
    <p:extLst>
      <p:ext uri="{BB962C8B-B14F-4D97-AF65-F5344CB8AC3E}">
        <p14:creationId xmlns:p14="http://schemas.microsoft.com/office/powerpoint/2010/main" xmlns="" val="9650017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ERKEN BOŞALMA</a:t>
            </a:r>
            <a:endParaRPr lang="tr-TR" dirty="0"/>
          </a:p>
        </p:txBody>
      </p:sp>
      <p:sp>
        <p:nvSpPr>
          <p:cNvPr id="3" name="Content Placeholder 2"/>
          <p:cNvSpPr>
            <a:spLocks noGrp="1"/>
          </p:cNvSpPr>
          <p:nvPr>
            <p:ph sz="quarter" idx="1"/>
          </p:nvPr>
        </p:nvSpPr>
        <p:spPr>
          <a:solidFill>
            <a:schemeClr val="bg1"/>
          </a:solidFill>
        </p:spPr>
        <p:txBody>
          <a:bodyPr/>
          <a:lstStyle/>
          <a:p>
            <a:r>
              <a:rPr lang="tr-TR" dirty="0"/>
              <a:t>Erken boşalma erkeğin boşalma refleksi üzerine kontrolünün olmaması demektir. </a:t>
            </a:r>
            <a:endParaRPr lang="tr-TR" dirty="0" smtClean="0"/>
          </a:p>
          <a:p>
            <a:r>
              <a:rPr lang="tr-TR" dirty="0" smtClean="0"/>
              <a:t>Sürekli olarak ya da yineleyici bir biçimde, çok az bir cinsel uyarılma ile ve kişinin istemesinden önce, vajinaya girme öncesi, girer girmez ya da hemen sonra </a:t>
            </a:r>
            <a:r>
              <a:rPr lang="tr-TR" dirty="0" err="1" smtClean="0"/>
              <a:t>ejakülasyonun</a:t>
            </a:r>
            <a:r>
              <a:rPr lang="tr-TR" dirty="0" smtClean="0"/>
              <a:t> olması</a:t>
            </a:r>
            <a:endParaRPr lang="tr-TR" dirty="0"/>
          </a:p>
        </p:txBody>
      </p:sp>
    </p:spTree>
    <p:extLst>
      <p:ext uri="{BB962C8B-B14F-4D97-AF65-F5344CB8AC3E}">
        <p14:creationId xmlns:p14="http://schemas.microsoft.com/office/powerpoint/2010/main" xmlns="" val="35864142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ERKEN BOŞALMA</a:t>
            </a:r>
            <a:endParaRPr lang="tr-TR" dirty="0"/>
          </a:p>
        </p:txBody>
      </p:sp>
      <p:sp>
        <p:nvSpPr>
          <p:cNvPr id="3" name="Content Placeholder 2"/>
          <p:cNvSpPr>
            <a:spLocks noGrp="1"/>
          </p:cNvSpPr>
          <p:nvPr>
            <p:ph sz="quarter" idx="1"/>
          </p:nvPr>
        </p:nvSpPr>
        <p:spPr>
          <a:solidFill>
            <a:schemeClr val="bg1"/>
          </a:solidFill>
        </p:spPr>
        <p:txBody>
          <a:bodyPr>
            <a:normAutofit lnSpcReduction="10000"/>
          </a:bodyPr>
          <a:lstStyle/>
          <a:p>
            <a:r>
              <a:rPr lang="tr-TR" dirty="0"/>
              <a:t>Erken boşalmaya neden olan çeşitli faktörler olsa da en önemli faktör kişinin boşalmasını kontrol etmeyi öğrenememiş olmasıdır. </a:t>
            </a:r>
            <a:endParaRPr lang="tr-TR" dirty="0" smtClean="0"/>
          </a:p>
          <a:p>
            <a:r>
              <a:rPr lang="tr-TR" dirty="0" smtClean="0"/>
              <a:t>Genç </a:t>
            </a:r>
            <a:r>
              <a:rPr lang="tr-TR" dirty="0"/>
              <a:t>bir erkek de cinsel yaşamının başında boşalmayı kontrol etmeyi bilmez, kişi deneyim kazandıkça ve rahatladıkça boşalma kontrolünü öğrenebilir. </a:t>
            </a:r>
            <a:endParaRPr lang="tr-TR" dirty="0" smtClean="0"/>
          </a:p>
          <a:p>
            <a:r>
              <a:rPr lang="tr-TR" dirty="0" smtClean="0"/>
              <a:t>Ancak </a:t>
            </a:r>
            <a:r>
              <a:rPr lang="tr-TR" dirty="0"/>
              <a:t>çeşitli nedenlerden </a:t>
            </a:r>
            <a:r>
              <a:rPr lang="tr-TR" dirty="0" smtClean="0"/>
              <a:t>bazı erkekler boşalmalarını </a:t>
            </a:r>
            <a:r>
              <a:rPr lang="tr-TR" dirty="0"/>
              <a:t>kontrol etmeyi öğrenemezler ya da çaba göstermemişlerdir. </a:t>
            </a:r>
            <a:r>
              <a:rPr lang="tr-TR" dirty="0" smtClean="0"/>
              <a:t> </a:t>
            </a:r>
          </a:p>
          <a:p>
            <a:r>
              <a:rPr lang="tr-TR" dirty="0" smtClean="0"/>
              <a:t>Aşırı </a:t>
            </a:r>
            <a:r>
              <a:rPr lang="tr-TR" dirty="0"/>
              <a:t>heyecan, telaş gibi faktörler yanında, acelecilik, yakalanma endişesi, uygunsuz ortamlar </a:t>
            </a:r>
            <a:r>
              <a:rPr lang="tr-TR" dirty="0" smtClean="0"/>
              <a:t>boşalma </a:t>
            </a:r>
            <a:r>
              <a:rPr lang="tr-TR" dirty="0"/>
              <a:t>kontrolünün öğrenilmesini zorlaştırır.</a:t>
            </a:r>
          </a:p>
          <a:p>
            <a:endParaRPr lang="tr-TR" dirty="0"/>
          </a:p>
        </p:txBody>
      </p:sp>
    </p:spTree>
    <p:extLst>
      <p:ext uri="{BB962C8B-B14F-4D97-AF65-F5344CB8AC3E}">
        <p14:creationId xmlns:p14="http://schemas.microsoft.com/office/powerpoint/2010/main" xmlns="" val="41887708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Erken Boşalma Nedenleri </a:t>
            </a:r>
            <a:r>
              <a:rPr lang="tr-TR" dirty="0"/>
              <a:t/>
            </a:r>
            <a:br>
              <a:rPr lang="tr-TR" dirty="0"/>
            </a:br>
            <a:endParaRPr lang="tr-TR" dirty="0"/>
          </a:p>
        </p:txBody>
      </p:sp>
      <p:sp>
        <p:nvSpPr>
          <p:cNvPr id="3" name="Content Placeholder 2"/>
          <p:cNvSpPr>
            <a:spLocks noGrp="1"/>
          </p:cNvSpPr>
          <p:nvPr>
            <p:ph sz="quarter" idx="1"/>
          </p:nvPr>
        </p:nvSpPr>
        <p:spPr>
          <a:solidFill>
            <a:schemeClr val="bg1"/>
          </a:solidFill>
        </p:spPr>
        <p:txBody>
          <a:bodyPr/>
          <a:lstStyle/>
          <a:p>
            <a:r>
              <a:rPr lang="tr-TR" dirty="0" smtClean="0"/>
              <a:t>1</a:t>
            </a:r>
            <a:r>
              <a:rPr lang="tr-TR" dirty="0"/>
              <a:t>. Cinsel deneyimsizlik,</a:t>
            </a:r>
          </a:p>
          <a:p>
            <a:r>
              <a:rPr lang="tr-TR" dirty="0"/>
              <a:t>2. Anksiyeteli/Telaşlı kişilik,</a:t>
            </a:r>
          </a:p>
          <a:p>
            <a:r>
              <a:rPr lang="tr-TR" dirty="0"/>
              <a:t>3. Kadına yönelik agresyon/saldırganlık/öfke,</a:t>
            </a:r>
          </a:p>
          <a:p>
            <a:r>
              <a:rPr lang="tr-TR" dirty="0"/>
              <a:t>4. Edilgenlik,</a:t>
            </a:r>
          </a:p>
          <a:p>
            <a:endParaRPr lang="tr-TR" dirty="0"/>
          </a:p>
        </p:txBody>
      </p:sp>
    </p:spTree>
    <p:extLst>
      <p:ext uri="{BB962C8B-B14F-4D97-AF65-F5344CB8AC3E}">
        <p14:creationId xmlns:p14="http://schemas.microsoft.com/office/powerpoint/2010/main" xmlns="" val="35231883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Erken Boşalma Tedavisi </a:t>
            </a:r>
            <a:r>
              <a:rPr lang="tr-TR" dirty="0"/>
              <a:t/>
            </a:r>
            <a:br>
              <a:rPr lang="tr-TR" dirty="0"/>
            </a:br>
            <a:endParaRPr lang="tr-TR" dirty="0"/>
          </a:p>
        </p:txBody>
      </p:sp>
      <p:sp>
        <p:nvSpPr>
          <p:cNvPr id="3" name="Content Placeholder 2"/>
          <p:cNvSpPr>
            <a:spLocks noGrp="1"/>
          </p:cNvSpPr>
          <p:nvPr>
            <p:ph sz="quarter" idx="1"/>
          </p:nvPr>
        </p:nvSpPr>
        <p:spPr>
          <a:solidFill>
            <a:schemeClr val="bg1"/>
          </a:solidFill>
        </p:spPr>
        <p:txBody>
          <a:bodyPr/>
          <a:lstStyle/>
          <a:p>
            <a:r>
              <a:rPr lang="tr-TR" dirty="0" smtClean="0"/>
              <a:t>Cinsel </a:t>
            </a:r>
            <a:r>
              <a:rPr lang="tr-TR" dirty="0"/>
              <a:t>terapiyle kazanılan şey, boşalmayı kişinin denetimi altına almasıdır</a:t>
            </a:r>
            <a:r>
              <a:rPr lang="tr-TR" dirty="0" smtClean="0"/>
              <a:t>. Çünkü </a:t>
            </a:r>
            <a:r>
              <a:rPr lang="tr-TR" dirty="0"/>
              <a:t>her erkek uygun yöntem ve tekniklerin kullanılmasıyla boşalma kontrolünü </a:t>
            </a:r>
            <a:r>
              <a:rPr lang="tr-TR" dirty="0" smtClean="0"/>
              <a:t>öğrenebilir.</a:t>
            </a:r>
          </a:p>
          <a:p>
            <a:r>
              <a:rPr lang="tr-TR" dirty="0" smtClean="0"/>
              <a:t>Erken </a:t>
            </a:r>
            <a:r>
              <a:rPr lang="tr-TR" dirty="0"/>
              <a:t>boşalmanın tedavisi haftada-iki haftada bir yapılan 6-10 seansla ortalama 3 ayda tamamlanır. </a:t>
            </a:r>
            <a:r>
              <a:rPr lang="tr-TR" dirty="0" smtClean="0"/>
              <a:t> Ancak </a:t>
            </a:r>
            <a:r>
              <a:rPr lang="tr-TR" dirty="0"/>
              <a:t>bazı vakalarda tedavi daha kısa sürebilir. </a:t>
            </a:r>
            <a:endParaRPr lang="tr-TR" dirty="0" smtClean="0"/>
          </a:p>
          <a:p>
            <a:r>
              <a:rPr lang="tr-TR" dirty="0" smtClean="0"/>
              <a:t>Tedavinin </a:t>
            </a:r>
            <a:r>
              <a:rPr lang="tr-TR" dirty="0"/>
              <a:t>esasını boşalma refleksi üzerinde denetim kazandırma egzersizleri oluşturur. </a:t>
            </a:r>
            <a:endParaRPr lang="tr-TR" dirty="0" smtClean="0"/>
          </a:p>
          <a:p>
            <a:r>
              <a:rPr lang="tr-TR" dirty="0" smtClean="0"/>
              <a:t>Ayrıca </a:t>
            </a:r>
            <a:r>
              <a:rPr lang="tr-TR" dirty="0"/>
              <a:t>kişinin erken boşalmasına neden olan özel bir etken varsa bunun çözümlenmesi sağlanır.</a:t>
            </a:r>
          </a:p>
          <a:p>
            <a:endParaRPr lang="tr-TR" dirty="0"/>
          </a:p>
        </p:txBody>
      </p:sp>
    </p:spTree>
    <p:extLst>
      <p:ext uri="{BB962C8B-B14F-4D97-AF65-F5344CB8AC3E}">
        <p14:creationId xmlns:p14="http://schemas.microsoft.com/office/powerpoint/2010/main" xmlns="" val="189796426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ERKEKTE ORGAZM BOZUKLUKLARI</a:t>
            </a:r>
            <a:endParaRPr lang="tr-TR" dirty="0"/>
          </a:p>
        </p:txBody>
      </p:sp>
      <p:sp>
        <p:nvSpPr>
          <p:cNvPr id="3" name="Content Placeholder 2"/>
          <p:cNvSpPr>
            <a:spLocks noGrp="1"/>
          </p:cNvSpPr>
          <p:nvPr>
            <p:ph sz="quarter" idx="1"/>
          </p:nvPr>
        </p:nvSpPr>
        <p:spPr>
          <a:solidFill>
            <a:schemeClr val="bg1"/>
          </a:solidFill>
        </p:spPr>
        <p:txBody>
          <a:bodyPr/>
          <a:lstStyle/>
          <a:p>
            <a:r>
              <a:rPr lang="tr-TR" dirty="0"/>
              <a:t>K</a:t>
            </a:r>
            <a:r>
              <a:rPr lang="tr-TR" dirty="0" smtClean="0"/>
              <a:t>işinin </a:t>
            </a:r>
            <a:r>
              <a:rPr lang="tr-TR" dirty="0"/>
              <a:t>yaşını göz önünde bulundurduğunda, yoğunluğunun ve süresinin yeterli olduğunu düşündüğü cinsel etkinlik sırasında, olağan bir cinsel uyarılma evresi sonrası, sürekli olarak ya da yineleyici bir biçimde, orgazmın gecikmesi ya da olmaması.</a:t>
            </a:r>
          </a:p>
          <a:p>
            <a:endParaRPr lang="tr-TR" dirty="0"/>
          </a:p>
        </p:txBody>
      </p:sp>
    </p:spTree>
    <p:extLst>
      <p:ext uri="{BB962C8B-B14F-4D97-AF65-F5344CB8AC3E}">
        <p14:creationId xmlns:p14="http://schemas.microsoft.com/office/powerpoint/2010/main" xmlns="" val="36967351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solidFill>
            <a:schemeClr val="bg1"/>
          </a:solidFill>
        </p:spPr>
        <p:txBody>
          <a:bodyPr/>
          <a:lstStyle/>
          <a:p>
            <a:r>
              <a:rPr lang="tr-TR" b="1" dirty="0">
                <a:solidFill>
                  <a:schemeClr val="tx2"/>
                </a:solidFill>
              </a:rPr>
              <a:t>Erkekte orgazm bozuklukları 3 farklı biçimde kendini gösterir.</a:t>
            </a:r>
          </a:p>
          <a:p>
            <a:r>
              <a:rPr lang="tr-TR" dirty="0"/>
              <a:t>1. Geç boşalma,</a:t>
            </a:r>
          </a:p>
          <a:p>
            <a:r>
              <a:rPr lang="tr-TR" dirty="0"/>
              <a:t>2. Zevk almaksızın boşalma (fizyolojik ya da anhedonik orgazm),</a:t>
            </a:r>
          </a:p>
          <a:p>
            <a:r>
              <a:rPr lang="tr-TR" dirty="0"/>
              <a:t>3. Doyumsuzluk,</a:t>
            </a:r>
          </a:p>
        </p:txBody>
      </p:sp>
    </p:spTree>
    <p:extLst>
      <p:ext uri="{BB962C8B-B14F-4D97-AF65-F5344CB8AC3E}">
        <p14:creationId xmlns:p14="http://schemas.microsoft.com/office/powerpoint/2010/main" xmlns="" val="18392614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sz="quarter" idx="1"/>
          </p:nvPr>
        </p:nvSpPr>
        <p:spPr>
          <a:solidFill>
            <a:schemeClr val="bg1"/>
          </a:solidFill>
        </p:spPr>
        <p:txBody>
          <a:bodyPr/>
          <a:lstStyle/>
          <a:p>
            <a:pPr>
              <a:buNone/>
            </a:pPr>
            <a:r>
              <a:rPr lang="tr-TR" b="1" dirty="0" smtClean="0"/>
              <a:t>  </a:t>
            </a:r>
            <a:r>
              <a:rPr lang="tr-TR" b="1" dirty="0" smtClean="0">
                <a:solidFill>
                  <a:schemeClr val="tx2"/>
                </a:solidFill>
              </a:rPr>
              <a:t>Geç Boşalma</a:t>
            </a:r>
            <a:endParaRPr lang="tr-TR" dirty="0">
              <a:solidFill>
                <a:schemeClr val="tx2"/>
              </a:solidFill>
            </a:endParaRPr>
          </a:p>
          <a:p>
            <a:r>
              <a:rPr lang="tr-TR" dirty="0"/>
              <a:t>Erkek doruk noktasına ya hiç ulaşamaz ya da orgazm olabilmesi için uzun ya da yoğun bir uyarılma sürecine gereksinim duyar.</a:t>
            </a:r>
          </a:p>
          <a:p>
            <a:pPr>
              <a:buNone/>
            </a:pPr>
            <a:r>
              <a:rPr lang="tr-TR" b="1" dirty="0" smtClean="0"/>
              <a:t>   </a:t>
            </a:r>
            <a:r>
              <a:rPr lang="tr-TR" b="1" dirty="0" smtClean="0">
                <a:solidFill>
                  <a:schemeClr val="tx2"/>
                </a:solidFill>
              </a:rPr>
              <a:t>Fizyolojik (</a:t>
            </a:r>
            <a:r>
              <a:rPr lang="tr-TR" b="1" dirty="0" err="1" smtClean="0">
                <a:solidFill>
                  <a:schemeClr val="tx2"/>
                </a:solidFill>
              </a:rPr>
              <a:t>Anhedonik</a:t>
            </a:r>
            <a:r>
              <a:rPr lang="tr-TR" b="1" dirty="0" smtClean="0">
                <a:solidFill>
                  <a:schemeClr val="tx2"/>
                </a:solidFill>
              </a:rPr>
              <a:t>) Orgazm</a:t>
            </a:r>
            <a:endParaRPr lang="tr-TR" dirty="0">
              <a:solidFill>
                <a:schemeClr val="tx2"/>
              </a:solidFill>
            </a:endParaRPr>
          </a:p>
          <a:p>
            <a:r>
              <a:rPr lang="tr-TR" dirty="0"/>
              <a:t>Son derece nadir sayıda erkekte hiçbir orgazmik keyif duyulmadan ejekülasyon olur. </a:t>
            </a:r>
            <a:endParaRPr lang="tr-TR" dirty="0" smtClean="0"/>
          </a:p>
          <a:p>
            <a:pPr>
              <a:buNone/>
            </a:pPr>
            <a:r>
              <a:rPr lang="tr-TR" b="1" dirty="0" smtClean="0"/>
              <a:t>   </a:t>
            </a:r>
            <a:r>
              <a:rPr lang="tr-TR" b="1" dirty="0" smtClean="0">
                <a:solidFill>
                  <a:schemeClr val="tx2"/>
                </a:solidFill>
              </a:rPr>
              <a:t>Doyumsuzluk</a:t>
            </a:r>
            <a:endParaRPr lang="tr-TR" dirty="0">
              <a:solidFill>
                <a:schemeClr val="tx2"/>
              </a:solidFill>
            </a:endParaRPr>
          </a:p>
          <a:p>
            <a:r>
              <a:rPr lang="tr-TR" dirty="0"/>
              <a:t>Bazı erkekler orgazm olmalarına karşın, orgazm duygusundan yeterli doyum sağlayamazlar. </a:t>
            </a:r>
          </a:p>
          <a:p>
            <a:endParaRPr lang="tr-TR" dirty="0"/>
          </a:p>
        </p:txBody>
      </p:sp>
    </p:spTree>
    <p:extLst>
      <p:ext uri="{BB962C8B-B14F-4D97-AF65-F5344CB8AC3E}">
        <p14:creationId xmlns:p14="http://schemas.microsoft.com/office/powerpoint/2010/main" xmlns="" val="37091019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ERKEKTE ORGAZM BOZUKLUKLARI NEDENLERİ</a:t>
            </a:r>
            <a:endParaRPr lang="tr-TR" dirty="0"/>
          </a:p>
        </p:txBody>
      </p:sp>
      <p:sp>
        <p:nvSpPr>
          <p:cNvPr id="3" name="Content Placeholder 2"/>
          <p:cNvSpPr>
            <a:spLocks noGrp="1"/>
          </p:cNvSpPr>
          <p:nvPr>
            <p:ph sz="quarter" idx="1"/>
          </p:nvPr>
        </p:nvSpPr>
        <p:spPr>
          <a:solidFill>
            <a:schemeClr val="bg1"/>
          </a:solidFill>
        </p:spPr>
        <p:txBody>
          <a:bodyPr/>
          <a:lstStyle/>
          <a:p>
            <a:r>
              <a:rPr lang="tr-TR" dirty="0"/>
              <a:t>Genellikle sert ve aşırı tutucu bir ortamda yetişmişlerdir.</a:t>
            </a:r>
          </a:p>
          <a:p>
            <a:r>
              <a:rPr lang="tr-TR" dirty="0"/>
              <a:t>Cinselliği günah, cinsel organları da kirli olarak algılar.</a:t>
            </a:r>
          </a:p>
          <a:p>
            <a:r>
              <a:rPr lang="tr-TR" dirty="0"/>
              <a:t>Bilinçli veya bilinçdışı suçluluk duyguları olabilir.</a:t>
            </a:r>
          </a:p>
          <a:p>
            <a:r>
              <a:rPr lang="tr-TR" dirty="0"/>
              <a:t>Genelde cinsel alanın dışına taşan yakınlaşma sorunları vardır.</a:t>
            </a:r>
          </a:p>
          <a:p>
            <a:r>
              <a:rPr lang="tr-TR" dirty="0"/>
              <a:t>Kendilerini yaşadıkları anın duygulanımına bırakamazlar.</a:t>
            </a:r>
          </a:p>
          <a:p>
            <a:r>
              <a:rPr lang="tr-TR" dirty="0"/>
              <a:t>Hayatlarının her alanında sürekli kendilerini kontrol etme gereksinimi duyarlar.</a:t>
            </a:r>
          </a:p>
          <a:p>
            <a:r>
              <a:rPr lang="tr-TR" dirty="0"/>
              <a:t>Kendini bırakamama yanında kendini verememe problemleri dikkati çeker.</a:t>
            </a:r>
          </a:p>
          <a:p>
            <a:endParaRPr lang="tr-TR" dirty="0"/>
          </a:p>
        </p:txBody>
      </p:sp>
    </p:spTree>
    <p:extLst>
      <p:ext uri="{BB962C8B-B14F-4D97-AF65-F5344CB8AC3E}">
        <p14:creationId xmlns:p14="http://schemas.microsoft.com/office/powerpoint/2010/main" xmlns="" val="25669876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ERKEKTE ORGAZM </a:t>
            </a:r>
            <a:r>
              <a:rPr lang="tr-TR" b="1" dirty="0" smtClean="0"/>
              <a:t>BOZUKLUKLARI NEDENLERİ</a:t>
            </a:r>
            <a:endParaRPr lang="tr-TR" dirty="0"/>
          </a:p>
        </p:txBody>
      </p:sp>
      <p:sp>
        <p:nvSpPr>
          <p:cNvPr id="3" name="Content Placeholder 2"/>
          <p:cNvSpPr>
            <a:spLocks noGrp="1"/>
          </p:cNvSpPr>
          <p:nvPr>
            <p:ph sz="quarter" idx="1"/>
          </p:nvPr>
        </p:nvSpPr>
        <p:spPr>
          <a:solidFill>
            <a:schemeClr val="bg1"/>
          </a:solidFill>
        </p:spPr>
        <p:txBody>
          <a:bodyPr/>
          <a:lstStyle/>
          <a:p>
            <a:r>
              <a:rPr lang="tr-TR" dirty="0" smtClean="0"/>
              <a:t>Boşalmanın </a:t>
            </a:r>
            <a:r>
              <a:rPr lang="tr-TR" dirty="0"/>
              <a:t>aşırı kontrolü,</a:t>
            </a:r>
          </a:p>
          <a:p>
            <a:r>
              <a:rPr lang="tr-TR" dirty="0"/>
              <a:t>Performans anksiyetesi,</a:t>
            </a:r>
          </a:p>
          <a:p>
            <a:r>
              <a:rPr lang="tr-TR" dirty="0"/>
              <a:t>Kadını mutlu edememe endişesi,</a:t>
            </a:r>
          </a:p>
          <a:p>
            <a:r>
              <a:rPr lang="tr-TR" dirty="0"/>
              <a:t>Bağlanma Korkuları,</a:t>
            </a:r>
          </a:p>
          <a:p>
            <a:r>
              <a:rPr lang="tr-TR" dirty="0"/>
              <a:t>Kadına yönelik agresyon,</a:t>
            </a:r>
          </a:p>
          <a:p>
            <a:r>
              <a:rPr lang="tr-TR" dirty="0"/>
              <a:t>Eşin hamilelik planları,</a:t>
            </a:r>
          </a:p>
          <a:p>
            <a:endParaRPr lang="tr-TR" dirty="0"/>
          </a:p>
        </p:txBody>
      </p:sp>
    </p:spTree>
    <p:extLst>
      <p:ext uri="{BB962C8B-B14F-4D97-AF65-F5344CB8AC3E}">
        <p14:creationId xmlns:p14="http://schemas.microsoft.com/office/powerpoint/2010/main" xmlns="" val="39583334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29600" cy="1386408"/>
          </a:xfrm>
        </p:spPr>
        <p:txBody>
          <a:bodyPr>
            <a:normAutofit fontScale="90000"/>
          </a:bodyPr>
          <a:lstStyle/>
          <a:p>
            <a:r>
              <a:rPr lang="tr-TR" b="1" dirty="0"/>
              <a:t>Erkek Cinsel İşlev Bozukluklarının Psikolojik Nedenleri</a:t>
            </a:r>
            <a:r>
              <a:rPr lang="tr-TR" dirty="0"/>
              <a:t> </a:t>
            </a:r>
            <a:br>
              <a:rPr lang="tr-TR" dirty="0"/>
            </a:br>
            <a:endParaRPr lang="tr-TR" dirty="0"/>
          </a:p>
        </p:txBody>
      </p:sp>
      <p:sp>
        <p:nvSpPr>
          <p:cNvPr id="3" name="Content Placeholder 2"/>
          <p:cNvSpPr>
            <a:spLocks noGrp="1"/>
          </p:cNvSpPr>
          <p:nvPr>
            <p:ph sz="quarter" idx="1"/>
          </p:nvPr>
        </p:nvSpPr>
        <p:spPr>
          <a:solidFill>
            <a:schemeClr val="bg1"/>
          </a:solidFill>
        </p:spPr>
        <p:txBody>
          <a:bodyPr>
            <a:normAutofit fontScale="85000" lnSpcReduction="20000"/>
          </a:bodyPr>
          <a:lstStyle/>
          <a:p>
            <a:r>
              <a:rPr lang="tr-TR" dirty="0"/>
              <a:t> </a:t>
            </a:r>
            <a:r>
              <a:rPr lang="tr-TR" dirty="0" smtClean="0"/>
              <a:t>Duygu </a:t>
            </a:r>
            <a:r>
              <a:rPr lang="tr-TR" dirty="0"/>
              <a:t>ve davranışlar üzerindeki kontrolünü yitirme korkusu</a:t>
            </a:r>
          </a:p>
          <a:p>
            <a:r>
              <a:rPr lang="tr-TR" dirty="0" smtClean="0"/>
              <a:t>Bağımsızlığını ortaya koyma korkusu</a:t>
            </a:r>
            <a:endParaRPr lang="tr-TR" dirty="0"/>
          </a:p>
          <a:p>
            <a:r>
              <a:rPr lang="tr-TR" dirty="0" smtClean="0"/>
              <a:t>Çocuk </a:t>
            </a:r>
            <a:r>
              <a:rPr lang="tr-TR" dirty="0"/>
              <a:t>sahibi olmak istememek</a:t>
            </a:r>
          </a:p>
          <a:p>
            <a:r>
              <a:rPr lang="tr-TR" dirty="0" smtClean="0"/>
              <a:t>Psikiyatrik </a:t>
            </a:r>
            <a:r>
              <a:rPr lang="tr-TR" dirty="0"/>
              <a:t>rahatsızlıklar</a:t>
            </a:r>
          </a:p>
          <a:p>
            <a:r>
              <a:rPr lang="tr-TR" dirty="0" smtClean="0"/>
              <a:t>Stres </a:t>
            </a:r>
            <a:r>
              <a:rPr lang="tr-TR" dirty="0"/>
              <a:t>ve üzüntü kaynağı olan yaşam olayları</a:t>
            </a:r>
          </a:p>
          <a:p>
            <a:r>
              <a:rPr lang="tr-TR" dirty="0" smtClean="0"/>
              <a:t>Yaşla </a:t>
            </a:r>
            <a:r>
              <a:rPr lang="tr-TR" dirty="0"/>
              <a:t>veya çekicilikle ilgili endişeler</a:t>
            </a:r>
          </a:p>
          <a:p>
            <a:r>
              <a:rPr lang="tr-TR" dirty="0" smtClean="0"/>
              <a:t>Kadına </a:t>
            </a:r>
            <a:r>
              <a:rPr lang="tr-TR" dirty="0"/>
              <a:t>yönelik agresyon/saldırganlık/öfke</a:t>
            </a:r>
          </a:p>
          <a:p>
            <a:r>
              <a:rPr lang="tr-TR" dirty="0" smtClean="0"/>
              <a:t>Gerçek </a:t>
            </a:r>
            <a:r>
              <a:rPr lang="tr-TR" dirty="0"/>
              <a:t>dışı beklentiler</a:t>
            </a:r>
          </a:p>
          <a:p>
            <a:r>
              <a:rPr lang="tr-TR" dirty="0" smtClean="0"/>
              <a:t>Performans </a:t>
            </a:r>
            <a:r>
              <a:rPr lang="tr-TR" dirty="0"/>
              <a:t>anksiyetesi</a:t>
            </a:r>
          </a:p>
          <a:p>
            <a:endParaRPr lang="tr-TR" dirty="0"/>
          </a:p>
        </p:txBody>
      </p:sp>
      <p:sp>
        <p:nvSpPr>
          <p:cNvPr id="4" name="Content Placeholder 3"/>
          <p:cNvSpPr>
            <a:spLocks noGrp="1"/>
          </p:cNvSpPr>
          <p:nvPr>
            <p:ph sz="quarter" idx="2"/>
          </p:nvPr>
        </p:nvSpPr>
        <p:spPr>
          <a:solidFill>
            <a:schemeClr val="bg1"/>
          </a:solidFill>
        </p:spPr>
        <p:txBody>
          <a:bodyPr>
            <a:normAutofit fontScale="85000" lnSpcReduction="20000"/>
          </a:bodyPr>
          <a:lstStyle/>
          <a:p>
            <a:r>
              <a:rPr lang="tr-TR" dirty="0" smtClean="0"/>
              <a:t>Rastlantısal </a:t>
            </a:r>
            <a:r>
              <a:rPr lang="tr-TR" dirty="0"/>
              <a:t>Başarısızlık</a:t>
            </a:r>
          </a:p>
          <a:p>
            <a:r>
              <a:rPr lang="tr-TR" dirty="0" smtClean="0"/>
              <a:t>Hamilelik </a:t>
            </a:r>
            <a:r>
              <a:rPr lang="tr-TR" dirty="0"/>
              <a:t>vedoğum</a:t>
            </a:r>
          </a:p>
          <a:p>
            <a:r>
              <a:rPr lang="tr-TR" dirty="0" smtClean="0"/>
              <a:t>Aldatılma </a:t>
            </a:r>
            <a:r>
              <a:rPr lang="tr-TR" dirty="0"/>
              <a:t>veya eşin sadakatinden kuşkulanma</a:t>
            </a:r>
          </a:p>
          <a:p>
            <a:r>
              <a:rPr lang="tr-TR" dirty="0" smtClean="0"/>
              <a:t>Cinsel </a:t>
            </a:r>
            <a:r>
              <a:rPr lang="tr-TR" dirty="0"/>
              <a:t>organlardan iğrenme veya hoşlanmama</a:t>
            </a:r>
          </a:p>
          <a:p>
            <a:r>
              <a:rPr lang="tr-TR" dirty="0" smtClean="0"/>
              <a:t>Organik </a:t>
            </a:r>
            <a:r>
              <a:rPr lang="tr-TR" dirty="0"/>
              <a:t>hastalıklara reaksiyon</a:t>
            </a:r>
          </a:p>
          <a:p>
            <a:r>
              <a:rPr lang="tr-TR" dirty="0" smtClean="0"/>
              <a:t>Eşler </a:t>
            </a:r>
            <a:r>
              <a:rPr lang="tr-TR" dirty="0"/>
              <a:t>arasındaki zayıf iletişim</a:t>
            </a:r>
          </a:p>
          <a:p>
            <a:r>
              <a:rPr lang="tr-TR" dirty="0" smtClean="0"/>
              <a:t>Suçluluk </a:t>
            </a:r>
            <a:r>
              <a:rPr lang="tr-TR" dirty="0"/>
              <a:t>duyguları</a:t>
            </a:r>
          </a:p>
          <a:p>
            <a:r>
              <a:rPr lang="tr-TR" dirty="0" smtClean="0"/>
              <a:t>Kısıtlı </a:t>
            </a:r>
            <a:r>
              <a:rPr lang="tr-TR" dirty="0"/>
              <a:t>ön sevişme</a:t>
            </a:r>
          </a:p>
          <a:p>
            <a:r>
              <a:rPr lang="tr-TR" dirty="0" smtClean="0"/>
              <a:t>Tecrübesizlik</a:t>
            </a:r>
            <a:endParaRPr lang="tr-TR" dirty="0"/>
          </a:p>
          <a:p>
            <a:r>
              <a:rPr lang="tr-TR" dirty="0" smtClean="0"/>
              <a:t>Eşini </a:t>
            </a:r>
            <a:r>
              <a:rPr lang="tr-TR" dirty="0"/>
              <a:t>memnun edememe endişesi</a:t>
            </a:r>
          </a:p>
          <a:p>
            <a:endParaRPr lang="tr-TR" dirty="0"/>
          </a:p>
          <a:p>
            <a:endParaRPr lang="tr-TR" dirty="0"/>
          </a:p>
        </p:txBody>
      </p:sp>
    </p:spTree>
    <p:extLst>
      <p:ext uri="{BB962C8B-B14F-4D97-AF65-F5344CB8AC3E}">
        <p14:creationId xmlns:p14="http://schemas.microsoft.com/office/powerpoint/2010/main" xmlns="" val="5342797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ERKEKTE ORGAZM BOZUKLUKLARI </a:t>
            </a:r>
            <a:r>
              <a:rPr lang="tr-TR" b="1" dirty="0" smtClean="0"/>
              <a:t>TEDAVİSİ</a:t>
            </a:r>
            <a:endParaRPr lang="tr-TR" dirty="0"/>
          </a:p>
        </p:txBody>
      </p:sp>
      <p:sp>
        <p:nvSpPr>
          <p:cNvPr id="3" name="Content Placeholder 2"/>
          <p:cNvSpPr>
            <a:spLocks noGrp="1"/>
          </p:cNvSpPr>
          <p:nvPr>
            <p:ph sz="quarter" idx="1"/>
          </p:nvPr>
        </p:nvSpPr>
        <p:spPr>
          <a:solidFill>
            <a:schemeClr val="bg1"/>
          </a:solidFill>
        </p:spPr>
        <p:txBody>
          <a:bodyPr/>
          <a:lstStyle/>
          <a:p>
            <a:r>
              <a:rPr lang="tr-TR" dirty="0"/>
              <a:t>Tedavide asıl amaç, kontrol etme ihtiyacının yönünü değiştirmek, zihni kontrol endişesinden cinsel heyecana çekmektir. </a:t>
            </a:r>
            <a:endParaRPr lang="tr-TR" dirty="0" smtClean="0"/>
          </a:p>
          <a:p>
            <a:r>
              <a:rPr lang="tr-TR" dirty="0" smtClean="0"/>
              <a:t>Bu </a:t>
            </a:r>
            <a:r>
              <a:rPr lang="tr-TR" dirty="0"/>
              <a:t>hastalarda anksiyete ve bu anksiyeteye karşı ketleyici savunmada en önemli faktör eş ilişkisidir. Dolayısıyla eş ilişkisindeki bilinçdışı çatışmalar en azından bir dereceye kadar çözümlenmeden fazla bir sonuç alınamaz.</a:t>
            </a:r>
          </a:p>
          <a:p>
            <a:endParaRPr lang="tr-TR" dirty="0"/>
          </a:p>
        </p:txBody>
      </p:sp>
    </p:spTree>
    <p:extLst>
      <p:ext uri="{BB962C8B-B14F-4D97-AF65-F5344CB8AC3E}">
        <p14:creationId xmlns:p14="http://schemas.microsoft.com/office/powerpoint/2010/main" xmlns="" val="23849462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ERKEKTE CİNSEL AĞRI BOZUKLUĞU</a:t>
            </a:r>
            <a:endParaRPr lang="tr-TR" dirty="0"/>
          </a:p>
        </p:txBody>
      </p:sp>
      <p:sp>
        <p:nvSpPr>
          <p:cNvPr id="3" name="Content Placeholder 2"/>
          <p:cNvSpPr>
            <a:spLocks noGrp="1"/>
          </p:cNvSpPr>
          <p:nvPr>
            <p:ph sz="quarter" idx="1"/>
          </p:nvPr>
        </p:nvSpPr>
        <p:spPr>
          <a:solidFill>
            <a:schemeClr val="bg1"/>
          </a:solidFill>
        </p:spPr>
        <p:txBody>
          <a:bodyPr/>
          <a:lstStyle/>
          <a:p>
            <a:r>
              <a:rPr lang="tr-TR" dirty="0"/>
              <a:t>Cinsel ilişki sırasında cinsel organlarda sürekli ya da yineleyici bir biçimde ağrı olmasıdır. </a:t>
            </a:r>
            <a:endParaRPr lang="tr-TR" dirty="0" smtClean="0"/>
          </a:p>
          <a:p>
            <a:r>
              <a:rPr lang="tr-TR" dirty="0" smtClean="0"/>
              <a:t>Disparoni</a:t>
            </a:r>
            <a:r>
              <a:rPr lang="tr-TR" dirty="0"/>
              <a:t>, erkekte nadirdir ve genellikle organik bir duruma bağlıdır.</a:t>
            </a:r>
          </a:p>
          <a:p>
            <a:endParaRPr lang="tr-TR" dirty="0"/>
          </a:p>
        </p:txBody>
      </p:sp>
    </p:spTree>
    <p:extLst>
      <p:ext uri="{BB962C8B-B14F-4D97-AF65-F5344CB8AC3E}">
        <p14:creationId xmlns:p14="http://schemas.microsoft.com/office/powerpoint/2010/main" xmlns="" val="30985864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Erkekte Cinsel Ağrı Bozukluğu Nedenleri</a:t>
            </a:r>
            <a:r>
              <a:rPr lang="tr-TR" dirty="0"/>
              <a:t/>
            </a:r>
            <a:br>
              <a:rPr lang="tr-TR" dirty="0"/>
            </a:br>
            <a:endParaRPr lang="tr-TR" dirty="0"/>
          </a:p>
        </p:txBody>
      </p:sp>
      <p:sp>
        <p:nvSpPr>
          <p:cNvPr id="3" name="Content Placeholder 2"/>
          <p:cNvSpPr>
            <a:spLocks noGrp="1"/>
          </p:cNvSpPr>
          <p:nvPr>
            <p:ph sz="quarter" idx="1"/>
          </p:nvPr>
        </p:nvSpPr>
        <p:spPr>
          <a:solidFill>
            <a:schemeClr val="bg1"/>
          </a:solidFill>
        </p:spPr>
        <p:txBody>
          <a:bodyPr/>
          <a:lstStyle/>
          <a:p>
            <a:pPr marL="0" indent="0">
              <a:buNone/>
            </a:pPr>
            <a:r>
              <a:rPr lang="tr-TR" b="1" dirty="0" smtClean="0"/>
              <a:t>   Organik Nedenler</a:t>
            </a:r>
            <a:endParaRPr lang="tr-TR" dirty="0" smtClean="0"/>
          </a:p>
          <a:p>
            <a:r>
              <a:rPr lang="tr-TR" dirty="0" smtClean="0"/>
              <a:t>Genellikle </a:t>
            </a:r>
            <a:r>
              <a:rPr lang="tr-TR" dirty="0"/>
              <a:t>cinsel organlardaki enfeksiyonlara ve diğer rahatsızlıklara bağlıdır. Tedavide de ağrıya yol açan hastalığın tedavisi esastır.</a:t>
            </a:r>
          </a:p>
          <a:p>
            <a:pPr marL="0" indent="0">
              <a:buNone/>
            </a:pPr>
            <a:r>
              <a:rPr lang="tr-TR" b="1" dirty="0"/>
              <a:t> </a:t>
            </a:r>
            <a:r>
              <a:rPr lang="tr-TR" b="1" dirty="0" smtClean="0"/>
              <a:t>   Psikolojik Nedenler</a:t>
            </a:r>
            <a:endParaRPr lang="tr-TR" dirty="0"/>
          </a:p>
          <a:p>
            <a:r>
              <a:rPr lang="tr-TR" dirty="0"/>
              <a:t>Nadir görülen bu rahatsızlıkta belli bir neden gösterilememiştir. Daha çok kişinin cinsellikle ya da ilişkisiyle ilgili çatışmalar söz konusu olabilir.</a:t>
            </a:r>
          </a:p>
          <a:p>
            <a:endParaRPr lang="tr-TR" dirty="0"/>
          </a:p>
        </p:txBody>
      </p:sp>
    </p:spTree>
    <p:extLst>
      <p:ext uri="{BB962C8B-B14F-4D97-AF65-F5344CB8AC3E}">
        <p14:creationId xmlns:p14="http://schemas.microsoft.com/office/powerpoint/2010/main" xmlns="" val="18268465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Erkekte Cinsel Ağrı Bozukluğu Tedavisi</a:t>
            </a:r>
            <a:r>
              <a:rPr lang="tr-TR" dirty="0"/>
              <a:t/>
            </a:r>
            <a:br>
              <a:rPr lang="tr-TR" dirty="0"/>
            </a:br>
            <a:endParaRPr lang="tr-TR" dirty="0"/>
          </a:p>
        </p:txBody>
      </p:sp>
      <p:sp>
        <p:nvSpPr>
          <p:cNvPr id="3" name="Content Placeholder 2"/>
          <p:cNvSpPr>
            <a:spLocks noGrp="1"/>
          </p:cNvSpPr>
          <p:nvPr>
            <p:ph sz="quarter" idx="1"/>
          </p:nvPr>
        </p:nvSpPr>
        <p:spPr>
          <a:solidFill>
            <a:schemeClr val="bg1"/>
          </a:solidFill>
        </p:spPr>
        <p:txBody>
          <a:bodyPr/>
          <a:lstStyle/>
          <a:p>
            <a:r>
              <a:rPr lang="tr-TR" dirty="0" smtClean="0"/>
              <a:t>Soruna </a:t>
            </a:r>
            <a:r>
              <a:rPr lang="tr-TR" dirty="0"/>
              <a:t>neden olan etkenlerin ya da hastalıkların anlaşılıp çözümlenmesine dayanır.</a:t>
            </a:r>
          </a:p>
          <a:p>
            <a:endParaRPr lang="tr-TR" dirty="0"/>
          </a:p>
        </p:txBody>
      </p:sp>
    </p:spTree>
    <p:extLst>
      <p:ext uri="{BB962C8B-B14F-4D97-AF65-F5344CB8AC3E}">
        <p14:creationId xmlns:p14="http://schemas.microsoft.com/office/powerpoint/2010/main" xmlns="" val="390902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b="1" dirty="0" smtClean="0"/>
              <a:t>Erkek Cinsel İşlev Bozuklukları</a:t>
            </a:r>
            <a:endParaRPr lang="tr-TR" dirty="0"/>
          </a:p>
        </p:txBody>
      </p:sp>
      <p:sp>
        <p:nvSpPr>
          <p:cNvPr id="6" name="5 İçerik Yer Tutucusu"/>
          <p:cNvSpPr>
            <a:spLocks noGrp="1"/>
          </p:cNvSpPr>
          <p:nvPr>
            <p:ph sz="quarter" idx="1"/>
          </p:nvPr>
        </p:nvSpPr>
        <p:spPr/>
        <p:txBody>
          <a:bodyPr/>
          <a:lstStyle/>
          <a:p>
            <a:r>
              <a:rPr lang="tr-TR" dirty="0" smtClean="0"/>
              <a:t>1- ERKEKTE AZALMIŞ CİNSEL İSTEK BOZUKLUĞU</a:t>
            </a:r>
          </a:p>
          <a:p>
            <a:r>
              <a:rPr lang="tr-TR" dirty="0" smtClean="0"/>
              <a:t>2 - CİNSEL TİKSİNTİ BOZUKLUĞU</a:t>
            </a:r>
          </a:p>
          <a:p>
            <a:r>
              <a:rPr lang="tr-TR" dirty="0" smtClean="0"/>
              <a:t>3 - EREKTİL İŞLEV BOZUKLUĞU (SERTLEŞME ZORLUĞU)</a:t>
            </a:r>
          </a:p>
          <a:p>
            <a:r>
              <a:rPr lang="tr-TR" dirty="0" smtClean="0"/>
              <a:t>4-ERKEN BOŞALMA</a:t>
            </a:r>
          </a:p>
          <a:p>
            <a:r>
              <a:rPr lang="tr-TR" dirty="0" smtClean="0"/>
              <a:t>5- ERKEKTE ORGAZM BOZUKLUKLARI</a:t>
            </a:r>
          </a:p>
          <a:p>
            <a:r>
              <a:rPr lang="tr-TR" dirty="0" smtClean="0"/>
              <a:t>6- ERKEKTE CİNSEL AĞRI BOZUKLUĞU</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tr-TR" b="1" dirty="0" smtClean="0"/>
              <a:t>Erkekte Azalmış Cinsel İstek Bozukluğu </a:t>
            </a:r>
            <a:endParaRPr lang="tr-TR" dirty="0"/>
          </a:p>
        </p:txBody>
      </p:sp>
      <p:sp>
        <p:nvSpPr>
          <p:cNvPr id="6" name="Content Placeholder 5"/>
          <p:cNvSpPr>
            <a:spLocks noGrp="1"/>
          </p:cNvSpPr>
          <p:nvPr>
            <p:ph sz="quarter" idx="1"/>
          </p:nvPr>
        </p:nvSpPr>
        <p:spPr/>
        <p:txBody>
          <a:bodyPr/>
          <a:lstStyle/>
          <a:p>
            <a:r>
              <a:rPr lang="tr-TR" dirty="0"/>
              <a:t>Cinsel istek bozukluğu, süreğen ve tekrarlayan bir biçimde cinsel fantezilerin ve cinsel etkinlikte bulunma isteğinin azalmış olması ya da hiç olmaması </a:t>
            </a:r>
            <a:r>
              <a:rPr lang="tr-TR" dirty="0" smtClean="0"/>
              <a:t>durumudur.</a:t>
            </a:r>
          </a:p>
          <a:p>
            <a:r>
              <a:rPr lang="tr-TR" dirty="0" smtClean="0"/>
              <a:t>Azalmış </a:t>
            </a:r>
            <a:r>
              <a:rPr lang="tr-TR" dirty="0"/>
              <a:t>cinsel istek bozukluğu cinsel yaşamın tümüne yayılmış olabilir ya da bazı durumlarla ilgili olabilir. </a:t>
            </a:r>
          </a:p>
        </p:txBody>
      </p:sp>
      <p:pic>
        <p:nvPicPr>
          <p:cNvPr id="45058" name="Picture 2" descr="http://sag-lik.net/images/news/2012-11-16-cinsel-fonksiyon-bozuklugu-mu-yasiyorsunuz.jpg">
            <a:hlinkClick r:id="rId2"/>
          </p:cNvPr>
          <p:cNvPicPr>
            <a:picLocks noChangeAspect="1" noChangeArrowheads="1"/>
          </p:cNvPicPr>
          <p:nvPr/>
        </p:nvPicPr>
        <p:blipFill>
          <a:blip r:embed="rId3" cstate="print"/>
          <a:srcRect/>
          <a:stretch>
            <a:fillRect/>
          </a:stretch>
        </p:blipFill>
        <p:spPr bwMode="auto">
          <a:xfrm>
            <a:off x="2483768" y="3645024"/>
            <a:ext cx="4180309" cy="2760581"/>
          </a:xfrm>
          <a:prstGeom prst="rect">
            <a:avLst/>
          </a:prstGeom>
          <a:noFill/>
        </p:spPr>
      </p:pic>
    </p:spTree>
    <p:extLst>
      <p:ext uri="{BB962C8B-B14F-4D97-AF65-F5344CB8AC3E}">
        <p14:creationId xmlns:p14="http://schemas.microsoft.com/office/powerpoint/2010/main" xmlns="" val="14043349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Erkekte Azalmış Cinsel İstek Bozukluğu Nedenleri</a:t>
            </a:r>
            <a:endParaRPr lang="tr-TR" dirty="0"/>
          </a:p>
        </p:txBody>
      </p:sp>
      <p:sp>
        <p:nvSpPr>
          <p:cNvPr id="3" name="Content Placeholder 2"/>
          <p:cNvSpPr>
            <a:spLocks noGrp="1"/>
          </p:cNvSpPr>
          <p:nvPr>
            <p:ph sz="quarter" idx="1"/>
          </p:nvPr>
        </p:nvSpPr>
        <p:spPr>
          <a:solidFill>
            <a:schemeClr val="bg1"/>
          </a:solidFill>
        </p:spPr>
        <p:txBody>
          <a:bodyPr/>
          <a:lstStyle/>
          <a:p>
            <a:pPr>
              <a:buNone/>
            </a:pPr>
            <a:r>
              <a:rPr lang="tr-TR" b="1" i="1" dirty="0" smtClean="0"/>
              <a:t>    Biyolojik </a:t>
            </a:r>
            <a:r>
              <a:rPr lang="tr-TR" b="1" i="1" dirty="0"/>
              <a:t>nedenler</a:t>
            </a:r>
            <a:endParaRPr lang="tr-TR" dirty="0"/>
          </a:p>
          <a:p>
            <a:r>
              <a:rPr lang="tr-TR" sz="2000" dirty="0"/>
              <a:t>a) Hastalıklar: Tüm kronik hastalıklar, böbrek üstü bezlerinin fazla ya da az çalışması, cinsellik hormonlarının azlığı, tiroid hormonlarının azlığı ya da artışı, epilepsi, beyin kanamaları gibi rahatsızlıklar cinsel ilgiyi azaltabilirler. Ancak cinsel hormonların az olması cinsel isteği azaltabilirken, fazla olması isteği arttırmaz</a:t>
            </a:r>
            <a:r>
              <a:rPr lang="tr-TR" sz="2000" dirty="0" smtClean="0"/>
              <a:t>.</a:t>
            </a:r>
          </a:p>
          <a:p>
            <a:pPr>
              <a:buNone/>
            </a:pPr>
            <a:endParaRPr lang="tr-TR" sz="2000" dirty="0"/>
          </a:p>
          <a:p>
            <a:r>
              <a:rPr lang="tr-TR" sz="2000" dirty="0"/>
              <a:t>b) İlaçlar: Başta depresyon ilaçları, lityum, bazı tansiyon ilaçları, psikoz tedavisinde kullanılan bazı ilaçlar olmak üzere çok sayıda ilaç cinsel isteği azaltabilmektedir</a:t>
            </a:r>
            <a:r>
              <a:rPr lang="tr-TR" sz="2000" dirty="0" smtClean="0"/>
              <a:t>.</a:t>
            </a:r>
          </a:p>
          <a:p>
            <a:pPr>
              <a:buNone/>
            </a:pPr>
            <a:r>
              <a:rPr lang="tr-TR" b="1" i="1" dirty="0" smtClean="0"/>
              <a:t>   </a:t>
            </a:r>
            <a:endParaRPr lang="tr-TR" dirty="0"/>
          </a:p>
          <a:p>
            <a:endParaRPr lang="tr-TR" dirty="0"/>
          </a:p>
          <a:p>
            <a:endParaRPr lang="tr-TR" dirty="0"/>
          </a:p>
        </p:txBody>
      </p:sp>
    </p:spTree>
    <p:extLst>
      <p:ext uri="{BB962C8B-B14F-4D97-AF65-F5344CB8AC3E}">
        <p14:creationId xmlns:p14="http://schemas.microsoft.com/office/powerpoint/2010/main" xmlns="" val="23853556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Erkekte Azalmış Cinsel İstek Bozukluğu Nedenleri</a:t>
            </a:r>
            <a:endParaRPr lang="tr-TR" dirty="0"/>
          </a:p>
        </p:txBody>
      </p:sp>
      <p:sp>
        <p:nvSpPr>
          <p:cNvPr id="3" name="2 İçerik Yer Tutucusu"/>
          <p:cNvSpPr>
            <a:spLocks noGrp="1"/>
          </p:cNvSpPr>
          <p:nvPr>
            <p:ph sz="quarter" idx="1"/>
          </p:nvPr>
        </p:nvSpPr>
        <p:spPr/>
        <p:txBody>
          <a:bodyPr>
            <a:normAutofit fontScale="92500" lnSpcReduction="20000"/>
          </a:bodyPr>
          <a:lstStyle/>
          <a:p>
            <a:r>
              <a:rPr lang="tr-TR" b="1" i="1" dirty="0" smtClean="0"/>
              <a:t>Psikolojik nedenler </a:t>
            </a:r>
          </a:p>
          <a:p>
            <a:r>
              <a:rPr lang="tr-TR" dirty="0" smtClean="0"/>
              <a:t>1) Kişilik sorunları, </a:t>
            </a:r>
          </a:p>
          <a:p>
            <a:r>
              <a:rPr lang="tr-TR" dirty="0" smtClean="0"/>
              <a:t>2) Eşcinsellik, </a:t>
            </a:r>
          </a:p>
          <a:p>
            <a:r>
              <a:rPr lang="tr-TR" dirty="0" smtClean="0"/>
              <a:t>3) Cinsel Kaçınmalar, </a:t>
            </a:r>
          </a:p>
          <a:p>
            <a:r>
              <a:rPr lang="tr-TR" dirty="0" smtClean="0"/>
              <a:t>4) Maskelenmiş </a:t>
            </a:r>
            <a:r>
              <a:rPr lang="tr-TR" dirty="0" err="1" smtClean="0"/>
              <a:t>Parafililer</a:t>
            </a:r>
            <a:r>
              <a:rPr lang="tr-TR" dirty="0" smtClean="0"/>
              <a:t> (cinsel sapkınlıklar), </a:t>
            </a:r>
          </a:p>
          <a:p>
            <a:r>
              <a:rPr lang="tr-TR" dirty="0" smtClean="0"/>
              <a:t>5) Çocuk sahibi olmak istememek, </a:t>
            </a:r>
          </a:p>
          <a:p>
            <a:r>
              <a:rPr lang="tr-TR" dirty="0" smtClean="0"/>
              <a:t>6) Psikiyatrik rahatsızlıklar, </a:t>
            </a:r>
          </a:p>
          <a:p>
            <a:r>
              <a:rPr lang="tr-TR" dirty="0" smtClean="0"/>
              <a:t>7) Stres ve üzüntü kaynağı olan yaşam olayları, </a:t>
            </a:r>
          </a:p>
          <a:p>
            <a:r>
              <a:rPr lang="tr-TR" dirty="0" smtClean="0"/>
              <a:t>8) Yaşla veya çekicilikle ilgili endişeler, </a:t>
            </a:r>
          </a:p>
          <a:p>
            <a:r>
              <a:rPr lang="tr-TR" dirty="0" smtClean="0"/>
              <a:t>9) Eşe ilgi kaybı, </a:t>
            </a:r>
          </a:p>
          <a:p>
            <a:r>
              <a:rPr lang="tr-TR" dirty="0" smtClean="0"/>
              <a:t>10) Yakınlık sorunları, </a:t>
            </a:r>
          </a:p>
          <a:p>
            <a:r>
              <a:rPr lang="tr-TR" dirty="0" smtClean="0"/>
              <a:t>11) Evlilik çatışmaları, </a:t>
            </a:r>
          </a:p>
          <a:p>
            <a:r>
              <a:rPr lang="tr-TR" dirty="0" smtClean="0"/>
              <a:t>12) Eşin cinsel beceri eksikliği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Azalmış Cinsel İstek Bozukluğu </a:t>
            </a:r>
            <a:r>
              <a:rPr lang="tr-TR" b="1" dirty="0" smtClean="0"/>
              <a:t>Tedavisi</a:t>
            </a:r>
            <a:endParaRPr lang="tr-TR" dirty="0"/>
          </a:p>
        </p:txBody>
      </p:sp>
      <p:sp>
        <p:nvSpPr>
          <p:cNvPr id="3" name="Content Placeholder 2"/>
          <p:cNvSpPr>
            <a:spLocks noGrp="1"/>
          </p:cNvSpPr>
          <p:nvPr>
            <p:ph sz="quarter" idx="1"/>
          </p:nvPr>
        </p:nvSpPr>
        <p:spPr>
          <a:solidFill>
            <a:schemeClr val="bg1"/>
          </a:solidFill>
        </p:spPr>
        <p:txBody>
          <a:bodyPr>
            <a:normAutofit/>
          </a:bodyPr>
          <a:lstStyle/>
          <a:p>
            <a:r>
              <a:rPr lang="tr-TR" dirty="0" smtClean="0"/>
              <a:t>Tedavide </a:t>
            </a:r>
            <a:r>
              <a:rPr lang="tr-TR" dirty="0"/>
              <a:t>nedenlere yönelik çözümler daha çok önem kazanır. </a:t>
            </a:r>
            <a:endParaRPr lang="tr-TR" dirty="0" smtClean="0"/>
          </a:p>
          <a:p>
            <a:r>
              <a:rPr lang="tr-TR" dirty="0" smtClean="0"/>
              <a:t>Çiftin </a:t>
            </a:r>
            <a:r>
              <a:rPr lang="tr-TR" dirty="0"/>
              <a:t>cinsel iletişimlerinin</a:t>
            </a:r>
            <a:r>
              <a:rPr lang="tr-TR" b="1" dirty="0"/>
              <a:t> </a:t>
            </a:r>
            <a:r>
              <a:rPr lang="tr-TR" dirty="0"/>
              <a:t>arttırılması, cinsel isteklerini daha rahat ifade edebilmelerinin sağlanması cinsel yaşamlarındaki</a:t>
            </a:r>
            <a:r>
              <a:rPr lang="tr-TR" b="1" dirty="0"/>
              <a:t> </a:t>
            </a:r>
            <a:r>
              <a:rPr lang="tr-TR" dirty="0"/>
              <a:t>kısıtlılıkların kaldırılması amaçlanır. </a:t>
            </a:r>
            <a:endParaRPr lang="tr-TR" dirty="0" smtClean="0"/>
          </a:p>
          <a:p>
            <a:r>
              <a:rPr lang="tr-TR" b="1" dirty="0" smtClean="0"/>
              <a:t>Cinsel </a:t>
            </a:r>
            <a:r>
              <a:rPr lang="tr-TR" b="1" dirty="0"/>
              <a:t>terapi</a:t>
            </a:r>
            <a:endParaRPr lang="tr-TR" dirty="0"/>
          </a:p>
          <a:p>
            <a:r>
              <a:rPr lang="tr-TR" b="1" dirty="0" smtClean="0"/>
              <a:t>Dinamik </a:t>
            </a:r>
            <a:r>
              <a:rPr lang="tr-TR" b="1" dirty="0"/>
              <a:t>yönelimli cinsel terapi</a:t>
            </a:r>
            <a:endParaRPr lang="tr-TR" dirty="0"/>
          </a:p>
          <a:p>
            <a:r>
              <a:rPr lang="tr-TR" b="1" dirty="0" smtClean="0"/>
              <a:t>Bireysel </a:t>
            </a:r>
            <a:r>
              <a:rPr lang="tr-TR" b="1" dirty="0"/>
              <a:t>uzun süreli terapiler</a:t>
            </a:r>
            <a:endParaRPr lang="tr-TR" dirty="0"/>
          </a:p>
          <a:p>
            <a:endParaRPr lang="tr-TR" dirty="0"/>
          </a:p>
        </p:txBody>
      </p:sp>
    </p:spTree>
    <p:extLst>
      <p:ext uri="{BB962C8B-B14F-4D97-AF65-F5344CB8AC3E}">
        <p14:creationId xmlns:p14="http://schemas.microsoft.com/office/powerpoint/2010/main" xmlns="" val="1725726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43408"/>
            <a:ext cx="8229600" cy="1674440"/>
          </a:xfrm>
        </p:spPr>
        <p:txBody>
          <a:bodyPr>
            <a:normAutofit fontScale="90000"/>
          </a:bodyPr>
          <a:lstStyle/>
          <a:p>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b="1" dirty="0" smtClean="0"/>
              <a:t>Azalmış </a:t>
            </a:r>
            <a:r>
              <a:rPr lang="tr-TR" b="1" dirty="0"/>
              <a:t>Cinsel İstek Bozukluğunda Yararsız Tedavi Yaklaşımları</a:t>
            </a:r>
            <a:r>
              <a:rPr lang="tr-TR" dirty="0"/>
              <a:t/>
            </a:r>
            <a:br>
              <a:rPr lang="tr-TR" dirty="0"/>
            </a:br>
            <a:endParaRPr lang="tr-TR" dirty="0"/>
          </a:p>
        </p:txBody>
      </p:sp>
      <p:sp>
        <p:nvSpPr>
          <p:cNvPr id="3" name="Content Placeholder 2"/>
          <p:cNvSpPr>
            <a:spLocks noGrp="1"/>
          </p:cNvSpPr>
          <p:nvPr>
            <p:ph sz="quarter" idx="1"/>
          </p:nvPr>
        </p:nvSpPr>
        <p:spPr>
          <a:solidFill>
            <a:schemeClr val="bg1"/>
          </a:solidFill>
        </p:spPr>
        <p:txBody>
          <a:bodyPr>
            <a:normAutofit/>
          </a:bodyPr>
          <a:lstStyle/>
          <a:p>
            <a:r>
              <a:rPr lang="tr-TR" dirty="0" smtClean="0"/>
              <a:t>Hormonları </a:t>
            </a:r>
            <a:r>
              <a:rPr lang="tr-TR" dirty="0"/>
              <a:t>normal düzeylerde olan kişilere seks hormonları verilmesi </a:t>
            </a:r>
            <a:endParaRPr lang="tr-TR" dirty="0" smtClean="0"/>
          </a:p>
          <a:p>
            <a:r>
              <a:rPr lang="tr-TR" dirty="0" smtClean="0"/>
              <a:t>Cinsel </a:t>
            </a:r>
            <a:r>
              <a:rPr lang="tr-TR" dirty="0"/>
              <a:t>gücü artırdığı söylenen koç yumurtası, kuvvet macunu, bal, pekmez, fındık, fıstık, istiridye gibi çeşitli </a:t>
            </a:r>
            <a:r>
              <a:rPr lang="tr-TR" dirty="0" smtClean="0"/>
              <a:t>gıdalar</a:t>
            </a:r>
          </a:p>
          <a:p>
            <a:r>
              <a:rPr lang="tr-TR" dirty="0" smtClean="0"/>
              <a:t>Depresyon </a:t>
            </a:r>
            <a:r>
              <a:rPr lang="tr-TR" dirty="0"/>
              <a:t>ilaçları; Depresyonu olmayan birine verilen depresyon ilaçlarının birçoğu cinsel isteği arttırmak bir yana daha da azaltırlar.</a:t>
            </a:r>
          </a:p>
          <a:p>
            <a:r>
              <a:rPr lang="tr-TR" dirty="0"/>
              <a:t>Sakinleştiriciler ; Hiçbir yararı olmadığı gibi, özellikle barbitüratlar cinsel isteği azaltırlar.</a:t>
            </a:r>
          </a:p>
          <a:p>
            <a:endParaRPr lang="tr-TR" dirty="0"/>
          </a:p>
        </p:txBody>
      </p:sp>
    </p:spTree>
    <p:extLst>
      <p:ext uri="{BB962C8B-B14F-4D97-AF65-F5344CB8AC3E}">
        <p14:creationId xmlns:p14="http://schemas.microsoft.com/office/powerpoint/2010/main" xmlns="" val="37842536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1696</TotalTime>
  <Words>1684</Words>
  <Application>Microsoft Office PowerPoint</Application>
  <PresentationFormat>Ekran Gösterisi (4:3)</PresentationFormat>
  <Paragraphs>211</Paragraphs>
  <Slides>33</Slides>
  <Notes>0</Notes>
  <HiddenSlides>0</HiddenSlides>
  <MMClips>0</MMClips>
  <ScaleCrop>false</ScaleCrop>
  <HeadingPairs>
    <vt:vector size="4" baseType="variant">
      <vt:variant>
        <vt:lpstr>Tema</vt:lpstr>
      </vt:variant>
      <vt:variant>
        <vt:i4>1</vt:i4>
      </vt:variant>
      <vt:variant>
        <vt:lpstr>Slayt Başlıkları</vt:lpstr>
      </vt:variant>
      <vt:variant>
        <vt:i4>33</vt:i4>
      </vt:variant>
    </vt:vector>
  </HeadingPairs>
  <TitlesOfParts>
    <vt:vector size="34" baseType="lpstr">
      <vt:lpstr>Origin</vt:lpstr>
      <vt:lpstr>      Erkekte Cinsel Fonksiyon Bozuklukları</vt:lpstr>
      <vt:lpstr>Erkek Cinsel İşlev Bozukluklarının Psikolojik Nedenleri  </vt:lpstr>
      <vt:lpstr>Erkek Cinsel İşlev Bozukluklarının Psikolojik Nedenleri  </vt:lpstr>
      <vt:lpstr>Erkek Cinsel İşlev Bozuklukları</vt:lpstr>
      <vt:lpstr>Erkekte Azalmış Cinsel İstek Bozukluğu </vt:lpstr>
      <vt:lpstr>Erkekte Azalmış Cinsel İstek Bozukluğu Nedenleri</vt:lpstr>
      <vt:lpstr>Erkekte Azalmış Cinsel İstek Bozukluğu Nedenleri</vt:lpstr>
      <vt:lpstr>Azalmış Cinsel İstek Bozukluğu Tedavisi</vt:lpstr>
      <vt:lpstr>    Azalmış Cinsel İstek Bozukluğunda Yararsız Tedavi Yaklaşımları </vt:lpstr>
      <vt:lpstr>CİNSEL TİKSİNTİ BOZUKLUĞU</vt:lpstr>
      <vt:lpstr>CİNSEL TİKSİNTİ BOZUKLUĞU nedenleri</vt:lpstr>
      <vt:lpstr>Cinsel Tiksinti Bozukluğu Tedavisi </vt:lpstr>
      <vt:lpstr>EREKTİL İŞLEV BOZUKLUĞU (SERTLEŞME ZORLUĞU)</vt:lpstr>
      <vt:lpstr>EREKTİL İŞLEV BOZUKLUĞU</vt:lpstr>
      <vt:lpstr>        EREKTİL İŞLEV BOZUKLUĞU PSİKOLOJİK NEDENLER </vt:lpstr>
      <vt:lpstr>EREKTİL İŞLEV BOZUKLUĞU PSİKOLOJİK NEDENLER</vt:lpstr>
      <vt:lpstr>EREKTİL İŞLEV BOZUKLUĞU PSİKOLOJİK NEDENLER</vt:lpstr>
      <vt:lpstr>Erektil İşlev Bozukluğu Tedavisi </vt:lpstr>
      <vt:lpstr>Erektil İşlev Bozukluğu Tedavisi </vt:lpstr>
      <vt:lpstr>Erektil İşlev Bozukluğu Tedavisi </vt:lpstr>
      <vt:lpstr>ERKEN BOŞALMA</vt:lpstr>
      <vt:lpstr>ERKEN BOŞALMA</vt:lpstr>
      <vt:lpstr>Erken Boşalma Nedenleri  </vt:lpstr>
      <vt:lpstr>Erken Boşalma Tedavisi  </vt:lpstr>
      <vt:lpstr>ERKEKTE ORGAZM BOZUKLUKLARI</vt:lpstr>
      <vt:lpstr>Slayt 26</vt:lpstr>
      <vt:lpstr>Slayt 27</vt:lpstr>
      <vt:lpstr>ERKEKTE ORGAZM BOZUKLUKLARI NEDENLERİ</vt:lpstr>
      <vt:lpstr>ERKEKTE ORGAZM BOZUKLUKLARI NEDENLERİ</vt:lpstr>
      <vt:lpstr>ERKEKTE ORGAZM BOZUKLUKLARI TEDAVİSİ</vt:lpstr>
      <vt:lpstr>ERKEKTE CİNSEL AĞRI BOZUKLUĞU</vt:lpstr>
      <vt:lpstr>Erkekte Cinsel Ağrı Bozukluğu Nedenleri </vt:lpstr>
      <vt:lpstr>Erkekte Cinsel Ağrı Bozukluğu Tedavisi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Neslihan Yılmaz</dc:creator>
  <cp:lastModifiedBy>Neslihan</cp:lastModifiedBy>
  <cp:revision>90</cp:revision>
  <dcterms:created xsi:type="dcterms:W3CDTF">2013-03-20T08:59:23Z</dcterms:created>
  <dcterms:modified xsi:type="dcterms:W3CDTF">2017-04-26T11:37:18Z</dcterms:modified>
</cp:coreProperties>
</file>