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79" r:id="rId3"/>
    <p:sldId id="422" r:id="rId4"/>
    <p:sldId id="286" r:id="rId5"/>
    <p:sldId id="296" r:id="rId6"/>
    <p:sldId id="297" r:id="rId7"/>
    <p:sldId id="298" r:id="rId8"/>
    <p:sldId id="299" r:id="rId9"/>
    <p:sldId id="309" r:id="rId10"/>
    <p:sldId id="344" r:id="rId11"/>
    <p:sldId id="353" r:id="rId12"/>
    <p:sldId id="423" r:id="rId13"/>
    <p:sldId id="359" r:id="rId14"/>
    <p:sldId id="361" r:id="rId15"/>
    <p:sldId id="364" r:id="rId16"/>
    <p:sldId id="367" r:id="rId17"/>
    <p:sldId id="370" r:id="rId18"/>
    <p:sldId id="375" r:id="rId19"/>
    <p:sldId id="376" r:id="rId20"/>
    <p:sldId id="379" r:id="rId21"/>
    <p:sldId id="381" r:id="rId22"/>
    <p:sldId id="387" r:id="rId23"/>
    <p:sldId id="388" r:id="rId24"/>
    <p:sldId id="389" r:id="rId25"/>
    <p:sldId id="424" r:id="rId26"/>
    <p:sldId id="398" r:id="rId27"/>
    <p:sldId id="399" r:id="rId28"/>
    <p:sldId id="401" r:id="rId29"/>
    <p:sldId id="403" r:id="rId30"/>
    <p:sldId id="404" r:id="rId31"/>
    <p:sldId id="405" r:id="rId32"/>
    <p:sldId id="406" r:id="rId33"/>
    <p:sldId id="407" r:id="rId34"/>
    <p:sldId id="408" r:id="rId35"/>
    <p:sldId id="410" r:id="rId36"/>
    <p:sldId id="411" r:id="rId37"/>
    <p:sldId id="412" r:id="rId38"/>
    <p:sldId id="413" r:id="rId39"/>
    <p:sldId id="421" r:id="rId40"/>
    <p:sldId id="425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0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9E3DE-FDD6-4FB8-BE6A-E208595ED4F4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65B5B-B16A-4481-824E-E2DD5D1E00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2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3E1BEE-506C-4E53-9A01-E07B823198FE}" type="slidenum">
              <a:rPr lang="en-US" altLang="tr-TR"/>
              <a:pPr/>
              <a:t>2</a:t>
            </a:fld>
            <a:endParaRPr lang="en-US" altLang="tr-TR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0BCAFE-7A6F-47BA-8464-F2B0078C583B}" type="slidenum">
              <a:rPr lang="en-US" altLang="tr-TR"/>
              <a:pPr/>
              <a:t>13</a:t>
            </a:fld>
            <a:endParaRPr lang="en-US" altLang="tr-TR"/>
          </a:p>
        </p:txBody>
      </p:sp>
      <p:sp>
        <p:nvSpPr>
          <p:cNvPr id="37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C70F4B-F4E6-4645-80E5-1B677BC7695B}" type="slidenum">
              <a:rPr lang="en-US" altLang="tr-TR"/>
              <a:pPr/>
              <a:t>14</a:t>
            </a:fld>
            <a:endParaRPr lang="en-US" altLang="tr-TR"/>
          </a:p>
        </p:txBody>
      </p:sp>
      <p:sp>
        <p:nvSpPr>
          <p:cNvPr id="37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B6D2EF-376A-4BF5-854A-8D0946B56C3F}" type="slidenum">
              <a:rPr lang="en-US" altLang="tr-TR"/>
              <a:pPr/>
              <a:t>15</a:t>
            </a:fld>
            <a:endParaRPr lang="en-US" altLang="tr-TR"/>
          </a:p>
        </p:txBody>
      </p:sp>
      <p:sp>
        <p:nvSpPr>
          <p:cNvPr id="382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54795-BA3B-4662-834F-94A90EF1E727}" type="slidenum">
              <a:rPr lang="en-US" altLang="tr-TR"/>
              <a:pPr/>
              <a:t>16</a:t>
            </a:fld>
            <a:endParaRPr lang="en-US" altLang="tr-TR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B7E56-A079-4A37-9BBB-88D505EB2773}" type="slidenum">
              <a:rPr lang="en-US" altLang="tr-TR"/>
              <a:pPr/>
              <a:t>17</a:t>
            </a:fld>
            <a:endParaRPr lang="en-US" altLang="tr-TR"/>
          </a:p>
        </p:txBody>
      </p:sp>
      <p:sp>
        <p:nvSpPr>
          <p:cNvPr id="389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D85236-1F41-4FAC-833C-13F47C33BB00}" type="slidenum">
              <a:rPr lang="en-US" altLang="tr-TR"/>
              <a:pPr/>
              <a:t>18</a:t>
            </a:fld>
            <a:endParaRPr lang="en-US" altLang="tr-TR"/>
          </a:p>
        </p:txBody>
      </p:sp>
      <p:sp>
        <p:nvSpPr>
          <p:cNvPr id="394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4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216AB6-928E-4FB7-AA8B-6E02B213E598}" type="slidenum">
              <a:rPr lang="en-US" altLang="tr-TR"/>
              <a:pPr/>
              <a:t>19</a:t>
            </a:fld>
            <a:endParaRPr lang="en-US" altLang="tr-TR"/>
          </a:p>
        </p:txBody>
      </p:sp>
      <p:sp>
        <p:nvSpPr>
          <p:cNvPr id="395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68922F-4B6B-47BB-A465-F0B38F81A712}" type="slidenum">
              <a:rPr lang="en-US" altLang="tr-TR"/>
              <a:pPr/>
              <a:t>20</a:t>
            </a:fld>
            <a:endParaRPr lang="en-US" altLang="tr-TR"/>
          </a:p>
        </p:txBody>
      </p:sp>
      <p:sp>
        <p:nvSpPr>
          <p:cNvPr id="398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5322F6-4BA0-4AC8-8B20-679BB88E4BD4}" type="slidenum">
              <a:rPr lang="en-US" altLang="tr-TR"/>
              <a:pPr/>
              <a:t>21</a:t>
            </a:fld>
            <a:endParaRPr lang="en-US" altLang="tr-TR"/>
          </a:p>
        </p:txBody>
      </p:sp>
      <p:sp>
        <p:nvSpPr>
          <p:cNvPr id="400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172DDC-CF6D-472F-BA6F-92DF83BDB2E7}" type="slidenum">
              <a:rPr lang="en-US" altLang="tr-TR"/>
              <a:pPr/>
              <a:t>22</a:t>
            </a:fld>
            <a:endParaRPr lang="en-US" altLang="tr-TR"/>
          </a:p>
        </p:txBody>
      </p:sp>
      <p:sp>
        <p:nvSpPr>
          <p:cNvPr id="406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6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496A81-35D8-47C1-877B-5E92377430FD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3B78FA-C7F5-455A-9F3D-469800795D0F}" type="slidenum">
              <a:rPr lang="en-US" altLang="tr-TR"/>
              <a:pPr/>
              <a:t>23</a:t>
            </a:fld>
            <a:endParaRPr lang="en-US" altLang="tr-TR"/>
          </a:p>
        </p:txBody>
      </p:sp>
      <p:sp>
        <p:nvSpPr>
          <p:cNvPr id="407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7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A1ACC8-7D29-4630-A55F-94FAB3803B5D}" type="slidenum">
              <a:rPr lang="en-US" altLang="tr-TR"/>
              <a:pPr/>
              <a:t>24</a:t>
            </a:fld>
            <a:endParaRPr lang="en-US" altLang="tr-TR"/>
          </a:p>
        </p:txBody>
      </p:sp>
      <p:sp>
        <p:nvSpPr>
          <p:cNvPr id="408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8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0FDCFC-0957-484F-AE3F-6B9B2C344F5E}" type="slidenum">
              <a:rPr lang="en-US" altLang="tr-TR"/>
              <a:pPr/>
              <a:t>26</a:t>
            </a:fld>
            <a:endParaRPr lang="en-US" altLang="tr-TR"/>
          </a:p>
        </p:txBody>
      </p:sp>
      <p:sp>
        <p:nvSpPr>
          <p:cNvPr id="417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7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1BFC7E-C843-4A7E-9663-23AA65C76E30}" type="slidenum">
              <a:rPr lang="en-US" altLang="tr-TR"/>
              <a:pPr/>
              <a:t>27</a:t>
            </a:fld>
            <a:endParaRPr lang="en-US" altLang="tr-TR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A489F8-606D-4B30-BD03-E86EE31C9B36}" type="slidenum">
              <a:rPr lang="en-US" altLang="tr-TR"/>
              <a:pPr/>
              <a:t>28</a:t>
            </a:fld>
            <a:endParaRPr lang="en-US" altLang="tr-TR"/>
          </a:p>
        </p:txBody>
      </p:sp>
      <p:sp>
        <p:nvSpPr>
          <p:cNvPr id="420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BD4F28-DFCD-41C4-A8DB-33351DFA6B3E}" type="slidenum">
              <a:rPr lang="en-US" altLang="tr-TR"/>
              <a:pPr/>
              <a:t>29</a:t>
            </a:fld>
            <a:endParaRPr lang="en-US" altLang="tr-TR"/>
          </a:p>
        </p:txBody>
      </p:sp>
      <p:sp>
        <p:nvSpPr>
          <p:cNvPr id="422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9355A1-9F2F-4CE3-ADA7-4F5C0B64A8DD}" type="slidenum">
              <a:rPr lang="en-US" altLang="tr-TR"/>
              <a:pPr/>
              <a:t>30</a:t>
            </a:fld>
            <a:endParaRPr lang="en-US" altLang="tr-TR"/>
          </a:p>
        </p:txBody>
      </p:sp>
      <p:sp>
        <p:nvSpPr>
          <p:cNvPr id="423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94A6AC-62CA-44E9-A10B-217523452B63}" type="slidenum">
              <a:rPr lang="en-US" altLang="tr-TR"/>
              <a:pPr/>
              <a:t>31</a:t>
            </a:fld>
            <a:endParaRPr lang="en-US" altLang="tr-TR"/>
          </a:p>
        </p:txBody>
      </p:sp>
      <p:sp>
        <p:nvSpPr>
          <p:cNvPr id="443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CC8A2-DD94-45F4-AC5A-CD6AE87EBD99}" type="slidenum">
              <a:rPr lang="en-US" altLang="tr-TR"/>
              <a:pPr/>
              <a:t>32</a:t>
            </a:fld>
            <a:endParaRPr lang="en-US" altLang="tr-TR"/>
          </a:p>
        </p:txBody>
      </p:sp>
      <p:sp>
        <p:nvSpPr>
          <p:cNvPr id="444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9033F9-8501-4C05-A4AD-394DCD373831}" type="slidenum">
              <a:rPr lang="en-US" altLang="tr-TR"/>
              <a:pPr/>
              <a:t>33</a:t>
            </a:fld>
            <a:endParaRPr lang="en-US" altLang="tr-TR"/>
          </a:p>
        </p:txBody>
      </p:sp>
      <p:sp>
        <p:nvSpPr>
          <p:cNvPr id="425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5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533656-AFE6-4240-BC62-6514B86C3CE2}" type="slidenum">
              <a:rPr lang="en-US" altLang="tr-TR"/>
              <a:pPr/>
              <a:t>5</a:t>
            </a:fld>
            <a:endParaRPr lang="en-US" altLang="tr-TR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279DA6-7C98-43B6-9626-260B546C781B}" type="slidenum">
              <a:rPr lang="en-US" altLang="tr-TR"/>
              <a:pPr/>
              <a:t>34</a:t>
            </a:fld>
            <a:endParaRPr lang="en-US" altLang="tr-TR"/>
          </a:p>
        </p:txBody>
      </p:sp>
      <p:sp>
        <p:nvSpPr>
          <p:cNvPr id="427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7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068A89-9C43-4735-9CED-6228F0D0A746}" type="slidenum">
              <a:rPr lang="en-US" altLang="tr-TR"/>
              <a:pPr/>
              <a:t>35</a:t>
            </a:fld>
            <a:endParaRPr lang="en-US" altLang="tr-TR"/>
          </a:p>
        </p:txBody>
      </p:sp>
      <p:sp>
        <p:nvSpPr>
          <p:cNvPr id="429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06EBA-646D-4C87-896B-BC1080C77485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430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0B0407-521F-41EC-BDE6-3391F1B79BBF}" type="slidenum">
              <a:rPr lang="en-US" altLang="tr-TR"/>
              <a:pPr/>
              <a:t>37</a:t>
            </a:fld>
            <a:endParaRPr lang="en-US" altLang="tr-TR"/>
          </a:p>
        </p:txBody>
      </p:sp>
      <p:sp>
        <p:nvSpPr>
          <p:cNvPr id="431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E93559-DC32-4384-A2C0-14A1123549E1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432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2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087C6A-CE02-41CA-AFD6-E8EBA05807C6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440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FCD7F9-1836-4C89-805C-65496CFC1FA8}" type="slidenum">
              <a:rPr lang="en-US" altLang="tr-TR"/>
              <a:pPr/>
              <a:t>6</a:t>
            </a:fld>
            <a:endParaRPr lang="en-US" altLang="tr-TR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A3198E-F072-42AD-BE53-AAEE7B026357}" type="slidenum">
              <a:rPr lang="en-US" altLang="tr-TR"/>
              <a:pPr/>
              <a:t>7</a:t>
            </a:fld>
            <a:endParaRPr lang="en-US" altLang="tr-TR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5ED765-20CA-4F2D-BDC0-E346AF910BCE}" type="slidenum">
              <a:rPr lang="en-US" altLang="tr-TR"/>
              <a:pPr/>
              <a:t>8</a:t>
            </a:fld>
            <a:endParaRPr lang="en-US" altLang="tr-TR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F4E2B1-149F-467A-96B8-6751DB41B1BE}" type="slidenum">
              <a:rPr lang="en-US" altLang="tr-TR"/>
              <a:pPr/>
              <a:t>9</a:t>
            </a:fld>
            <a:endParaRPr lang="en-US" altLang="tr-TR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63FCE-CB03-4776-8852-E7487F4CC7BE}" type="slidenum">
              <a:rPr lang="en-US" altLang="tr-TR"/>
              <a:pPr/>
              <a:t>10</a:t>
            </a:fld>
            <a:endParaRPr lang="en-US" altLang="tr-TR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8537A0-6211-4EC3-83E8-347AC96F347C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8044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1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04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7274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9487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23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139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595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709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4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11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FBB84-321C-4510-B7EB-88BA4D2A0277}" type="datetimeFigureOut">
              <a:rPr lang="tr-TR" smtClean="0"/>
              <a:t>11.12.2015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54002-6986-495C-8E1B-2856FA0FFC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231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ZpUi1EFWZU" TargetMode="External"/><Relationship Id="rId2" Type="http://schemas.openxmlformats.org/officeDocument/2006/relationships/hyperlink" Target="https://www.youtube.com/watch?v=Ep_nCSEDeAE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ANJİYOGENEZİN BİYOLOJİSİ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849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figure_13_25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79400"/>
            <a:ext cx="5807075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82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figure_13_2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79400"/>
            <a:ext cx="483235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813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VEGF üretimi bir hücrenin oksijene olan gereksinimi ile doğru orantılıdır.</a:t>
            </a:r>
          </a:p>
          <a:p>
            <a:r>
              <a:rPr lang="tr-TR" dirty="0" err="1" smtClean="0"/>
              <a:t>Hipoksik</a:t>
            </a:r>
            <a:r>
              <a:rPr lang="tr-TR" dirty="0" smtClean="0"/>
              <a:t> durumlarda hücrede HIF-1alfa ve </a:t>
            </a:r>
            <a:r>
              <a:rPr lang="tr-TR" dirty="0" err="1" smtClean="0"/>
              <a:t>beta’nın</a:t>
            </a:r>
            <a:r>
              <a:rPr lang="tr-TR" dirty="0" smtClean="0"/>
              <a:t> ifadesi artar ve </a:t>
            </a:r>
            <a:r>
              <a:rPr lang="tr-TR" dirty="0" err="1" smtClean="0"/>
              <a:t>anjiyogenez</a:t>
            </a:r>
            <a:r>
              <a:rPr lang="tr-TR" dirty="0" smtClean="0"/>
              <a:t> ile ilgili genlerin ifade artışına sebep olurlar.</a:t>
            </a:r>
          </a:p>
          <a:p>
            <a:r>
              <a:rPr lang="tr-TR" dirty="0" smtClean="0"/>
              <a:t>HIF-1 tarafından indüklenen faktörlerden biri de </a:t>
            </a:r>
            <a:r>
              <a:rPr lang="tr-TR" dirty="0" err="1" smtClean="0"/>
              <a:t>VEGF’tir</a:t>
            </a:r>
            <a:r>
              <a:rPr lang="tr-TR" dirty="0" smtClean="0"/>
              <a:t> (VEGF-A ve VEGF-B).</a:t>
            </a:r>
          </a:p>
          <a:p>
            <a:r>
              <a:rPr lang="tr-TR" dirty="0" err="1" smtClean="0"/>
              <a:t>VEGF’ler</a:t>
            </a:r>
            <a:r>
              <a:rPr lang="tr-TR" dirty="0" smtClean="0"/>
              <a:t> VEGF reseptörlerine bağlanırlar ve FGF de kendi reseptörüne bağlanır. Bu reseptörler </a:t>
            </a:r>
            <a:r>
              <a:rPr lang="tr-TR" dirty="0" err="1" smtClean="0"/>
              <a:t>endotel</a:t>
            </a:r>
            <a:r>
              <a:rPr lang="tr-TR" dirty="0" smtClean="0"/>
              <a:t> hücrelerde bulunurlar ve bu reseptörler tarafından uyarıldıktan sonra sitoplazmalarını kılcalları oluşturmak için yeniden düzenlerler.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97621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 descr="figure_13_3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9400"/>
            <a:ext cx="853122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697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figure_13_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04800"/>
            <a:ext cx="6096000" cy="43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000" y="5105400"/>
            <a:ext cx="8229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Anjiyogenik</a:t>
            </a:r>
            <a:r>
              <a:rPr lang="tr-TR" dirty="0" smtClean="0"/>
              <a:t> faktörlerin önemi deney hayvanlarının kornealarına konulan küçük tümör parçaları ile anlaşıldı. Günler içinde yoğun </a:t>
            </a:r>
            <a:r>
              <a:rPr lang="tr-TR" dirty="0" err="1" smtClean="0"/>
              <a:t>damarlaşma</a:t>
            </a:r>
            <a:r>
              <a:rPr lang="tr-TR" dirty="0" smtClean="0"/>
              <a:t> olduğu gözlendi.</a:t>
            </a:r>
          </a:p>
          <a:p>
            <a:endParaRPr lang="tr-TR" dirty="0"/>
          </a:p>
          <a:p>
            <a:r>
              <a:rPr lang="tr-TR" dirty="0" err="1" smtClean="0"/>
              <a:t>Anjigenezde</a:t>
            </a:r>
            <a:r>
              <a:rPr lang="tr-TR" dirty="0" smtClean="0"/>
              <a:t> rol alan faktörler VEGF, TGF-</a:t>
            </a:r>
            <a:r>
              <a:rPr lang="tr-TR" dirty="0" err="1" smtClean="0"/>
              <a:t>beta’nın</a:t>
            </a:r>
            <a:r>
              <a:rPr lang="tr-TR" dirty="0" smtClean="0"/>
              <a:t> formları, FGF2, IL-8, </a:t>
            </a:r>
            <a:r>
              <a:rPr lang="tr-TR" dirty="0" err="1" smtClean="0"/>
              <a:t>angiopoietin</a:t>
            </a:r>
            <a:r>
              <a:rPr lang="tr-TR" dirty="0" smtClean="0"/>
              <a:t>, </a:t>
            </a:r>
            <a:r>
              <a:rPr lang="tr-TR" dirty="0" err="1" smtClean="0"/>
              <a:t>angiogenin</a:t>
            </a:r>
            <a:r>
              <a:rPr lang="tr-TR" dirty="0" smtClean="0"/>
              <a:t> ve </a:t>
            </a:r>
            <a:r>
              <a:rPr lang="tr-TR" dirty="0" err="1" smtClean="0"/>
              <a:t>PDGF’tir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32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figure_13_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09600"/>
            <a:ext cx="7312025" cy="3567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57200" y="4953000"/>
            <a:ext cx="8153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Anjiyogenezde</a:t>
            </a:r>
            <a:r>
              <a:rPr lang="tr-TR" dirty="0" smtClean="0"/>
              <a:t> </a:t>
            </a:r>
            <a:r>
              <a:rPr lang="tr-TR" dirty="0" err="1" smtClean="0"/>
              <a:t>endotel</a:t>
            </a:r>
            <a:r>
              <a:rPr lang="tr-TR" dirty="0" smtClean="0"/>
              <a:t> hücrelerin dışında bu hücreleri çevreleyen </a:t>
            </a:r>
            <a:r>
              <a:rPr lang="tr-TR" dirty="0" err="1" smtClean="0"/>
              <a:t>perisitler</a:t>
            </a:r>
            <a:r>
              <a:rPr lang="tr-TR" dirty="0" smtClean="0"/>
              <a:t> ve </a:t>
            </a:r>
            <a:r>
              <a:rPr lang="tr-TR" dirty="0" err="1" smtClean="0"/>
              <a:t>vaskular</a:t>
            </a:r>
            <a:r>
              <a:rPr lang="tr-TR" dirty="0" smtClean="0"/>
              <a:t> düz kas hücreleri de yer alır. Normal hücrelerde </a:t>
            </a:r>
            <a:r>
              <a:rPr lang="tr-TR" dirty="0" err="1" smtClean="0"/>
              <a:t>perisitler</a:t>
            </a:r>
            <a:r>
              <a:rPr lang="tr-TR" dirty="0" smtClean="0"/>
              <a:t> hücreleri düzenli bir şekilde kaplarken kanserde bu durum kaotik bir hal alır.</a:t>
            </a:r>
          </a:p>
          <a:p>
            <a:endParaRPr lang="tr-TR" dirty="0"/>
          </a:p>
          <a:p>
            <a:r>
              <a:rPr lang="tr-TR" dirty="0" smtClean="0"/>
              <a:t>Figür: Yeşil hücreler </a:t>
            </a:r>
            <a:r>
              <a:rPr lang="tr-TR" dirty="0" err="1" smtClean="0"/>
              <a:t>endotel</a:t>
            </a:r>
            <a:r>
              <a:rPr lang="tr-TR" dirty="0" smtClean="0"/>
              <a:t> hücreler, kırmızı hücreler </a:t>
            </a:r>
            <a:r>
              <a:rPr lang="tr-TR" dirty="0" err="1" smtClean="0"/>
              <a:t>perisitler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7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figure_13_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292100"/>
            <a:ext cx="5319713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3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8" name="Picture 2" descr="figure_13_3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"/>
            <a:ext cx="8531225" cy="410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4800" y="4191000"/>
            <a:ext cx="8077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Tümörlerin çevresindeki kılcallar gelişigüzel dizilirler. </a:t>
            </a:r>
            <a:r>
              <a:rPr lang="tr-TR" dirty="0" err="1" smtClean="0"/>
              <a:t>Endotel</a:t>
            </a:r>
            <a:r>
              <a:rPr lang="tr-TR" dirty="0" smtClean="0"/>
              <a:t> hücrelerin plazma </a:t>
            </a:r>
            <a:r>
              <a:rPr lang="tr-TR" dirty="0" err="1" smtClean="0"/>
              <a:t>membranları</a:t>
            </a:r>
            <a:r>
              <a:rPr lang="tr-TR" dirty="0" smtClean="0"/>
              <a:t> tam olarak </a:t>
            </a:r>
            <a:r>
              <a:rPr lang="tr-TR" dirty="0" err="1" smtClean="0"/>
              <a:t>kontakt</a:t>
            </a:r>
            <a:r>
              <a:rPr lang="tr-TR" dirty="0" smtClean="0"/>
              <a:t> kurmazlar ve küçük boşluklar oluştururlar. Bu da </a:t>
            </a:r>
            <a:r>
              <a:rPr lang="tr-TR" dirty="0" smtClean="0"/>
              <a:t>bölgede </a:t>
            </a:r>
            <a:r>
              <a:rPr lang="tr-TR" dirty="0" smtClean="0"/>
              <a:t>bulunan kan damarlarından kan plazmasının sızmasına ve fibrinlerin birikmesine sebep olur.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Tümör çevresindeki kılcalların duvarları normal hücreleri çevreleyen kılcallara göre 10 kat daha geçirgendir. </a:t>
            </a:r>
            <a:r>
              <a:rPr lang="tr-TR" dirty="0" err="1" smtClean="0"/>
              <a:t>VEGF’lerle</a:t>
            </a:r>
            <a:r>
              <a:rPr lang="tr-TR" dirty="0" smtClean="0"/>
              <a:t> alakalı olduğu düşünülen bu durum </a:t>
            </a:r>
            <a:r>
              <a:rPr lang="tr-TR" dirty="0" err="1" smtClean="0"/>
              <a:t>VEGF’in</a:t>
            </a:r>
            <a:r>
              <a:rPr lang="tr-TR" dirty="0" smtClean="0"/>
              <a:t> </a:t>
            </a:r>
            <a:r>
              <a:rPr lang="tr-TR" dirty="0" err="1" smtClean="0"/>
              <a:t>bloklanmasıyla</a:t>
            </a:r>
            <a:r>
              <a:rPr lang="tr-TR" dirty="0" smtClean="0"/>
              <a:t> normale dönen damarlarla kanıtlanmıştır.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6095999" y="2932093"/>
            <a:ext cx="2740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dirty="0" smtClean="0"/>
              <a:t>VEGF-A ile </a:t>
            </a:r>
            <a:r>
              <a:rPr lang="tr-TR" sz="1400" dirty="0" err="1" smtClean="0"/>
              <a:t>transfekte</a:t>
            </a:r>
            <a:r>
              <a:rPr lang="tr-TR" sz="1400" dirty="0" smtClean="0"/>
              <a:t> edilmiş fare kulağı kılcalları. Zamanla kılcalların geçirgenliğinin arttığı gözlemektedir.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9074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figure_13_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8531225" cy="32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457200" y="4267200"/>
            <a:ext cx="838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Hücrelere ne zaman oksijensiz kalsalar hemen </a:t>
            </a:r>
            <a:r>
              <a:rPr lang="tr-TR" dirty="0" err="1" smtClean="0"/>
              <a:t>anjiyogenik</a:t>
            </a:r>
            <a:r>
              <a:rPr lang="tr-TR" dirty="0" smtClean="0"/>
              <a:t> faktörleri salarlar ve kılcalların oluşumuna sebep olurlar. Böylece </a:t>
            </a:r>
            <a:r>
              <a:rPr lang="tr-TR" dirty="0" err="1" smtClean="0"/>
              <a:t>hipoksik</a:t>
            </a:r>
            <a:r>
              <a:rPr lang="tr-TR" dirty="0" smtClean="0"/>
              <a:t> hücrelere beslenmiş olur.</a:t>
            </a:r>
          </a:p>
          <a:p>
            <a:endParaRPr lang="tr-TR" dirty="0"/>
          </a:p>
          <a:p>
            <a:r>
              <a:rPr lang="tr-TR" dirty="0" smtClean="0"/>
              <a:t>Tümör hücreleri kan damarlarını kendilerine çekme kabiliyetine en başta sahip değillerdir. Zaman içerisinde bu özelliği kazanırlar.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46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2" descr="figure_13_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92100"/>
            <a:ext cx="4778375" cy="628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5867400" y="16764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Anjiyogenik</a:t>
            </a:r>
            <a:r>
              <a:rPr lang="tr-TR" dirty="0" smtClean="0"/>
              <a:t> anahtar (</a:t>
            </a:r>
            <a:r>
              <a:rPr lang="tr-TR" dirty="0" err="1" smtClean="0"/>
              <a:t>switch</a:t>
            </a:r>
            <a:r>
              <a:rPr lang="tr-TR" dirty="0" smtClean="0"/>
              <a:t>) ve </a:t>
            </a:r>
            <a:r>
              <a:rPr lang="tr-TR" dirty="0" err="1" smtClean="0"/>
              <a:t>inflamasyon</a:t>
            </a:r>
            <a:r>
              <a:rPr lang="tr-TR" dirty="0" smtClean="0"/>
              <a:t> hücrelerinin ortama getirilmesi.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642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 descr="figure_13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3284538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495800" y="1143000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Tümörlü bölge alınıp aynı kişinin başka bir bölgesine oto-</a:t>
            </a:r>
            <a:r>
              <a:rPr lang="tr-TR" dirty="0" err="1" smtClean="0"/>
              <a:t>transplante</a:t>
            </a:r>
            <a:r>
              <a:rPr lang="tr-TR" dirty="0" smtClean="0"/>
              <a:t> edildiğinde herhangi bir </a:t>
            </a:r>
            <a:r>
              <a:rPr lang="tr-TR" dirty="0" err="1" smtClean="0"/>
              <a:t>immün</a:t>
            </a:r>
            <a:r>
              <a:rPr lang="tr-TR" dirty="0" smtClean="0"/>
              <a:t> yanıt oluşmadı ama tümörleşme gözlenmedi.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Ne zaman ki tümörlü bölge destekleyen </a:t>
            </a:r>
            <a:r>
              <a:rPr lang="tr-TR" dirty="0" err="1" smtClean="0"/>
              <a:t>stromal</a:t>
            </a:r>
            <a:r>
              <a:rPr lang="tr-TR" dirty="0" smtClean="0"/>
              <a:t> doku ile birlikte </a:t>
            </a:r>
            <a:r>
              <a:rPr lang="tr-TR" dirty="0" err="1" smtClean="0"/>
              <a:t>grafte</a:t>
            </a:r>
            <a:r>
              <a:rPr lang="tr-TR" dirty="0" smtClean="0"/>
              <a:t> edildi o zaman tümör gelişimi gözlendi.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Bu gözlem </a:t>
            </a:r>
            <a:r>
              <a:rPr lang="tr-TR" dirty="0" err="1" smtClean="0"/>
              <a:t>stroma</a:t>
            </a:r>
            <a:r>
              <a:rPr lang="tr-TR" dirty="0" smtClean="0"/>
              <a:t> içindeki </a:t>
            </a:r>
            <a:r>
              <a:rPr lang="tr-TR" dirty="0" err="1" smtClean="0"/>
              <a:t>mezenkimal</a:t>
            </a:r>
            <a:r>
              <a:rPr lang="tr-TR" dirty="0" smtClean="0"/>
              <a:t> hücrelerin tümör büyümesinde ve gelişiminde etkin olduğunu gösterdi.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51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290" name="Picture 2" descr="table_13_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368300"/>
            <a:ext cx="6740525" cy="612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755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figure_13_38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3749"/>
            <a:ext cx="4739837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000" y="4572000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Meme tümörü olan DCIS </a:t>
            </a:r>
            <a:r>
              <a:rPr lang="tr-TR" dirty="0" err="1" smtClean="0"/>
              <a:t>basement</a:t>
            </a:r>
            <a:r>
              <a:rPr lang="tr-TR" dirty="0" smtClean="0"/>
              <a:t> </a:t>
            </a:r>
            <a:r>
              <a:rPr lang="tr-TR" dirty="0" err="1" smtClean="0"/>
              <a:t>membranın</a:t>
            </a:r>
            <a:r>
              <a:rPr lang="tr-TR" dirty="0" smtClean="0"/>
              <a:t> dışına çıkmamış ve BM halen bütünlüğünü koruyor. Ancak yan </a:t>
            </a:r>
            <a:r>
              <a:rPr lang="tr-TR" dirty="0" err="1" smtClean="0"/>
              <a:t>stromal</a:t>
            </a:r>
            <a:r>
              <a:rPr lang="tr-TR" dirty="0" smtClean="0"/>
              <a:t> hücreler sayesinde </a:t>
            </a:r>
            <a:r>
              <a:rPr lang="tr-TR" dirty="0" err="1" smtClean="0"/>
              <a:t>damarlaşma</a:t>
            </a:r>
            <a:r>
              <a:rPr lang="tr-TR" dirty="0" smtClean="0"/>
              <a:t> </a:t>
            </a:r>
            <a:r>
              <a:rPr lang="tr-TR" dirty="0" smtClean="0"/>
              <a:t>oluşmuş hatta tümörün çevresini sarmış durumda. Ancak BM hala bütünlüğünü koruduğu için tümörün içinde bir damarlanma görülmüyor.</a:t>
            </a:r>
          </a:p>
          <a:p>
            <a:endParaRPr lang="tr-TR" dirty="0"/>
          </a:p>
          <a:p>
            <a:r>
              <a:rPr lang="tr-TR" dirty="0" smtClean="0"/>
              <a:t>Yoğun </a:t>
            </a:r>
            <a:r>
              <a:rPr lang="tr-TR" dirty="0" err="1" smtClean="0"/>
              <a:t>anjiyogenez</a:t>
            </a:r>
            <a:r>
              <a:rPr lang="tr-TR" dirty="0" smtClean="0"/>
              <a:t> ancak hücreler </a:t>
            </a:r>
            <a:r>
              <a:rPr lang="tr-TR" dirty="0" err="1" smtClean="0"/>
              <a:t>BM’i</a:t>
            </a:r>
            <a:r>
              <a:rPr lang="tr-TR" dirty="0" smtClean="0"/>
              <a:t> geçecek duruma geldiklerinde yani </a:t>
            </a:r>
            <a:r>
              <a:rPr lang="tr-TR" dirty="0" err="1" smtClean="0"/>
              <a:t>invaziv</a:t>
            </a:r>
            <a:r>
              <a:rPr lang="tr-TR" dirty="0" smtClean="0"/>
              <a:t> olduklarında görülüyor. </a:t>
            </a:r>
            <a:r>
              <a:rPr lang="tr-TR" dirty="0" err="1" smtClean="0"/>
              <a:t>Anjiyogenz</a:t>
            </a:r>
            <a:r>
              <a:rPr lang="tr-TR" dirty="0" smtClean="0"/>
              <a:t> ve </a:t>
            </a:r>
            <a:r>
              <a:rPr lang="tr-TR" dirty="0" err="1" smtClean="0"/>
              <a:t>invazyon</a:t>
            </a:r>
            <a:r>
              <a:rPr lang="tr-TR" dirty="0" smtClean="0"/>
              <a:t> sıkı bir çift.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4568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 descr="figure_13_4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90700"/>
            <a:ext cx="8531225" cy="327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85800" y="5486400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Tümörün derecesi arttıkça ve </a:t>
            </a:r>
            <a:r>
              <a:rPr lang="tr-TR" dirty="0" err="1" smtClean="0"/>
              <a:t>invazyon</a:t>
            </a:r>
            <a:r>
              <a:rPr lang="tr-TR" dirty="0" smtClean="0"/>
              <a:t> kabiliyeti kazandıkça damarlanma daha da artış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633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 descr="figure_13_40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65300"/>
            <a:ext cx="8531225" cy="332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914400" y="55626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Agresif tümörlerde damarlanma daha fazla gözlenir.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496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 descr="figure_13_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457200"/>
            <a:ext cx="8520113" cy="404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81000" y="50292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Anjiyogenez</a:t>
            </a:r>
            <a:r>
              <a:rPr lang="tr-TR" dirty="0" smtClean="0"/>
              <a:t> ile oluşan damarların özellikleri ve moleküler markörlerin ifadeleri hastalığın gelişiminde ve hastalıksız yaşama uzunluğunda etkindir.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083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/>
              <a:t>Anjiyogenik</a:t>
            </a:r>
            <a:r>
              <a:rPr lang="tr-TR" sz="3200" b="1" dirty="0" smtClean="0"/>
              <a:t> faktörlerin </a:t>
            </a:r>
            <a:r>
              <a:rPr lang="tr-TR" sz="3200" b="1" dirty="0" err="1" smtClean="0"/>
              <a:t>inhibisyonu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Normal şartlar altında, örneğin yaralanma durumunda, yaranın etrafındaki damarlanmanın hücreler normale döndüğü anda kapanması gerekir.</a:t>
            </a:r>
          </a:p>
          <a:p>
            <a:r>
              <a:rPr lang="tr-TR" sz="2400" dirty="0" smtClean="0"/>
              <a:t>Bu kapanma HIF1’in baskılanması ile olur.</a:t>
            </a:r>
          </a:p>
          <a:p>
            <a:r>
              <a:rPr lang="tr-TR" sz="2400" dirty="0" err="1" smtClean="0"/>
              <a:t>ECM’in</a:t>
            </a:r>
            <a:r>
              <a:rPr lang="tr-TR" sz="2400" dirty="0" smtClean="0"/>
              <a:t> bazı bileşenleri de fazla </a:t>
            </a:r>
            <a:r>
              <a:rPr lang="tr-TR" sz="2400" dirty="0" err="1" smtClean="0"/>
              <a:t>anjiyogenezi</a:t>
            </a:r>
            <a:r>
              <a:rPr lang="tr-TR" sz="2400" dirty="0" smtClean="0"/>
              <a:t> durdurmak için çalışırlar.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89196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314" name="Picture 2" descr="table_13_04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150" y="228600"/>
            <a:ext cx="5499100" cy="4720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Düz Ok Bağlayıcısı 2"/>
          <p:cNvCxnSpPr/>
          <p:nvPr/>
        </p:nvCxnSpPr>
        <p:spPr>
          <a:xfrm>
            <a:off x="1143000" y="3810000"/>
            <a:ext cx="609600" cy="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304800" y="5257800"/>
            <a:ext cx="8305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Bu faktörlerin en önemlilerinden bir tanesi </a:t>
            </a:r>
            <a:r>
              <a:rPr lang="tr-TR" dirty="0" err="1" smtClean="0"/>
              <a:t>Trombospondin</a:t>
            </a:r>
            <a:r>
              <a:rPr lang="tr-TR" dirty="0" smtClean="0"/>
              <a:t>, </a:t>
            </a:r>
            <a:r>
              <a:rPr lang="tr-TR" dirty="0" err="1" smtClean="0"/>
              <a:t>endotel</a:t>
            </a:r>
            <a:r>
              <a:rPr lang="tr-TR" dirty="0" smtClean="0"/>
              <a:t> hücrelerin üzerinde bulunan reseptöre (CD36) bağlanarak hücrelerin çoğalmasını engeller.</a:t>
            </a:r>
          </a:p>
          <a:p>
            <a:r>
              <a:rPr lang="tr-TR" dirty="0" smtClean="0"/>
              <a:t>Ayrıca </a:t>
            </a:r>
            <a:r>
              <a:rPr lang="tr-TR" dirty="0" err="1" smtClean="0"/>
              <a:t>Tsp</a:t>
            </a:r>
            <a:r>
              <a:rPr lang="tr-TR" dirty="0" smtClean="0"/>
              <a:t> </a:t>
            </a:r>
            <a:r>
              <a:rPr lang="tr-TR" dirty="0" err="1" smtClean="0"/>
              <a:t>endotel</a:t>
            </a:r>
            <a:r>
              <a:rPr lang="tr-TR" dirty="0" smtClean="0"/>
              <a:t> hücrelere Fas ligandı </a:t>
            </a:r>
            <a:r>
              <a:rPr lang="tr-TR" dirty="0" err="1" smtClean="0"/>
              <a:t>salgılattırır</a:t>
            </a:r>
            <a:r>
              <a:rPr lang="tr-TR" dirty="0" smtClean="0"/>
              <a:t> ve bu sayede </a:t>
            </a:r>
            <a:r>
              <a:rPr lang="tr-TR" dirty="0" err="1" smtClean="0"/>
              <a:t>caspase</a:t>
            </a:r>
            <a:r>
              <a:rPr lang="tr-TR" dirty="0" smtClean="0"/>
              <a:t> yolağı aktive olur ve </a:t>
            </a:r>
            <a:r>
              <a:rPr lang="tr-TR" dirty="0" err="1" smtClean="0"/>
              <a:t>apoptoz</a:t>
            </a:r>
            <a:r>
              <a:rPr lang="tr-TR" dirty="0" smtClean="0"/>
              <a:t> başlar. Ancak Fas reseptörü sadece aktif çoğalan </a:t>
            </a:r>
            <a:r>
              <a:rPr lang="tr-TR" dirty="0" err="1" smtClean="0"/>
              <a:t>endotel</a:t>
            </a:r>
            <a:r>
              <a:rPr lang="tr-TR" dirty="0" smtClean="0"/>
              <a:t> hücrelerde vardır. </a:t>
            </a:r>
            <a:r>
              <a:rPr lang="tr-TR" dirty="0" err="1" smtClean="0"/>
              <a:t>Mature</a:t>
            </a:r>
            <a:r>
              <a:rPr lang="tr-TR" dirty="0" smtClean="0"/>
              <a:t> olmuş hücrelerde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17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 descr="table_13_04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279400"/>
            <a:ext cx="5534025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1900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figure_13_4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79400"/>
            <a:ext cx="3016250" cy="630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62400" y="1066800"/>
            <a:ext cx="4800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TSP1 geninin ifadesi kuvvetli bir şekilde p53 ile düzenlenir. Normal bir hücrede hücre çoğalmasını engellemek için p53 sinyali alır ve TSP1’in ifadesini arttırır.</a:t>
            </a:r>
          </a:p>
          <a:p>
            <a:endParaRPr lang="tr-TR" dirty="0"/>
          </a:p>
          <a:p>
            <a:r>
              <a:rPr lang="tr-TR" dirty="0" smtClean="0"/>
              <a:t>Ancak p53’ü </a:t>
            </a:r>
            <a:r>
              <a:rPr lang="tr-TR" dirty="0" err="1" smtClean="0"/>
              <a:t>mutant</a:t>
            </a:r>
            <a:r>
              <a:rPr lang="tr-TR" dirty="0" smtClean="0"/>
              <a:t> bir hücrede TSP1 ifadesi düşüktür ve </a:t>
            </a:r>
            <a:r>
              <a:rPr lang="tr-TR" dirty="0" err="1" smtClean="0"/>
              <a:t>anjiyogenz</a:t>
            </a:r>
            <a:r>
              <a:rPr lang="tr-TR" dirty="0" smtClean="0"/>
              <a:t> bir türlü sona ermez.</a:t>
            </a:r>
          </a:p>
          <a:p>
            <a:endParaRPr lang="tr-TR" dirty="0"/>
          </a:p>
          <a:p>
            <a:r>
              <a:rPr lang="tr-TR" dirty="0" err="1" smtClean="0"/>
              <a:t>Ras</a:t>
            </a:r>
            <a:r>
              <a:rPr lang="tr-TR" dirty="0" smtClean="0"/>
              <a:t> </a:t>
            </a:r>
            <a:r>
              <a:rPr lang="tr-TR" dirty="0" err="1" smtClean="0"/>
              <a:t>onkogeni</a:t>
            </a:r>
            <a:r>
              <a:rPr lang="tr-TR" dirty="0" smtClean="0"/>
              <a:t> de TSP1 gen ifadesini </a:t>
            </a:r>
            <a:r>
              <a:rPr lang="tr-TR" dirty="0" err="1" smtClean="0"/>
              <a:t>susuturur</a:t>
            </a:r>
            <a:r>
              <a:rPr lang="tr-TR" dirty="0" smtClean="0"/>
              <a:t> ve yüksek düzeyde </a:t>
            </a:r>
            <a:r>
              <a:rPr lang="tr-TR" dirty="0" err="1" smtClean="0"/>
              <a:t>anjiyogenez</a:t>
            </a:r>
            <a:r>
              <a:rPr lang="tr-TR" dirty="0" smtClean="0"/>
              <a:t> olur.</a:t>
            </a:r>
          </a:p>
          <a:p>
            <a:endParaRPr lang="tr-TR" dirty="0"/>
          </a:p>
          <a:p>
            <a:r>
              <a:rPr lang="tr-TR" dirty="0" smtClean="0"/>
              <a:t>H-</a:t>
            </a:r>
            <a:r>
              <a:rPr lang="tr-TR" dirty="0" err="1" smtClean="0"/>
              <a:t>ras</a:t>
            </a:r>
            <a:r>
              <a:rPr lang="tr-TR" dirty="0" smtClean="0"/>
              <a:t> </a:t>
            </a:r>
            <a:r>
              <a:rPr lang="tr-TR" dirty="0" err="1" smtClean="0"/>
              <a:t>onkogenine</a:t>
            </a:r>
            <a:r>
              <a:rPr lang="tr-TR" dirty="0" smtClean="0"/>
              <a:t> bağımlı oluşturulmuş tümörlerde tümör belli bir büyüklüğe ulaştıktan sonra H-</a:t>
            </a:r>
            <a:r>
              <a:rPr lang="tr-TR" dirty="0" err="1" smtClean="0"/>
              <a:t>ras</a:t>
            </a:r>
            <a:r>
              <a:rPr lang="tr-TR" dirty="0" smtClean="0"/>
              <a:t> aktivitesi sonlandırıldığında tümörün çöktüğü ve damarlanmanın sonlandığı gözlenmiştir. </a:t>
            </a:r>
            <a:r>
              <a:rPr lang="tr-TR" dirty="0" err="1" smtClean="0"/>
              <a:t>Endotel</a:t>
            </a:r>
            <a:r>
              <a:rPr lang="tr-TR" dirty="0" smtClean="0"/>
              <a:t> hücreler </a:t>
            </a:r>
            <a:r>
              <a:rPr lang="tr-TR" dirty="0" err="1" smtClean="0"/>
              <a:t>apoptoza</a:t>
            </a:r>
            <a:r>
              <a:rPr lang="tr-TR" dirty="0" smtClean="0"/>
              <a:t> girmiş ve VEGF ifadesi düşmüştür. Bu durumda H-</a:t>
            </a:r>
            <a:r>
              <a:rPr lang="tr-TR" dirty="0" err="1" smtClean="0"/>
              <a:t>ras</a:t>
            </a:r>
            <a:r>
              <a:rPr lang="tr-TR" dirty="0" smtClean="0"/>
              <a:t> sustuğu için Tsp1 ifadesi artmış ve hücreler </a:t>
            </a:r>
            <a:r>
              <a:rPr lang="tr-TR" dirty="0" err="1" smtClean="0"/>
              <a:t>apoptoza</a:t>
            </a:r>
            <a:r>
              <a:rPr lang="tr-TR" dirty="0" smtClean="0"/>
              <a:t> gidebilmiştir.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89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58" name="Picture 2" descr="figure_13_4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81000"/>
            <a:ext cx="4343400" cy="380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52400" y="45720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 diğer doğal anti-</a:t>
            </a:r>
            <a:r>
              <a:rPr lang="tr-TR" dirty="0" err="1" smtClean="0"/>
              <a:t>anjiyogenik</a:t>
            </a:r>
            <a:r>
              <a:rPr lang="tr-TR" dirty="0" smtClean="0"/>
              <a:t> faktör de </a:t>
            </a:r>
            <a:r>
              <a:rPr lang="tr-TR" dirty="0" err="1" smtClean="0"/>
              <a:t>MMP’lerin</a:t>
            </a:r>
            <a:r>
              <a:rPr lang="tr-TR" dirty="0" smtClean="0"/>
              <a:t> antagonistleridir. </a:t>
            </a:r>
            <a:r>
              <a:rPr lang="tr-TR" dirty="0" err="1" smtClean="0"/>
              <a:t>MMP’ler</a:t>
            </a:r>
            <a:r>
              <a:rPr lang="tr-TR" dirty="0" smtClean="0"/>
              <a:t> </a:t>
            </a:r>
            <a:r>
              <a:rPr lang="tr-TR" dirty="0" err="1" smtClean="0"/>
              <a:t>VEGF’lerin</a:t>
            </a:r>
            <a:r>
              <a:rPr lang="tr-TR" dirty="0" smtClean="0"/>
              <a:t> uyarısı ile sentezlenirler ve kılcalların </a:t>
            </a:r>
            <a:r>
              <a:rPr lang="tr-TR" dirty="0" err="1" smtClean="0"/>
              <a:t>ECM’i</a:t>
            </a:r>
            <a:r>
              <a:rPr lang="tr-TR" dirty="0" smtClean="0"/>
              <a:t> geçerek hücrelerin arasına girmesine yardım ederler. </a:t>
            </a:r>
            <a:r>
              <a:rPr lang="tr-TR" dirty="0" err="1" smtClean="0"/>
              <a:t>Tissue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r>
              <a:rPr lang="tr-TR" dirty="0" smtClean="0"/>
              <a:t> of </a:t>
            </a:r>
            <a:r>
              <a:rPr lang="tr-TR" dirty="0" err="1" smtClean="0"/>
              <a:t>MMPs</a:t>
            </a:r>
            <a:r>
              <a:rPr lang="tr-TR" dirty="0" smtClean="0"/>
              <a:t> (</a:t>
            </a:r>
            <a:r>
              <a:rPr lang="tr-TR" dirty="0" err="1" smtClean="0"/>
              <a:t>TIMPs</a:t>
            </a:r>
            <a:r>
              <a:rPr lang="tr-TR" dirty="0" smtClean="0"/>
              <a:t>)’</a:t>
            </a:r>
            <a:r>
              <a:rPr lang="tr-TR" dirty="0" err="1" smtClean="0"/>
              <a:t>ler</a:t>
            </a:r>
            <a:r>
              <a:rPr lang="tr-TR" dirty="0" smtClean="0"/>
              <a:t> kılcalların bu şekilde hücrelere nüfuz etmesini </a:t>
            </a:r>
            <a:r>
              <a:rPr lang="tr-TR" dirty="0" err="1" smtClean="0"/>
              <a:t>MMP’leri</a:t>
            </a:r>
            <a:r>
              <a:rPr lang="tr-TR" dirty="0" smtClean="0"/>
              <a:t> bloke ederek engellerler.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773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Stromal-epitel</a:t>
            </a:r>
            <a:r>
              <a:rPr lang="tr-TR" sz="2800" dirty="0" smtClean="0"/>
              <a:t> </a:t>
            </a:r>
            <a:r>
              <a:rPr lang="tr-TR" sz="2800" dirty="0" err="1" smtClean="0"/>
              <a:t>heterotipik</a:t>
            </a:r>
            <a:r>
              <a:rPr lang="tr-TR" sz="2800" dirty="0" smtClean="0"/>
              <a:t> </a:t>
            </a:r>
            <a:r>
              <a:rPr lang="tr-TR" sz="2800" dirty="0" err="1" smtClean="0"/>
              <a:t>interaksiyonları</a:t>
            </a:r>
            <a:r>
              <a:rPr lang="tr-TR" sz="2800" dirty="0" smtClean="0"/>
              <a:t> tümör gelişiminde çok önemli.</a:t>
            </a:r>
          </a:p>
          <a:p>
            <a:r>
              <a:rPr lang="tr-TR" sz="2800" dirty="0" smtClean="0"/>
              <a:t>Mesela </a:t>
            </a:r>
            <a:r>
              <a:rPr lang="tr-TR" sz="2800" dirty="0" err="1" smtClean="0"/>
              <a:t>karsinoma</a:t>
            </a:r>
            <a:r>
              <a:rPr lang="tr-TR" sz="2800" dirty="0" smtClean="0"/>
              <a:t> hücreleri </a:t>
            </a:r>
            <a:r>
              <a:rPr lang="tr-TR" sz="2800" dirty="0" err="1" smtClean="0"/>
              <a:t>sitokinler</a:t>
            </a:r>
            <a:r>
              <a:rPr lang="tr-TR" sz="2800" dirty="0" smtClean="0"/>
              <a:t> ve </a:t>
            </a:r>
            <a:r>
              <a:rPr lang="tr-TR" sz="2800" dirty="0" err="1" smtClean="0"/>
              <a:t>kemokinler</a:t>
            </a:r>
            <a:r>
              <a:rPr lang="tr-TR" sz="2800" dirty="0" smtClean="0"/>
              <a:t> gibi büyüme faktörleri salarlar bunlar da </a:t>
            </a:r>
            <a:r>
              <a:rPr lang="tr-TR" sz="2800" dirty="0" err="1" smtClean="0"/>
              <a:t>makrofajları</a:t>
            </a:r>
            <a:r>
              <a:rPr lang="tr-TR" sz="2800" dirty="0" smtClean="0"/>
              <a:t>, </a:t>
            </a:r>
            <a:r>
              <a:rPr lang="tr-TR" sz="2800" dirty="0" err="1" smtClean="0"/>
              <a:t>nötrofilleri</a:t>
            </a:r>
            <a:r>
              <a:rPr lang="tr-TR" sz="2800" dirty="0" smtClean="0"/>
              <a:t> tümör alakalı </a:t>
            </a:r>
            <a:r>
              <a:rPr lang="tr-TR" sz="2800" dirty="0" err="1" smtClean="0"/>
              <a:t>stromaya</a:t>
            </a:r>
            <a:r>
              <a:rPr lang="tr-TR" sz="2800" dirty="0" smtClean="0"/>
              <a:t> çağırırlar. Bu </a:t>
            </a:r>
            <a:r>
              <a:rPr lang="tr-TR" sz="2800" dirty="0" smtClean="0"/>
              <a:t>hücreler </a:t>
            </a:r>
            <a:r>
              <a:rPr lang="tr-TR" sz="2800" dirty="0" err="1" smtClean="0"/>
              <a:t>inflamasyon</a:t>
            </a:r>
            <a:r>
              <a:rPr lang="tr-TR" sz="2800" dirty="0" smtClean="0"/>
              <a:t> cevabı oluşturup </a:t>
            </a:r>
            <a:r>
              <a:rPr lang="tr-TR" sz="2800" dirty="0" smtClean="0"/>
              <a:t>TNF-alfa </a:t>
            </a:r>
            <a:r>
              <a:rPr lang="tr-TR" sz="2800" dirty="0" smtClean="0"/>
              <a:t>gibi yakındaki </a:t>
            </a:r>
            <a:r>
              <a:rPr lang="tr-TR" sz="2800" dirty="0" err="1" smtClean="0"/>
              <a:t>epitel</a:t>
            </a:r>
            <a:r>
              <a:rPr lang="tr-TR" sz="2800" dirty="0" smtClean="0"/>
              <a:t> hücrelerin hücre çoğalmasını ve tümör </a:t>
            </a:r>
            <a:r>
              <a:rPr lang="tr-TR" sz="2800" dirty="0" err="1" smtClean="0"/>
              <a:t>stromasında</a:t>
            </a:r>
            <a:r>
              <a:rPr lang="tr-TR" sz="2800" dirty="0" smtClean="0"/>
              <a:t> damarlanmayı (</a:t>
            </a:r>
            <a:r>
              <a:rPr lang="tr-TR" sz="2800" b="1" i="1" dirty="0" err="1" smtClean="0"/>
              <a:t>anjiyogenez</a:t>
            </a:r>
            <a:r>
              <a:rPr lang="tr-TR" sz="2800" dirty="0" smtClean="0"/>
              <a:t>) destekleyen faktörler salarlar.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248729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table_13_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2100"/>
            <a:ext cx="3205163" cy="627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114800" y="533400"/>
            <a:ext cx="48006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Anjiyogenik</a:t>
            </a:r>
            <a:r>
              <a:rPr lang="tr-TR" dirty="0" smtClean="0"/>
              <a:t> faktörleri hedef alan terapi yöntemleri bulunmaktadır ama yine de kanser hücreleri bu yöntemlere karşı da direnç geliştirebilirler.</a:t>
            </a:r>
          </a:p>
          <a:p>
            <a:endParaRPr lang="tr-TR" dirty="0"/>
          </a:p>
          <a:p>
            <a:r>
              <a:rPr lang="tr-TR" dirty="0" err="1" smtClean="0"/>
              <a:t>Interferonların</a:t>
            </a:r>
            <a:r>
              <a:rPr lang="tr-TR" dirty="0" smtClean="0"/>
              <a:t>, -alfa ve –beta FGF ve IL8 gibi güçlü </a:t>
            </a:r>
            <a:r>
              <a:rPr lang="tr-TR" dirty="0" err="1" smtClean="0"/>
              <a:t>anjiyogenik</a:t>
            </a:r>
            <a:r>
              <a:rPr lang="tr-TR" dirty="0" smtClean="0"/>
              <a:t> faktörlerin baskılayıcısı olduğu kanıtlanmıştır.</a:t>
            </a:r>
          </a:p>
          <a:p>
            <a:endParaRPr lang="tr-TR" dirty="0"/>
          </a:p>
          <a:p>
            <a:r>
              <a:rPr lang="tr-TR" dirty="0" smtClean="0"/>
              <a:t>FGF ve </a:t>
            </a:r>
            <a:r>
              <a:rPr lang="tr-TR" dirty="0" err="1" smtClean="0"/>
              <a:t>VEGF’e</a:t>
            </a:r>
            <a:r>
              <a:rPr lang="tr-TR" dirty="0" smtClean="0"/>
              <a:t> karşı </a:t>
            </a:r>
            <a:r>
              <a:rPr lang="tr-TR" dirty="0" smtClean="0"/>
              <a:t>geliştirilen </a:t>
            </a:r>
            <a:r>
              <a:rPr lang="tr-TR" dirty="0" err="1" smtClean="0"/>
              <a:t>monoklonal</a:t>
            </a:r>
            <a:r>
              <a:rPr lang="tr-TR" dirty="0" smtClean="0"/>
              <a:t> antikorların da tümör boyutunu küçülttüğü gözlenmiştir.</a:t>
            </a:r>
          </a:p>
          <a:p>
            <a:endParaRPr lang="tr-TR" dirty="0"/>
          </a:p>
          <a:p>
            <a:r>
              <a:rPr lang="tr-TR" dirty="0" smtClean="0"/>
              <a:t>VEGF-A’yı nötralize eden bir antikor olan </a:t>
            </a:r>
            <a:r>
              <a:rPr lang="tr-TR" dirty="0" err="1" smtClean="0"/>
              <a:t>Avastin</a:t>
            </a:r>
            <a:r>
              <a:rPr lang="tr-TR" dirty="0" smtClean="0"/>
              <a:t> (</a:t>
            </a:r>
            <a:r>
              <a:rPr lang="tr-TR" dirty="0" err="1" smtClean="0"/>
              <a:t>bevacizumab</a:t>
            </a:r>
            <a:r>
              <a:rPr lang="tr-TR" dirty="0" smtClean="0"/>
              <a:t>) de klinik deneme çalışmalarında başarılı olmuştur.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18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1346" name="Picture 2" descr="tabl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538163"/>
            <a:ext cx="8108950" cy="578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954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370" name="Picture 2" descr="tabl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258763"/>
            <a:ext cx="8108950" cy="634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75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 descr="figure_13_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279400"/>
            <a:ext cx="7575550" cy="630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21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 descr="figure_13_46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531225" cy="388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04800" y="4800600"/>
            <a:ext cx="85312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Pankreas adacık </a:t>
            </a:r>
            <a:r>
              <a:rPr lang="tr-TR" dirty="0" smtClean="0"/>
              <a:t>kanserlerini </a:t>
            </a:r>
            <a:r>
              <a:rPr lang="tr-TR" dirty="0" smtClean="0"/>
              <a:t>tedavi etmek için kullanılan iki tane sentetik bileşik ile gerçekleştirilen deneyler tümörün farklı evrelerinde tedavi için denenmiştir.</a:t>
            </a:r>
          </a:p>
          <a:p>
            <a:r>
              <a:rPr lang="tr-TR" dirty="0" smtClean="0"/>
              <a:t>Bu bileşiklerden bir tanesi VEGF-R2’ye (</a:t>
            </a:r>
            <a:r>
              <a:rPr lang="tr-TR" dirty="0" err="1" smtClean="0"/>
              <a:t>anjiyogenezi</a:t>
            </a:r>
            <a:r>
              <a:rPr lang="tr-TR" dirty="0" smtClean="0"/>
              <a:t> tetikleyen en önemli reseptör) karşı geliştirilmiştir. Reseptörün </a:t>
            </a:r>
            <a:r>
              <a:rPr lang="tr-TR" dirty="0" err="1" smtClean="0"/>
              <a:t>kinozin</a:t>
            </a:r>
            <a:r>
              <a:rPr lang="tr-TR" dirty="0" smtClean="0"/>
              <a:t> </a:t>
            </a:r>
            <a:r>
              <a:rPr lang="tr-TR" dirty="0" err="1" smtClean="0"/>
              <a:t>tiraz</a:t>
            </a:r>
            <a:r>
              <a:rPr lang="tr-TR" dirty="0" smtClean="0"/>
              <a:t> </a:t>
            </a:r>
            <a:r>
              <a:rPr lang="tr-TR" dirty="0" smtClean="0"/>
              <a:t>aktivitesini </a:t>
            </a:r>
            <a:r>
              <a:rPr lang="tr-TR" dirty="0" err="1" smtClean="0"/>
              <a:t>bloklayan</a:t>
            </a:r>
            <a:r>
              <a:rPr lang="tr-TR" dirty="0" smtClean="0"/>
              <a:t> bu bileşik, SU5416, </a:t>
            </a:r>
            <a:r>
              <a:rPr lang="tr-TR" dirty="0" err="1" smtClean="0"/>
              <a:t>Avastin’in</a:t>
            </a:r>
            <a:r>
              <a:rPr lang="tr-TR" dirty="0" smtClean="0"/>
              <a:t> etkisini taklit etmektedir.</a:t>
            </a:r>
          </a:p>
          <a:p>
            <a:r>
              <a:rPr lang="tr-TR" dirty="0" smtClean="0"/>
              <a:t>İkinci bileşik, SU6668, </a:t>
            </a:r>
            <a:r>
              <a:rPr lang="tr-TR" dirty="0" err="1" smtClean="0"/>
              <a:t>PDGF’ün</a:t>
            </a:r>
            <a:r>
              <a:rPr lang="tr-TR" dirty="0" smtClean="0"/>
              <a:t> </a:t>
            </a:r>
            <a:r>
              <a:rPr lang="tr-TR" dirty="0" err="1" smtClean="0"/>
              <a:t>tirozin</a:t>
            </a:r>
            <a:r>
              <a:rPr lang="tr-TR" dirty="0" smtClean="0"/>
              <a:t> </a:t>
            </a:r>
            <a:r>
              <a:rPr lang="tr-TR" dirty="0" err="1" smtClean="0"/>
              <a:t>kinaz</a:t>
            </a:r>
            <a:r>
              <a:rPr lang="tr-TR" dirty="0" smtClean="0"/>
              <a:t> aktivitesini hedef alır.</a:t>
            </a:r>
            <a:endParaRPr lang="tr-TR" dirty="0"/>
          </a:p>
        </p:txBody>
      </p:sp>
      <p:sp>
        <p:nvSpPr>
          <p:cNvPr id="3" name="Metin kutusu 2"/>
          <p:cNvSpPr txBox="1"/>
          <p:nvPr/>
        </p:nvSpPr>
        <p:spPr>
          <a:xfrm>
            <a:off x="381000" y="4340423"/>
            <a:ext cx="830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/>
              <a:t>Kılcalların </a:t>
            </a:r>
            <a:r>
              <a:rPr lang="tr-TR" sz="1400" b="1" dirty="0" err="1" smtClean="0"/>
              <a:t>lumenleri</a:t>
            </a:r>
            <a:r>
              <a:rPr lang="tr-TR" sz="1400" b="1" dirty="0" smtClean="0"/>
              <a:t> yeşil, </a:t>
            </a:r>
            <a:r>
              <a:rPr lang="tr-TR" sz="1400" b="1" dirty="0" err="1" smtClean="0"/>
              <a:t>perisit</a:t>
            </a:r>
            <a:r>
              <a:rPr lang="tr-TR" sz="1400" b="1" dirty="0" smtClean="0"/>
              <a:t> hücreleri kırmızı </a:t>
            </a:r>
            <a:r>
              <a:rPr lang="tr-TR" sz="1400" b="1" dirty="0" err="1" smtClean="0"/>
              <a:t>ie</a:t>
            </a:r>
            <a:r>
              <a:rPr lang="tr-TR" sz="1400" b="1" dirty="0" smtClean="0"/>
              <a:t> işaretlenmiştir.</a:t>
            </a:r>
            <a:endParaRPr lang="tr-TR" sz="1400" b="1" dirty="0"/>
          </a:p>
        </p:txBody>
      </p:sp>
    </p:spTree>
    <p:extLst>
      <p:ext uri="{BB962C8B-B14F-4D97-AF65-F5344CB8AC3E}">
        <p14:creationId xmlns:p14="http://schemas.microsoft.com/office/powerpoint/2010/main" val="156391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54" name="Picture 2" descr="figure_13_46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00" y="330200"/>
            <a:ext cx="5607050" cy="619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75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978" name="Picture 2" descr="figure_13_4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7566"/>
            <a:ext cx="4826000" cy="538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1295400" y="5867400"/>
            <a:ext cx="693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Daha önceden oluşan tümörlerin gerilemesinde iki bileşiğin bir arada kullanılması etkindir.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303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02" name="Picture 2" descr="figure_13_46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97000"/>
            <a:ext cx="8531225" cy="405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215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figure_13_46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" y="1968500"/>
            <a:ext cx="8513763" cy="293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27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 descr="figure_13_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60400"/>
            <a:ext cx="8531225" cy="553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537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gure_13_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9400"/>
            <a:ext cx="5570538" cy="630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3962400" y="2895600"/>
            <a:ext cx="487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Endotel</a:t>
            </a:r>
            <a:r>
              <a:rPr lang="tr-TR" dirty="0" smtClean="0"/>
              <a:t> hücreler kan damarlarının duvarlarını oluşturan ve normal ve </a:t>
            </a:r>
            <a:r>
              <a:rPr lang="tr-TR" dirty="0" err="1" smtClean="0"/>
              <a:t>neoplastik</a:t>
            </a:r>
            <a:r>
              <a:rPr lang="tr-TR" dirty="0" smtClean="0"/>
              <a:t> </a:t>
            </a:r>
            <a:r>
              <a:rPr lang="tr-TR" dirty="0" err="1" smtClean="0"/>
              <a:t>stromanın</a:t>
            </a:r>
            <a:r>
              <a:rPr lang="tr-TR" dirty="0" smtClean="0"/>
              <a:t> </a:t>
            </a:r>
            <a:r>
              <a:rPr lang="tr-TR" dirty="0" err="1" smtClean="0"/>
              <a:t>vital</a:t>
            </a:r>
            <a:r>
              <a:rPr lang="tr-TR" dirty="0" smtClean="0"/>
              <a:t> elemanlarıdır.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Endotel</a:t>
            </a:r>
            <a:r>
              <a:rPr lang="tr-TR" dirty="0" smtClean="0"/>
              <a:t> hücrelerin bölünmesi, </a:t>
            </a:r>
            <a:r>
              <a:rPr lang="tr-TR" dirty="0" err="1" smtClean="0"/>
              <a:t>epitel</a:t>
            </a:r>
            <a:r>
              <a:rPr lang="tr-TR" dirty="0" smtClean="0"/>
              <a:t> ve </a:t>
            </a:r>
            <a:r>
              <a:rPr lang="tr-TR" dirty="0" err="1" smtClean="0"/>
              <a:t>stromal</a:t>
            </a:r>
            <a:r>
              <a:rPr lang="tr-TR" dirty="0" smtClean="0"/>
              <a:t> hücreler tarafından, hücrelere gerekli kanın sağlanması için desteklenir.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Oksijensiz kalan hücreler yeterli oksijene ulaşmak için </a:t>
            </a:r>
            <a:r>
              <a:rPr lang="tr-TR" dirty="0" err="1" smtClean="0"/>
              <a:t>anjiyogenik</a:t>
            </a:r>
            <a:r>
              <a:rPr lang="tr-TR" dirty="0" smtClean="0"/>
              <a:t> faktörler salarak kılcal damarların gelişimini desteklerler.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Kılcal damar oluşumu devam ederken </a:t>
            </a:r>
            <a:r>
              <a:rPr lang="tr-TR" dirty="0" err="1" smtClean="0"/>
              <a:t>endotel</a:t>
            </a:r>
            <a:r>
              <a:rPr lang="tr-TR" dirty="0" smtClean="0"/>
              <a:t> hücreler büyüme faktörleri salarlar (PDGF ve </a:t>
            </a:r>
            <a:r>
              <a:rPr lang="tr-TR" dirty="0" err="1" smtClean="0"/>
              <a:t>Heparin</a:t>
            </a:r>
            <a:r>
              <a:rPr lang="tr-TR" dirty="0" smtClean="0"/>
              <a:t> </a:t>
            </a:r>
            <a:r>
              <a:rPr lang="tr-TR" dirty="0" err="1" smtClean="0"/>
              <a:t>Binding</a:t>
            </a:r>
            <a:r>
              <a:rPr lang="tr-TR" dirty="0" smtClean="0"/>
              <a:t>-EGF gibi) ve damar oluşumunu desteklerler (kan basıncına dayanıklı esnek damar oluşumu).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79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86000" y="3105835"/>
            <a:ext cx="541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www.youtube.com/watch?v=Ep_nCSEDeAE</a:t>
            </a:r>
            <a:endParaRPr lang="tr-TR" dirty="0" smtClean="0"/>
          </a:p>
          <a:p>
            <a:endParaRPr lang="tr-TR" dirty="0"/>
          </a:p>
          <a:p>
            <a:r>
              <a:rPr lang="tr-TR" dirty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www.youtube.com/watch?v=SZpUi1EFWZU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942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2" descr="figure_13_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4269171" cy="44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4800600" y="838200"/>
            <a:ext cx="396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Pıhtılaşmakta olan kanın görüntüsü. Kanın içinde fibrin dokusu dikkat çekmektedir.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PDGF sayesinde </a:t>
            </a:r>
            <a:r>
              <a:rPr lang="tr-TR" dirty="0" err="1" smtClean="0"/>
              <a:t>fibroblastların</a:t>
            </a:r>
            <a:r>
              <a:rPr lang="tr-TR" dirty="0" smtClean="0"/>
              <a:t> çoğalması uyarılır.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TGF-beta </a:t>
            </a:r>
            <a:r>
              <a:rPr lang="tr-TR" dirty="0" err="1" smtClean="0"/>
              <a:t>fibroblastları</a:t>
            </a:r>
            <a:r>
              <a:rPr lang="tr-TR" dirty="0" smtClean="0"/>
              <a:t> uyarır ve </a:t>
            </a:r>
            <a:r>
              <a:rPr lang="tr-TR" dirty="0" err="1" smtClean="0"/>
              <a:t>fibroblastları</a:t>
            </a:r>
            <a:r>
              <a:rPr lang="tr-TR" dirty="0" smtClean="0"/>
              <a:t> </a:t>
            </a:r>
            <a:r>
              <a:rPr lang="tr-TR" dirty="0" err="1" smtClean="0"/>
              <a:t>miyofibroblastlara</a:t>
            </a:r>
            <a:r>
              <a:rPr lang="tr-TR" dirty="0" smtClean="0"/>
              <a:t> çevirir ve </a:t>
            </a:r>
            <a:r>
              <a:rPr lang="tr-TR" dirty="0" err="1" smtClean="0"/>
              <a:t>miyofib</a:t>
            </a:r>
            <a:r>
              <a:rPr lang="tr-TR" dirty="0" smtClean="0"/>
              <a:t>.’</a:t>
            </a:r>
            <a:r>
              <a:rPr lang="tr-TR" dirty="0" err="1" smtClean="0"/>
              <a:t>lerden</a:t>
            </a:r>
            <a:r>
              <a:rPr lang="tr-TR" dirty="0" smtClean="0"/>
              <a:t> </a:t>
            </a:r>
            <a:r>
              <a:rPr lang="tr-TR" dirty="0" err="1" smtClean="0"/>
              <a:t>MMP’ler</a:t>
            </a:r>
            <a:r>
              <a:rPr lang="tr-TR" dirty="0" smtClean="0"/>
              <a:t> salgılanır.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351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2" name="Picture 2" descr="table_13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800" y="393700"/>
            <a:ext cx="7281863" cy="607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01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figure_13_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0" y="279400"/>
            <a:ext cx="6234113" cy="631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6" name="Picture 2" descr="table_13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558800"/>
            <a:ext cx="5222875" cy="574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441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Picture 2" descr="figure_13_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0" y="304800"/>
            <a:ext cx="6599238" cy="625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70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1396</TotalTime>
  <Words>1009</Words>
  <Application>Microsoft Office PowerPoint</Application>
  <PresentationFormat>Ekran Gösterisi (4:3)</PresentationFormat>
  <Paragraphs>101</Paragraphs>
  <Slides>40</Slides>
  <Notes>35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1" baseType="lpstr">
      <vt:lpstr>Ofis Teması</vt:lpstr>
      <vt:lpstr>ANJİYOGENEZİN BİYOLOJİSİ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Anjiyogenik faktörlerin inhibisyonu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ANJİYOGENEZİN BİYOLOJİSİ</dc:title>
  <dc:creator>Bala Gür Dedeoğlu</dc:creator>
  <cp:lastModifiedBy>Bala Gür Dedeoğlu</cp:lastModifiedBy>
  <cp:revision>44</cp:revision>
  <dcterms:created xsi:type="dcterms:W3CDTF">2015-12-01T13:27:53Z</dcterms:created>
  <dcterms:modified xsi:type="dcterms:W3CDTF">2015-12-11T11:12:08Z</dcterms:modified>
</cp:coreProperties>
</file>