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7"/>
  </p:notesMasterIdLst>
  <p:sldIdLst>
    <p:sldId id="257" r:id="rId3"/>
    <p:sldId id="266" r:id="rId4"/>
    <p:sldId id="280" r:id="rId5"/>
    <p:sldId id="283" r:id="rId6"/>
    <p:sldId id="284" r:id="rId7"/>
    <p:sldId id="281" r:id="rId8"/>
    <p:sldId id="285" r:id="rId9"/>
    <p:sldId id="286" r:id="rId10"/>
    <p:sldId id="288" r:id="rId11"/>
    <p:sldId id="289" r:id="rId12"/>
    <p:sldId id="290" r:id="rId13"/>
    <p:sldId id="291" r:id="rId14"/>
    <p:sldId id="292" r:id="rId15"/>
    <p:sldId id="265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5808D-51F8-4C27-B669-5B4B5E60A299}" type="datetimeFigureOut">
              <a:rPr lang="tr-TR" smtClean="0"/>
              <a:t>3.2.2018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532F5-56BF-453D-99EA-3341CFE269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6983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4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098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707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060A-6166-43C0-A6DF-FCE50BEACD3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049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9ECD-D4DC-4D39-9841-DADE3FBCC17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437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9957-3871-4D55-B629-2074F251C9FD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33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9BB7-3DFA-4121-B862-A876150D8AE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586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B520-75F8-49D9-AEAC-CD6C15CB2A4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27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F2FC-D79A-4A06-A3E2-F30D578C6D50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7490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626E-65CA-469A-AB92-5CDAC8DB326A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7348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5268-0AD7-48D8-8A1B-591DACFBB3A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66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6861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65B6-C9C7-4E4A-A82B-2FC8F679D3EB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8758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C568-F98F-4352-8994-C7A0513B743B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591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0B2F2-039C-4DC3-99DB-64C3B6894C55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29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17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28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023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936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75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530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2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944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EC92B-805C-4C6B-88EF-0B543B72214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750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424609" y="1808922"/>
            <a:ext cx="9144000" cy="2943433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SHB-114 SOSYAL HİZMETTE EŞİTLİK VE </a:t>
            </a:r>
            <a:r>
              <a:rPr lang="tr-TR" b="1" dirty="0" smtClean="0"/>
              <a:t>ÇEŞİTLİLİK</a:t>
            </a:r>
            <a:br>
              <a:rPr lang="tr-TR" b="1" dirty="0" smtClean="0"/>
            </a:br>
            <a:r>
              <a:rPr lang="tr-TR" b="1" dirty="0" smtClean="0"/>
              <a:t>EŞİTLİK, ÇEŞİTLİLİK VE SOSYAL HİZMET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DOÇ.DR.FİLİZ YILDIRIM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52333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878497" y="1107626"/>
            <a:ext cx="8835886" cy="482603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b="1" dirty="0" smtClean="0"/>
              <a:t>Sosyal Hizmette Özgürleştirici Uygulama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Ayrımcılık ve baskıyla mücadeleye yönelik uygulama biçimini ifade eden bir terimdir (Thompson, 2013b).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25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878497" y="1107626"/>
            <a:ext cx="8835886" cy="482603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b="1" dirty="0" smtClean="0"/>
              <a:t>Özgürleştirici Uygulamadaki Temel İlkeler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Eşitsizliğin çeşitli biçimleriyle karakterize edilmiş bir toplum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Eşitsizlikten etkilenen gruplar genellikle </a:t>
            </a:r>
            <a:r>
              <a:rPr lang="tr-TR" dirty="0" err="1" smtClean="0"/>
              <a:t>genellikle</a:t>
            </a:r>
            <a:r>
              <a:rPr lang="tr-TR" dirty="0" smtClean="0"/>
              <a:t> diğerlerine oranla ayrımcılığa daha fazla maruz kalmışlardır (Thompson, 2013b).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82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878497" y="1107626"/>
            <a:ext cx="8835886" cy="4826035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b="1" dirty="0" smtClean="0"/>
              <a:t>Özgürleştirici Uygulamadaki Temel İlkeler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Ayrımcılık, grupların ve bireylerin kedilerini baskı altında hissetmesine yol açar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Çoğu insan ayrımcılığın çeşitli biçimlerini aynı anda yaşayabilir </a:t>
            </a:r>
          </a:p>
          <a:p>
            <a:pPr algn="just">
              <a:lnSpc>
                <a:spcPct val="150000"/>
              </a:lnSpc>
            </a:pPr>
            <a:r>
              <a:rPr lang="tr-TR" dirty="0" smtClean="0"/>
              <a:t>Sosyal hizmet uzmanı, böyle bir uygulamada ya sorunun ya da çözümün bir parçası olabilir (Thompson, 2013b).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78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878497" y="1107626"/>
            <a:ext cx="8835886" cy="482603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b="1" dirty="0" smtClean="0"/>
              <a:t>Sosyal Hizmette </a:t>
            </a:r>
            <a:r>
              <a:rPr lang="tr-TR" b="1" dirty="0" err="1" smtClean="0"/>
              <a:t>Düşünümsel</a:t>
            </a:r>
            <a:r>
              <a:rPr lang="tr-TR" b="1" dirty="0" smtClean="0"/>
              <a:t> Uygulama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Hem araştırmaya ve kuramsal literatüre dayalı formel bilgiyi hem de önceki uygulamalar ve yaşam deneyimlerinin enformel bilgisini içeren mesleki uygulama modelini ifade eder (</a:t>
            </a:r>
            <a:r>
              <a:rPr lang="tr-TR" dirty="0" err="1" smtClean="0"/>
              <a:t>Thompson</a:t>
            </a:r>
            <a:r>
              <a:rPr lang="tr-TR" dirty="0" smtClean="0"/>
              <a:t>, 2013b).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48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510748" y="4958175"/>
            <a:ext cx="9004854" cy="2943433"/>
          </a:xfrm>
        </p:spPr>
        <p:txBody>
          <a:bodyPr>
            <a:normAutofit fontScale="90000"/>
          </a:bodyPr>
          <a:lstStyle/>
          <a:p>
            <a:pPr algn="just"/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sz="2700" dirty="0" smtClean="0">
                <a:solidFill>
                  <a:srgbClr val="FF0000"/>
                </a:solidFill>
              </a:rPr>
              <a:t/>
            </a:r>
            <a:br>
              <a:rPr lang="tr-TR" sz="2700" dirty="0" smtClean="0">
                <a:solidFill>
                  <a:srgbClr val="FF0000"/>
                </a:solidFill>
              </a:rPr>
            </a:br>
            <a:r>
              <a:rPr lang="tr-TR" sz="2200" b="1" dirty="0" smtClean="0"/>
              <a:t>YARARLANILAN KAYNAKLAR</a:t>
            </a:r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tr-TR" sz="2200" dirty="0" smtClean="0"/>
              <a:t>Cankurtaran, Ö. ve Beydili, E. (2016). Ayrımcılık Karşıtı Sosyal Hizmet Uygulamasının Gerekliliği Üzerine. </a:t>
            </a:r>
            <a:r>
              <a:rPr lang="tr-TR" sz="2200" i="1" dirty="0" smtClean="0"/>
              <a:t>Toplum ve Sosyal Hizmet</a:t>
            </a:r>
            <a:r>
              <a:rPr lang="tr-TR" sz="2200" dirty="0" smtClean="0"/>
              <a:t>, 27(1), 145-158.   </a:t>
            </a:r>
            <a:br>
              <a:rPr lang="tr-TR" sz="2200" dirty="0" smtClean="0"/>
            </a:br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tr-TR" sz="2200" dirty="0" err="1" smtClean="0"/>
              <a:t>Thompson</a:t>
            </a:r>
            <a:r>
              <a:rPr lang="tr-TR" sz="2200" dirty="0"/>
              <a:t>, N. (</a:t>
            </a:r>
            <a:r>
              <a:rPr lang="tr-TR" sz="2200" dirty="0" smtClean="0"/>
              <a:t>2013a). </a:t>
            </a:r>
            <a:r>
              <a:rPr lang="tr-TR" sz="2200" dirty="0"/>
              <a:t>Kuram ve Uygulamada Sosyal Hizmeti Anlamak </a:t>
            </a:r>
            <a:r>
              <a:rPr lang="tr-TR" sz="2200" dirty="0" smtClean="0"/>
              <a:t>İçinde Ö. </a:t>
            </a:r>
            <a:r>
              <a:rPr lang="tr-TR" sz="2200" dirty="0"/>
              <a:t>Cankurtaran-Öntaş ve </a:t>
            </a:r>
            <a:r>
              <a:rPr lang="tr-TR" sz="2200" dirty="0" smtClean="0"/>
              <a:t>B. </a:t>
            </a:r>
            <a:r>
              <a:rPr lang="tr-TR" sz="2200" dirty="0"/>
              <a:t>Hatiboğlu </a:t>
            </a:r>
            <a:r>
              <a:rPr lang="tr-TR" sz="2200" dirty="0" smtClean="0"/>
              <a:t>Eren (Editörler); Ö.S. </a:t>
            </a:r>
            <a:r>
              <a:rPr lang="tr-TR" sz="2200" dirty="0" err="1" smtClean="0"/>
              <a:t>Özateş</a:t>
            </a:r>
            <a:r>
              <a:rPr lang="tr-TR" sz="2200" dirty="0"/>
              <a:t> Gelmez (Çev.), Değer Temeli </a:t>
            </a:r>
            <a:r>
              <a:rPr lang="tr-TR" sz="2200" dirty="0" smtClean="0"/>
              <a:t>(s.154-182). Ankara</a:t>
            </a:r>
            <a:r>
              <a:rPr lang="tr-TR" sz="2200" dirty="0"/>
              <a:t>: Dipnot Yayınları</a:t>
            </a:r>
            <a:r>
              <a:rPr lang="tr-TR" sz="2200" dirty="0" smtClean="0"/>
              <a:t>.</a:t>
            </a:r>
            <a:r>
              <a:rPr lang="tr-TR" sz="2200" dirty="0"/>
              <a:t/>
            </a:r>
            <a:br>
              <a:rPr lang="tr-TR" sz="2200" dirty="0"/>
            </a:br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tr-TR" sz="2200" dirty="0" smtClean="0"/>
              <a:t>Thompson</a:t>
            </a:r>
            <a:r>
              <a:rPr lang="tr-TR" sz="2200" dirty="0"/>
              <a:t>, N. (</a:t>
            </a:r>
            <a:r>
              <a:rPr lang="tr-TR" sz="2200" dirty="0" smtClean="0"/>
              <a:t>2013b). </a:t>
            </a:r>
            <a:r>
              <a:rPr lang="tr-TR" sz="2200" dirty="0"/>
              <a:t>Kuram ve Uygulamada Sosyal Hizmeti Anlamak İçinde Ö. Cankurtaran-Öntaş ve B. Hatiboğlu Eren (Editörler); </a:t>
            </a:r>
            <a:r>
              <a:rPr lang="tr-TR" sz="2200" dirty="0" smtClean="0"/>
              <a:t>İ.B. Adıgüzel </a:t>
            </a:r>
            <a:r>
              <a:rPr lang="tr-TR" sz="2200" dirty="0"/>
              <a:t>(Çev.), </a:t>
            </a:r>
            <a:r>
              <a:rPr lang="tr-TR" sz="2200" dirty="0" smtClean="0"/>
              <a:t>İyi Uygulamayı Başarmak (s.183-212). </a:t>
            </a:r>
            <a:r>
              <a:rPr lang="tr-TR" sz="2200" dirty="0"/>
              <a:t>Ankara: Dipnot Yayınları</a:t>
            </a:r>
            <a:r>
              <a:rPr lang="tr-TR" sz="2200" dirty="0" smtClean="0"/>
              <a:t>.</a:t>
            </a:r>
            <a:br>
              <a:rPr lang="tr-TR" sz="2200" dirty="0" smtClean="0"/>
            </a:br>
            <a:r>
              <a:rPr lang="tr-TR" sz="2200" dirty="0"/>
              <a:t/>
            </a:r>
            <a:br>
              <a:rPr lang="tr-TR" sz="2200" dirty="0"/>
            </a:br>
            <a:r>
              <a:rPr lang="tr-TR" sz="2200" dirty="0" smtClean="0"/>
              <a:t>Tuncay, T. (2006). Sosyal Hizmette Baskı Karşıtı Uygulama. </a:t>
            </a:r>
            <a:r>
              <a:rPr lang="tr-TR" sz="2200" i="1" dirty="0" smtClean="0"/>
              <a:t>Toplum ve Sosyal Hizmet</a:t>
            </a:r>
            <a:r>
              <a:rPr lang="tr-TR" sz="2200" dirty="0" smtClean="0"/>
              <a:t>, 17(2), 59-71.  </a:t>
            </a:r>
            <a:r>
              <a:rPr lang="tr-TR" sz="2200" dirty="0"/>
              <a:t/>
            </a:r>
            <a:br>
              <a:rPr lang="tr-TR" sz="2200" dirty="0"/>
            </a:br>
            <a:r>
              <a:rPr lang="tr-TR" sz="2200" dirty="0" smtClean="0"/>
              <a:t/>
            </a:r>
            <a:br>
              <a:rPr lang="tr-TR" sz="2200" dirty="0" smtClean="0"/>
            </a:br>
            <a:r>
              <a:rPr lang="tr-TR" sz="2200" dirty="0" smtClean="0"/>
              <a:t>Uçar</a:t>
            </a:r>
            <a:r>
              <a:rPr lang="tr-TR" sz="2200" dirty="0"/>
              <a:t>, M. (2015). Sosyal Hizmet Literatüründe “Örgütsel Kültürel Yetkinliğin” Kavramsal Temelleri İle Değerlendirilmesi (Basılmamış Uzaktan Eğitim Dönem Projesi). Ankara Üniversitesi Sağlık Bilimleri Enstitüsü, Ankara.</a:t>
            </a:r>
            <a:br>
              <a:rPr lang="tr-TR" sz="2200" dirty="0"/>
            </a:br>
            <a:r>
              <a:rPr lang="tr-TR" sz="3100" dirty="0" smtClean="0"/>
              <a:t/>
            </a:r>
            <a:br>
              <a:rPr lang="tr-TR" sz="3100" dirty="0" smtClean="0"/>
            </a:br>
            <a:r>
              <a:rPr lang="tr-TR" sz="3100" dirty="0"/>
              <a:t/>
            </a:r>
            <a:br>
              <a:rPr lang="tr-TR" sz="3100" dirty="0"/>
            </a:br>
            <a:r>
              <a:rPr lang="tr-TR" sz="3100" dirty="0"/>
              <a:t/>
            </a:r>
            <a:br>
              <a:rPr lang="tr-TR" sz="3100" dirty="0"/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80033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374266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EŞİTLİK VE ÇEŞİTLİLİK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Eşitlik </a:t>
            </a:r>
            <a:r>
              <a:rPr lang="tr-TR" dirty="0"/>
              <a:t>ve çeşitlilik terimleri birbiri yerine kullanılıyor olsa da her biri anlaşılması önemli olan farklı odaklara </a:t>
            </a:r>
            <a:r>
              <a:rPr lang="tr-TR" dirty="0" smtClean="0"/>
              <a:t>sahiptir</a:t>
            </a:r>
            <a:r>
              <a:rPr lang="tr-TR" dirty="0"/>
              <a:t> </a:t>
            </a:r>
            <a:r>
              <a:rPr lang="tr-TR" dirty="0" smtClean="0"/>
              <a:t>(Uçar, 2015). </a:t>
            </a:r>
            <a:endParaRPr lang="tr-TR" dirty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35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374266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Eşitlik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/>
              <a:t>T</a:t>
            </a:r>
            <a:r>
              <a:rPr lang="tr-TR" dirty="0" smtClean="0"/>
              <a:t>üm </a:t>
            </a:r>
            <a:r>
              <a:rPr lang="tr-TR" dirty="0"/>
              <a:t>bireylerin bir parçası olabileceği ve aynı olanaklara ulaşabileceği daha eşit bir </a:t>
            </a:r>
            <a:r>
              <a:rPr lang="tr-TR" dirty="0" smtClean="0"/>
              <a:t>toplum oluşturmaya </a:t>
            </a:r>
            <a:r>
              <a:rPr lang="tr-TR" dirty="0"/>
              <a:t>odaklanır (Uçar, 2015).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28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374266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Çeşitlilik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Çeşitlilik </a:t>
            </a:r>
            <a:r>
              <a:rPr lang="tr-TR" dirty="0"/>
              <a:t>kelime olarak farklılık anlamına gelir ve bireylerin ve grupların çeşitliliğine odaklanır. Genellikle sosyal politikalarla, hayat olanaklarındaki farklılıklarla ve birey (ya da grup) özelliklerinden kaynaklanan sosyal eşitsizliklerle </a:t>
            </a:r>
            <a:r>
              <a:rPr lang="tr-TR" dirty="0" smtClean="0"/>
              <a:t>bağlantılıdır </a:t>
            </a:r>
            <a:r>
              <a:rPr lang="tr-TR" dirty="0"/>
              <a:t>(Uçar, 2015).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48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374266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Sosyal </a:t>
            </a:r>
            <a:r>
              <a:rPr lang="tr-TR" b="1" dirty="0"/>
              <a:t>hizmet uzmanı </a:t>
            </a:r>
            <a:r>
              <a:rPr lang="tr-TR" dirty="0"/>
              <a:t>çeşitli sosyal çevrelerden gelen </a:t>
            </a:r>
            <a:r>
              <a:rPr lang="tr-TR" dirty="0" smtClean="0"/>
              <a:t>bireyler, aileler, gruplar, topluluklar ve toplumlarla çalışmaktadır. Bu nedenle müracaatçı gruplarının çeşitliliğinin, onların ihtiyaç </a:t>
            </a:r>
            <a:r>
              <a:rPr lang="tr-TR" dirty="0"/>
              <a:t>ve deneyimlerini nasıl etkilediğinin farkında </a:t>
            </a:r>
            <a:r>
              <a:rPr lang="tr-TR" dirty="0" smtClean="0"/>
              <a:t>olmalıdır (Uçar</a:t>
            </a:r>
            <a:r>
              <a:rPr lang="tr-TR" dirty="0"/>
              <a:t>, 2015).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8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374266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Çeşitliliği Etkileyen Boyutlar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1. Doğuştan </a:t>
            </a:r>
            <a:r>
              <a:rPr lang="tr-TR" b="1" dirty="0"/>
              <a:t>belirlenen boyutlar </a:t>
            </a:r>
            <a:r>
              <a:rPr lang="tr-TR" dirty="0"/>
              <a:t>– bunlar bireylerin üzerinde kontrolünün bulunmadığı, doğuştan gelen özelliklerdir. (örneğin cinsiyet, ırk, aile kültürü ve dini, cinsel yönelim, aile rolleri gibi</a:t>
            </a:r>
            <a:r>
              <a:rPr lang="tr-TR" dirty="0" smtClean="0"/>
              <a:t>) (Uçar, 2015).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21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374266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2. Bireyin </a:t>
            </a:r>
            <a:r>
              <a:rPr lang="tr-TR" b="1" dirty="0"/>
              <a:t>yaşamı süresince gelişen boyutlar </a:t>
            </a:r>
            <a:r>
              <a:rPr lang="tr-TR" dirty="0"/>
              <a:t>– bunlar bireylerin hayatı süresince büyüyen ve gelişen yönleridir ve doğası gereği </a:t>
            </a:r>
            <a:r>
              <a:rPr lang="tr-TR" dirty="0" smtClean="0"/>
              <a:t>dinamiktir </a:t>
            </a:r>
            <a:r>
              <a:rPr lang="tr-TR" dirty="0"/>
              <a:t>(örneğin toplumsal cinsiyet, ruhanilik, yaşam tarzı, kültür, tercihler, ilişkiler gibi</a:t>
            </a:r>
            <a:r>
              <a:rPr lang="tr-TR" dirty="0" smtClean="0"/>
              <a:t>) (Uçar, 2015).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24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3742669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3. Deneyimden </a:t>
            </a:r>
            <a:r>
              <a:rPr lang="tr-TR" b="1" dirty="0"/>
              <a:t>etkilenen boyutlar – </a:t>
            </a:r>
            <a:r>
              <a:rPr lang="tr-TR" dirty="0"/>
              <a:t>bunlar bireylerin hayatları boyunca yaşadıkları ve onların dünya görüşlerini etkileyen ve yeniden şekillendiren </a:t>
            </a:r>
            <a:r>
              <a:rPr lang="tr-TR" dirty="0" smtClean="0"/>
              <a:t>deneyimlerdir </a:t>
            </a:r>
            <a:r>
              <a:rPr lang="tr-TR" dirty="0"/>
              <a:t>(örneğin okula başlamak, kardeşin doğumu, liseye gitmek, aileden uzaklaşmak, bir ilişkinin başlaması ve bitmesi gibi</a:t>
            </a:r>
            <a:r>
              <a:rPr lang="tr-TR" dirty="0" smtClean="0"/>
              <a:t>) (Uçar, 2015).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40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878497" y="1107626"/>
            <a:ext cx="8835886" cy="482603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b="1" dirty="0" smtClean="0"/>
              <a:t>Sosyal Hizmette Özgürleştirici Değerler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Bireysellikten Uzaklaştırma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Eşitlik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Sosyal Adalet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Birlikte Çalışma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Yurttaşlık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Güçlendirme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Otantiklik</a:t>
            </a:r>
            <a:r>
              <a:rPr lang="tr-TR" dirty="0"/>
              <a:t> </a:t>
            </a:r>
            <a:r>
              <a:rPr lang="tr-TR" dirty="0" smtClean="0"/>
              <a:t>(Thompson, 2013a).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40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411</Words>
  <Application>Microsoft Office PowerPoint</Application>
  <PresentationFormat>Geniş ekran</PresentationFormat>
  <Paragraphs>44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1_Office Teması</vt:lpstr>
      <vt:lpstr>2_Office Teması</vt:lpstr>
      <vt:lpstr>SHB-114 SOSYAL HİZMETTE EŞİTLİK VE ÇEŞİTLİLİK EŞİTLİK, ÇEŞİTLİLİK VE SOSYAL HİZMET DOÇ.DR.FİLİZ YILDIRIM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                                                      YARARLANILAN KAYNAKLAR  Cankurtaran, Ö. ve Beydili, E. (2016). Ayrımcılık Karşıtı Sosyal Hizmet Uygulamasının Gerekliliği Üzerine. Toplum ve Sosyal Hizmet, 27(1), 145-158.     Thompson, N. (2013a). Kuram ve Uygulamada Sosyal Hizmeti Anlamak İçinde Ö. Cankurtaran-Öntaş ve B. Hatiboğlu Eren (Editörler); Ö.S. Özateş Gelmez (Çev.), Değer Temeli (s.154-182). Ankara: Dipnot Yayınları.  Thompson, N. (2013b). Kuram ve Uygulamada Sosyal Hizmeti Anlamak İçinde Ö. Cankurtaran-Öntaş ve B. Hatiboğlu Eren (Editörler); İ.B. Adıgüzel (Çev.), İyi Uygulamayı Başarmak (s.183-212). Ankara: Dipnot Yayınları.  Tuncay, T. (2006). Sosyal Hizmette Baskı Karşıtı Uygulama. Toplum ve Sosyal Hizmet, 17(2), 59-71.    Uçar, M. (2015). Sosyal Hizmet Literatüründe “Örgütsel Kültürel Yetkinliğin” Kavramsal Temelleri İle Değerlendirilmesi (Basılmamış Uzaktan Eğitim Dönem Projesi). Ankara Üniversitesi Sağlık Bilimleri Enstitüsü, Ankara.   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SHB-419 DAYANIŞMA MODELLERİ KUŞAK KAVRAMI VE KUŞAK SINIFLAMALARI DOÇ.DR.FİLİZ YILDIRIM</dc:title>
  <dc:creator>C</dc:creator>
  <cp:lastModifiedBy>C</cp:lastModifiedBy>
  <cp:revision>49</cp:revision>
  <dcterms:created xsi:type="dcterms:W3CDTF">2017-10-22T16:18:04Z</dcterms:created>
  <dcterms:modified xsi:type="dcterms:W3CDTF">2018-02-03T12:28:37Z</dcterms:modified>
</cp:coreProperties>
</file>