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7" r:id="rId3"/>
    <p:sldId id="266" r:id="rId4"/>
    <p:sldId id="280" r:id="rId5"/>
    <p:sldId id="283" r:id="rId6"/>
    <p:sldId id="284" r:id="rId7"/>
    <p:sldId id="281" r:id="rId8"/>
    <p:sldId id="285" r:id="rId9"/>
    <p:sldId id="286" r:id="rId10"/>
    <p:sldId id="288" r:id="rId11"/>
    <p:sldId id="289" r:id="rId12"/>
    <p:sldId id="290" r:id="rId13"/>
    <p:sldId id="291" r:id="rId14"/>
    <p:sldId id="292" r:id="rId15"/>
    <p:sldId id="265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EŞİTLİK, ÇEŞİTLİLİK VE SOSYAL HİZMET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78497" y="1107626"/>
            <a:ext cx="8835886" cy="482603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Sosyal Hizmette Özgürleştirici Uygulama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Ayrımcılık ve baskıyla mücadeleye yönelik uygulama biçimini ifade eden bir terimdir (Thompson, 2013b).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5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78497" y="1107626"/>
            <a:ext cx="8835886" cy="482603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Özgürleştirici Uygulamadaki Temel İlkeler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Eşitsizliğin çeşitli biçimleriyle karakterize edilmiş bir toplum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Eşitsizlikten etkilenen gruplar genellikle </a:t>
            </a:r>
            <a:r>
              <a:rPr lang="tr-TR" dirty="0" err="1" smtClean="0"/>
              <a:t>genellikle</a:t>
            </a:r>
            <a:r>
              <a:rPr lang="tr-TR" dirty="0" smtClean="0"/>
              <a:t> diğerlerine oranla ayrımcılığa daha fazla maruz kalmışlardır (Thompson, 2013b).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2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78497" y="1107626"/>
            <a:ext cx="8835886" cy="482603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Özgürleştirici Uygulamadaki Temel İlkeler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Ayrımcılık, grupların ve bireylerin kedilerini baskı altında hissetmesine yol açar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Çoğu insan ayrımcılığın çeşitli biçimlerini aynı anda yaşayabilir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Sosyal hizmet uzmanı, böyle bir uygulamada ya sorunun ya da çözümün bir parçası olabilir (Thompson, 2013b).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78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78497" y="1107626"/>
            <a:ext cx="8835886" cy="482603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Sosyal Hizmette </a:t>
            </a:r>
            <a:r>
              <a:rPr lang="tr-TR" b="1" dirty="0" err="1" smtClean="0"/>
              <a:t>Düşünümsel</a:t>
            </a:r>
            <a:r>
              <a:rPr lang="tr-TR" b="1" dirty="0" smtClean="0"/>
              <a:t> Uygulama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Hem araştırmaya ve kuramsal literatüre dayalı formel bilgiyi hem de önceki uygulamalar ve yaşam deneyimlerinin enformel bilgisini içeren mesleki uygulama modelini ifade eder (</a:t>
            </a:r>
            <a:r>
              <a:rPr lang="tr-TR" dirty="0" err="1" smtClean="0"/>
              <a:t>Thompson</a:t>
            </a:r>
            <a:r>
              <a:rPr lang="tr-TR" dirty="0" smtClean="0"/>
              <a:t>, 2013b).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48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510748" y="4958175"/>
            <a:ext cx="9004854" cy="294343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sz="2700" dirty="0" smtClean="0">
                <a:solidFill>
                  <a:srgbClr val="FF0000"/>
                </a:solidFill>
              </a:rPr>
              <a:t/>
            </a:r>
            <a:br>
              <a:rPr lang="tr-TR" sz="2700" dirty="0" smtClean="0">
                <a:solidFill>
                  <a:srgbClr val="FF0000"/>
                </a:solidFill>
              </a:rPr>
            </a:br>
            <a:r>
              <a:rPr lang="tr-TR" sz="2200" b="1" dirty="0" smtClean="0"/>
              <a:t>YARARLANILAN KAYNAKLAR</a:t>
            </a: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Cankurtaran, Ö. ve Beydili, E. (2016). Ayrımcılık Karşıtı Sosyal Hizmet Uygulamasının Gerekliliği Üzerine. </a:t>
            </a:r>
            <a:r>
              <a:rPr lang="tr-TR" sz="2200" i="1" dirty="0" smtClean="0"/>
              <a:t>Toplum ve Sosyal Hizmet</a:t>
            </a:r>
            <a:r>
              <a:rPr lang="tr-TR" sz="2200" dirty="0" smtClean="0"/>
              <a:t>, 27(1), 145-158.   </a:t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err="1" smtClean="0"/>
              <a:t>Thompson</a:t>
            </a:r>
            <a:r>
              <a:rPr lang="tr-TR" sz="2200" dirty="0"/>
              <a:t>, N. (</a:t>
            </a:r>
            <a:r>
              <a:rPr lang="tr-TR" sz="2200" dirty="0" smtClean="0"/>
              <a:t>2013a). </a:t>
            </a:r>
            <a:r>
              <a:rPr lang="tr-TR" sz="2200" dirty="0"/>
              <a:t>Kuram ve Uygulamada Sosyal Hizmeti Anlamak </a:t>
            </a:r>
            <a:r>
              <a:rPr lang="tr-TR" sz="2200" dirty="0" smtClean="0"/>
              <a:t>İçinde Ö. </a:t>
            </a:r>
            <a:r>
              <a:rPr lang="tr-TR" sz="2200" dirty="0"/>
              <a:t>Cankurtaran-Öntaş ve </a:t>
            </a:r>
            <a:r>
              <a:rPr lang="tr-TR" sz="2200" dirty="0" smtClean="0"/>
              <a:t>B. </a:t>
            </a:r>
            <a:r>
              <a:rPr lang="tr-TR" sz="2200" dirty="0"/>
              <a:t>Hatiboğlu </a:t>
            </a:r>
            <a:r>
              <a:rPr lang="tr-TR" sz="2200" dirty="0" smtClean="0"/>
              <a:t>Eren (Editörler); Ö.S. </a:t>
            </a:r>
            <a:r>
              <a:rPr lang="tr-TR" sz="2200" dirty="0" err="1" smtClean="0"/>
              <a:t>Özateş</a:t>
            </a:r>
            <a:r>
              <a:rPr lang="tr-TR" sz="2200" dirty="0"/>
              <a:t> Gelmez (Çev.), Değer Temeli </a:t>
            </a:r>
            <a:r>
              <a:rPr lang="tr-TR" sz="2200" dirty="0" smtClean="0"/>
              <a:t>(s.154-182). Ankara</a:t>
            </a:r>
            <a:r>
              <a:rPr lang="tr-TR" sz="2200" dirty="0"/>
              <a:t>: Dipnot Yayınları</a:t>
            </a:r>
            <a:r>
              <a:rPr lang="tr-TR" sz="2200" dirty="0" smtClean="0"/>
              <a:t>.</a:t>
            </a:r>
            <a:r>
              <a:rPr lang="tr-TR" sz="2200" dirty="0"/>
              <a:t/>
            </a:r>
            <a:br>
              <a:rPr lang="tr-TR" sz="2200" dirty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Thompson</a:t>
            </a:r>
            <a:r>
              <a:rPr lang="tr-TR" sz="2200" dirty="0"/>
              <a:t>, N. (</a:t>
            </a:r>
            <a:r>
              <a:rPr lang="tr-TR" sz="2200" dirty="0" smtClean="0"/>
              <a:t>2013b). </a:t>
            </a:r>
            <a:r>
              <a:rPr lang="tr-TR" sz="2200" dirty="0"/>
              <a:t>Kuram ve Uygulamada Sosyal Hizmeti Anlamak İçinde Ö. Cankurtaran-Öntaş ve B. Hatiboğlu Eren (Editörler); </a:t>
            </a:r>
            <a:r>
              <a:rPr lang="tr-TR" sz="2200" dirty="0" smtClean="0"/>
              <a:t>İ.B. Adıgüzel </a:t>
            </a:r>
            <a:r>
              <a:rPr lang="tr-TR" sz="2200" dirty="0"/>
              <a:t>(Çev.), </a:t>
            </a:r>
            <a:r>
              <a:rPr lang="tr-TR" sz="2200" dirty="0" smtClean="0"/>
              <a:t>İyi Uygulamayı Başarmak (s.183-212). </a:t>
            </a:r>
            <a:r>
              <a:rPr lang="tr-TR" sz="2200" dirty="0"/>
              <a:t>Ankara: Dipnot Yayınları</a:t>
            </a:r>
            <a:r>
              <a:rPr lang="tr-TR" sz="2200" dirty="0" smtClean="0"/>
              <a:t>.</a:t>
            </a:r>
            <a:br>
              <a:rPr lang="tr-TR" sz="2200" dirty="0" smtClean="0"/>
            </a:br>
            <a:r>
              <a:rPr lang="tr-TR" sz="2200" dirty="0"/>
              <a:t/>
            </a:r>
            <a:br>
              <a:rPr lang="tr-TR" sz="2200" dirty="0"/>
            </a:br>
            <a:r>
              <a:rPr lang="tr-TR" sz="2200" dirty="0" smtClean="0"/>
              <a:t>Tuncay, T. (2006). Sosyal Hizmette Baskı Karşıtı Uygulama. </a:t>
            </a:r>
            <a:r>
              <a:rPr lang="tr-TR" sz="2200" i="1" dirty="0" smtClean="0"/>
              <a:t>Toplum ve Sosyal Hizmet</a:t>
            </a:r>
            <a:r>
              <a:rPr lang="tr-TR" sz="2200" dirty="0" smtClean="0"/>
              <a:t>, 17(2), 59-71.  </a:t>
            </a:r>
            <a:r>
              <a:rPr lang="tr-TR" sz="2200" dirty="0"/>
              <a:t/>
            </a:r>
            <a:br>
              <a:rPr lang="tr-TR" sz="2200" dirty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Uçar</a:t>
            </a:r>
            <a:r>
              <a:rPr lang="tr-TR" sz="2200" dirty="0"/>
              <a:t>, M. (2015). Sosyal Hizmet Literatüründe “Örgütsel Kültürel Yetkinliğin” Kavramsal Temelleri İle Değerlendirilmesi (Basılmamış Uzaktan Eğitim Dönem Projesi). Ankara Üniversitesi Sağlık Bilimleri Enstitüsü, Ankara.</a:t>
            </a:r>
            <a:br>
              <a:rPr lang="tr-TR" sz="2200" dirty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EŞİTLİK VE ÇEŞİTLİLİK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Eşitlik </a:t>
            </a:r>
            <a:r>
              <a:rPr lang="tr-TR" dirty="0"/>
              <a:t>ve çeşitlilik terimleri birbiri yerine kullanılıyor olsa da her biri anlaşılması önemli olan farklı odaklara </a:t>
            </a:r>
            <a:r>
              <a:rPr lang="tr-TR" dirty="0" smtClean="0"/>
              <a:t>sahiptir</a:t>
            </a:r>
            <a:r>
              <a:rPr lang="tr-TR" dirty="0"/>
              <a:t> </a:t>
            </a:r>
            <a:r>
              <a:rPr lang="tr-TR" dirty="0" smtClean="0"/>
              <a:t>(Uçar, 2015).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Eşitlik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T</a:t>
            </a:r>
            <a:r>
              <a:rPr lang="tr-TR" dirty="0" smtClean="0"/>
              <a:t>üm </a:t>
            </a:r>
            <a:r>
              <a:rPr lang="tr-TR" dirty="0"/>
              <a:t>bireylerin bir parçası olabileceği ve aynı olanaklara ulaşabileceği daha eşit bir </a:t>
            </a:r>
            <a:r>
              <a:rPr lang="tr-TR" dirty="0" smtClean="0"/>
              <a:t>toplum oluşturmaya </a:t>
            </a:r>
            <a:r>
              <a:rPr lang="tr-TR" dirty="0"/>
              <a:t>odaklanır (Uçar, 2015).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8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Çeşitlilik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Çeşitlilik </a:t>
            </a:r>
            <a:r>
              <a:rPr lang="tr-TR" dirty="0"/>
              <a:t>kelime olarak farklılık anlamına gelir ve bireylerin ve grupların çeşitliliğine odaklanır. Genellikle sosyal politikalarla, hayat olanaklarındaki farklılıklarla ve birey (ya da grup) özelliklerinden kaynaklanan sosyal eşitsizliklerle </a:t>
            </a:r>
            <a:r>
              <a:rPr lang="tr-TR" dirty="0" smtClean="0"/>
              <a:t>bağlantılıdır </a:t>
            </a:r>
            <a:r>
              <a:rPr lang="tr-TR" dirty="0"/>
              <a:t>(Uçar, 2015).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8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</a:t>
            </a:r>
            <a:r>
              <a:rPr lang="tr-TR" b="1" dirty="0"/>
              <a:t>hizmet uzmanı </a:t>
            </a:r>
            <a:r>
              <a:rPr lang="tr-TR" dirty="0"/>
              <a:t>çeşitli sosyal çevrelerden gelen </a:t>
            </a:r>
            <a:r>
              <a:rPr lang="tr-TR" dirty="0" smtClean="0"/>
              <a:t>bireyler, aileler, gruplar, topluluklar ve toplumlarla çalışmaktadır. Bu nedenle müracaatçı gruplarının çeşitliliğinin, onların ihtiyaç </a:t>
            </a:r>
            <a:r>
              <a:rPr lang="tr-TR" dirty="0"/>
              <a:t>ve deneyimlerini nasıl etkilediğinin farkında </a:t>
            </a:r>
            <a:r>
              <a:rPr lang="tr-TR" dirty="0" smtClean="0"/>
              <a:t>olmalıdır (Uçar</a:t>
            </a:r>
            <a:r>
              <a:rPr lang="tr-TR" dirty="0"/>
              <a:t>, 2015).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8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Çeşitliliği Etkileyen Boyutlar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1. Doğuştan </a:t>
            </a:r>
            <a:r>
              <a:rPr lang="tr-TR" b="1" dirty="0"/>
              <a:t>belirlenen boyutlar </a:t>
            </a:r>
            <a:r>
              <a:rPr lang="tr-TR" dirty="0"/>
              <a:t>– bunlar bireylerin üzerinde kontrolünün bulunmadığı, doğuştan gelen özelliklerdir. (örneğin cinsiyet, ırk, aile kültürü ve dini, cinsel yönelim, aile rolleri gibi</a:t>
            </a:r>
            <a:r>
              <a:rPr lang="tr-TR" dirty="0" smtClean="0"/>
              <a:t>) (Uçar, 2015).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21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2. Bireyin </a:t>
            </a:r>
            <a:r>
              <a:rPr lang="tr-TR" b="1" dirty="0"/>
              <a:t>yaşamı süresince gelişen boyutlar </a:t>
            </a:r>
            <a:r>
              <a:rPr lang="tr-TR" dirty="0"/>
              <a:t>– bunlar bireylerin hayatı süresince büyüyen ve gelişen yönleridir ve doğası gereği </a:t>
            </a:r>
            <a:r>
              <a:rPr lang="tr-TR" dirty="0" smtClean="0"/>
              <a:t>dinamiktir </a:t>
            </a:r>
            <a:r>
              <a:rPr lang="tr-TR" dirty="0"/>
              <a:t>(örneğin toplumsal cinsiyet, ruhanilik, yaşam tarzı, kültür, tercihler, ilişkiler gibi</a:t>
            </a:r>
            <a:r>
              <a:rPr lang="tr-TR" dirty="0" smtClean="0"/>
              <a:t>) (Uçar, 2015).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24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3. Deneyimden </a:t>
            </a:r>
            <a:r>
              <a:rPr lang="tr-TR" b="1" dirty="0"/>
              <a:t>etkilenen boyutlar – </a:t>
            </a:r>
            <a:r>
              <a:rPr lang="tr-TR" dirty="0"/>
              <a:t>bunlar bireylerin hayatları boyunca yaşadıkları ve onların dünya görüşlerini etkileyen ve yeniden şekillendiren </a:t>
            </a:r>
            <a:r>
              <a:rPr lang="tr-TR" dirty="0" smtClean="0"/>
              <a:t>deneyimlerdir </a:t>
            </a:r>
            <a:r>
              <a:rPr lang="tr-TR" dirty="0"/>
              <a:t>(örneğin okula başlamak, kardeşin doğumu, liseye gitmek, aileden uzaklaşmak, bir ilişkinin başlaması ve bitmesi gibi</a:t>
            </a:r>
            <a:r>
              <a:rPr lang="tr-TR" dirty="0" smtClean="0"/>
              <a:t>) (Uçar, 2015).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40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78497" y="1107626"/>
            <a:ext cx="8835886" cy="482603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Sosyal Hizmette Özgürleştirici Değerler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Bireysellikten Uzaklaştırma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Eşitlik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Sosyal Adalet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Birlikte Çalışma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Yurttaşlık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Güçlendirme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Otantiklik</a:t>
            </a:r>
            <a:r>
              <a:rPr lang="tr-TR" dirty="0"/>
              <a:t> </a:t>
            </a:r>
            <a:r>
              <a:rPr lang="tr-TR" dirty="0" smtClean="0"/>
              <a:t>(Thompson, 2013a).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40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411</Words>
  <Application>Microsoft Office PowerPoint</Application>
  <PresentationFormat>Geniş ekran</PresentationFormat>
  <Paragraphs>44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EŞİTLİK, ÇEŞİTLİLİK VE SOSYAL HİZMET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                              YARARLANILAN KAYNAKLAR  Cankurtaran, Ö. ve Beydili, E. (2016). Ayrımcılık Karşıtı Sosyal Hizmet Uygulamasının Gerekliliği Üzerine. Toplum ve Sosyal Hizmet, 27(1), 145-158.     Thompson, N. (2013a). Kuram ve Uygulamada Sosyal Hizmeti Anlamak İçinde Ö. Cankurtaran-Öntaş ve B. Hatiboğlu Eren (Editörler); Ö.S. Özateş Gelmez (Çev.), Değer Temeli (s.154-182). Ankara: Dipnot Yayınları.  Thompson, N. (2013b). Kuram ve Uygulamada Sosyal Hizmeti Anlamak İçinde Ö. Cankurtaran-Öntaş ve B. Hatiboğlu Eren (Editörler); İ.B. Adıgüzel (Çev.), İyi Uygulamayı Başarmak (s.183-212). Ankara: Dipnot Yayınları.  Tuncay, T. (2006). Sosyal Hizmette Baskı Karşıtı Uygulama. Toplum ve Sosyal Hizmet, 17(2), 59-71.    Uçar, M. (2015). Sosyal Hizmet Literatüründe “Örgütsel Kültürel Yetkinliğin” Kavramsal Temelleri İle Değerlendirilmesi (Basılmamış Uzaktan Eğitim Dönem Projesi). Ankara Üniversitesi Sağlık Bilimleri Enstitüsü, Ankara.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49</cp:revision>
  <dcterms:created xsi:type="dcterms:W3CDTF">2017-10-22T16:18:04Z</dcterms:created>
  <dcterms:modified xsi:type="dcterms:W3CDTF">2018-02-03T12:28:37Z</dcterms:modified>
</cp:coreProperties>
</file>