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6" r:id="rId9"/>
    <p:sldId id="263"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782741B-430B-497B-9B9F-F26CDF325F27}"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1299542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82741B-430B-497B-9B9F-F26CDF325F27}"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2623034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82741B-430B-497B-9B9F-F26CDF325F27}"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1254350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82741B-430B-497B-9B9F-F26CDF325F27}"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1783558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782741B-430B-497B-9B9F-F26CDF325F27}"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41539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782741B-430B-497B-9B9F-F26CDF325F27}" type="datetimeFigureOut">
              <a:rPr lang="tr-TR" smtClean="0"/>
              <a:t>13.05.2020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24228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782741B-430B-497B-9B9F-F26CDF325F27}" type="datetimeFigureOut">
              <a:rPr lang="tr-TR" smtClean="0"/>
              <a:t>13.05.2020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195872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782741B-430B-497B-9B9F-F26CDF325F27}" type="datetimeFigureOut">
              <a:rPr lang="tr-TR" smtClean="0"/>
              <a:t>13.05.2020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1355173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782741B-430B-497B-9B9F-F26CDF325F27}" type="datetimeFigureOut">
              <a:rPr lang="tr-TR" smtClean="0"/>
              <a:t>13.05.2020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2272594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782741B-430B-497B-9B9F-F26CDF325F27}" type="datetimeFigureOut">
              <a:rPr lang="tr-TR" smtClean="0"/>
              <a:t>13.05.2020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395748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782741B-430B-497B-9B9F-F26CDF325F27}" type="datetimeFigureOut">
              <a:rPr lang="tr-TR" smtClean="0"/>
              <a:t>13.05.2020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5EDCF-808A-4355-BECE-F26CCD27879C}" type="slidenum">
              <a:rPr lang="tr-TR" smtClean="0"/>
              <a:t>‹#›</a:t>
            </a:fld>
            <a:endParaRPr lang="tr-TR"/>
          </a:p>
        </p:txBody>
      </p:sp>
    </p:spTree>
    <p:extLst>
      <p:ext uri="{BB962C8B-B14F-4D97-AF65-F5344CB8AC3E}">
        <p14:creationId xmlns:p14="http://schemas.microsoft.com/office/powerpoint/2010/main" val="3692607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82741B-430B-497B-9B9F-F26CDF325F27}" type="datetimeFigureOut">
              <a:rPr lang="tr-TR" smtClean="0"/>
              <a:t>13.05.2020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5EDCF-808A-4355-BECE-F26CCD27879C}" type="slidenum">
              <a:rPr lang="tr-TR" smtClean="0"/>
              <a:t>‹#›</a:t>
            </a:fld>
            <a:endParaRPr lang="tr-TR"/>
          </a:p>
        </p:txBody>
      </p:sp>
    </p:spTree>
    <p:extLst>
      <p:ext uri="{BB962C8B-B14F-4D97-AF65-F5344CB8AC3E}">
        <p14:creationId xmlns:p14="http://schemas.microsoft.com/office/powerpoint/2010/main" val="4208829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amazon.com.tr/s/ref=dp_byline_sr_book_2?ie=UTF8&amp;field-author=%C3%9Cmm%C3%BChan+Nazan+Yatk%C4%B1n&amp;search-alias=books" TargetMode="External"/><Relationship Id="rId2" Type="http://schemas.openxmlformats.org/officeDocument/2006/relationships/hyperlink" Target="https://www.amazon.com.tr/s/ref=dp_byline_sr_book_1?ie=UTF8&amp;field-author=Ahmet+Yatk%C4%B1n&amp;search-alias=book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Halkla İlişkiler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78788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T.C. Anadolu </a:t>
            </a:r>
            <a:r>
              <a:rPr lang="tr-TR" dirty="0" err="1" smtClean="0"/>
              <a:t>Ün‹Vers‹Tes</a:t>
            </a:r>
            <a:r>
              <a:rPr lang="tr-TR" dirty="0" smtClean="0"/>
              <a:t>‹ Yayını No: 2613  </a:t>
            </a:r>
            <a:r>
              <a:rPr lang="tr-TR" dirty="0" err="1" smtClean="0"/>
              <a:t>Açıköğretim</a:t>
            </a:r>
            <a:r>
              <a:rPr lang="tr-TR" dirty="0" smtClean="0"/>
              <a:t> Fakültesi Yayını No: 1581</a:t>
            </a:r>
          </a:p>
          <a:p>
            <a:r>
              <a:rPr lang="tr-TR" dirty="0" smtClean="0"/>
              <a:t>Halkla İlişkiler Uygulama Teknikleri</a:t>
            </a:r>
          </a:p>
          <a:p>
            <a:r>
              <a:rPr lang="tr-TR" dirty="0" smtClean="0"/>
              <a:t>Yazarlar </a:t>
            </a:r>
            <a:r>
              <a:rPr lang="tr-TR" dirty="0" err="1" smtClean="0"/>
              <a:t>Öğr.Gör.Dr</a:t>
            </a:r>
            <a:r>
              <a:rPr lang="tr-TR" dirty="0" smtClean="0"/>
              <a:t>. Melike </a:t>
            </a:r>
            <a:r>
              <a:rPr lang="tr-TR" dirty="0" err="1" smtClean="0"/>
              <a:t>Taﬁcıoğlu</a:t>
            </a:r>
            <a:r>
              <a:rPr lang="tr-TR" dirty="0" smtClean="0"/>
              <a:t> (Ünite 1) </a:t>
            </a:r>
            <a:r>
              <a:rPr lang="tr-TR" dirty="0" err="1" smtClean="0"/>
              <a:t>Yrd.Doç.Dr</a:t>
            </a:r>
            <a:r>
              <a:rPr lang="tr-TR" dirty="0" smtClean="0"/>
              <a:t>. Feyyaz Bodur (Ünite 2) </a:t>
            </a:r>
            <a:r>
              <a:rPr lang="tr-TR" dirty="0" err="1" smtClean="0"/>
              <a:t>Doç.Dr</a:t>
            </a:r>
            <a:r>
              <a:rPr lang="tr-TR" dirty="0" smtClean="0"/>
              <a:t>. Hüseyin Eryılmaz (Ünite 3) </a:t>
            </a:r>
            <a:r>
              <a:rPr lang="tr-TR" dirty="0" err="1" smtClean="0"/>
              <a:t>Yrd.Doç.Dr</a:t>
            </a:r>
            <a:r>
              <a:rPr lang="tr-TR" dirty="0" smtClean="0"/>
              <a:t>. Berrin </a:t>
            </a:r>
            <a:r>
              <a:rPr lang="tr-TR" dirty="0" err="1" smtClean="0"/>
              <a:t>Özkanal</a:t>
            </a:r>
            <a:r>
              <a:rPr lang="tr-TR" dirty="0" smtClean="0"/>
              <a:t> (Ünite 4) </a:t>
            </a:r>
            <a:r>
              <a:rPr lang="tr-TR" dirty="0" err="1" smtClean="0"/>
              <a:t>Prof.Dr</a:t>
            </a:r>
            <a:r>
              <a:rPr lang="tr-TR" dirty="0" smtClean="0"/>
              <a:t>. Cengiz Hakan Aydın (Ünite 5) </a:t>
            </a:r>
            <a:r>
              <a:rPr lang="tr-TR" dirty="0" err="1" smtClean="0"/>
              <a:t>Öğr.Gör</a:t>
            </a:r>
            <a:r>
              <a:rPr lang="tr-TR" dirty="0" smtClean="0"/>
              <a:t>. Eren Göksel (Ünite 6)</a:t>
            </a:r>
          </a:p>
          <a:p>
            <a:r>
              <a:rPr lang="tr-TR" dirty="0" smtClean="0"/>
              <a:t>Editör </a:t>
            </a:r>
            <a:r>
              <a:rPr lang="tr-TR" dirty="0" err="1" smtClean="0"/>
              <a:t>Yrd.Doç.Dr</a:t>
            </a:r>
            <a:r>
              <a:rPr lang="tr-TR" dirty="0" smtClean="0"/>
              <a:t>. Berrin </a:t>
            </a:r>
            <a:r>
              <a:rPr lang="tr-TR" dirty="0" err="1" smtClean="0"/>
              <a:t>Özkanal</a:t>
            </a:r>
            <a:endParaRPr lang="tr-TR" dirty="0" smtClean="0"/>
          </a:p>
          <a:p>
            <a:r>
              <a:rPr lang="tr-TR" dirty="0" smtClean="0"/>
              <a:t> </a:t>
            </a:r>
          </a:p>
          <a:p>
            <a:r>
              <a:rPr lang="tr-TR" dirty="0" smtClean="0"/>
              <a:t>T.C. Anadolu Üniversitesi Yayını No: 2603 </a:t>
            </a:r>
            <a:r>
              <a:rPr lang="tr-TR" dirty="0" err="1" smtClean="0"/>
              <a:t>Açıköğretim</a:t>
            </a:r>
            <a:r>
              <a:rPr lang="tr-TR" dirty="0" smtClean="0"/>
              <a:t> Fakültesi Yayını No: 1571 </a:t>
            </a:r>
          </a:p>
          <a:p>
            <a:r>
              <a:rPr lang="tr-TR" dirty="0" smtClean="0"/>
              <a:t>Halkla İlişkiler Yönetimi </a:t>
            </a:r>
          </a:p>
          <a:p>
            <a:r>
              <a:rPr lang="tr-TR" dirty="0" smtClean="0"/>
              <a:t>Yazarlar </a:t>
            </a:r>
            <a:r>
              <a:rPr lang="tr-TR" dirty="0" err="1" smtClean="0"/>
              <a:t>Doç.Dr</a:t>
            </a:r>
            <a:r>
              <a:rPr lang="tr-TR" dirty="0" smtClean="0"/>
              <a:t>. Filiz Demir (Ünite 1, 3) </a:t>
            </a:r>
            <a:r>
              <a:rPr lang="tr-TR" dirty="0" err="1" smtClean="0"/>
              <a:t>Arş.Gör.Dr</a:t>
            </a:r>
            <a:r>
              <a:rPr lang="tr-TR" dirty="0" smtClean="0"/>
              <a:t>. Ozan </a:t>
            </a:r>
            <a:r>
              <a:rPr lang="tr-TR" dirty="0" err="1" smtClean="0"/>
              <a:t>Ağlargöz</a:t>
            </a:r>
            <a:r>
              <a:rPr lang="tr-TR" dirty="0" smtClean="0"/>
              <a:t> (Ünite 2) </a:t>
            </a:r>
            <a:r>
              <a:rPr lang="tr-TR" dirty="0" err="1" smtClean="0"/>
              <a:t>Yrd.Doç.Dr</a:t>
            </a:r>
            <a:r>
              <a:rPr lang="tr-TR" dirty="0" smtClean="0"/>
              <a:t>. N. Bilge İspir (Ünite 4) </a:t>
            </a:r>
            <a:r>
              <a:rPr lang="tr-TR" dirty="0" err="1" smtClean="0"/>
              <a:t>Doç.Dr</a:t>
            </a:r>
            <a:r>
              <a:rPr lang="tr-TR" dirty="0" smtClean="0"/>
              <a:t>. İdil Süher (Ünite 5) </a:t>
            </a:r>
            <a:r>
              <a:rPr lang="tr-TR" dirty="0" err="1" smtClean="0"/>
              <a:t>Öğr.Gör</a:t>
            </a:r>
            <a:r>
              <a:rPr lang="tr-TR" dirty="0" smtClean="0"/>
              <a:t>. Levent </a:t>
            </a:r>
            <a:r>
              <a:rPr lang="tr-TR" dirty="0" err="1" smtClean="0"/>
              <a:t>Özkoçak</a:t>
            </a:r>
            <a:r>
              <a:rPr lang="tr-TR" dirty="0" smtClean="0"/>
              <a:t> (Ünite 6)    Editör </a:t>
            </a:r>
            <a:r>
              <a:rPr lang="tr-TR" dirty="0" err="1" smtClean="0"/>
              <a:t>Yrd.Doç.Dr</a:t>
            </a:r>
            <a:r>
              <a:rPr lang="tr-TR" dirty="0" smtClean="0"/>
              <a:t>. Nuray Tokgöz</a:t>
            </a:r>
          </a:p>
          <a:p>
            <a:r>
              <a:rPr lang="tr-TR" dirty="0" smtClean="0"/>
              <a:t> </a:t>
            </a:r>
          </a:p>
          <a:p>
            <a:r>
              <a:rPr lang="tr-TR" dirty="0" err="1" smtClean="0"/>
              <a:t>Megep</a:t>
            </a:r>
            <a:r>
              <a:rPr lang="tr-TR" dirty="0" smtClean="0"/>
              <a:t> (Meslekî Eğitim Ve Öğretim Sisteminin  Güçlendirilmesi Projesi) </a:t>
            </a:r>
          </a:p>
          <a:p>
            <a:r>
              <a:rPr lang="tr-TR" dirty="0" smtClean="0"/>
              <a:t>Halkla İlişkiler Ve Organizasyon Hizmetleri </a:t>
            </a:r>
          </a:p>
          <a:p>
            <a:r>
              <a:rPr lang="tr-TR" dirty="0" smtClean="0"/>
              <a:t>Halkla İlişkiler Kavramı </a:t>
            </a:r>
          </a:p>
          <a:p>
            <a:r>
              <a:rPr lang="tr-TR" dirty="0" smtClean="0"/>
              <a:t> Ankara 2006, Milli Eğitim Bakanlığı</a:t>
            </a:r>
          </a:p>
          <a:p>
            <a:endParaRPr lang="tr-TR" dirty="0"/>
          </a:p>
        </p:txBody>
      </p:sp>
    </p:spTree>
    <p:extLst>
      <p:ext uri="{BB962C8B-B14F-4D97-AF65-F5344CB8AC3E}">
        <p14:creationId xmlns:p14="http://schemas.microsoft.com/office/powerpoint/2010/main" val="2467319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Halkla ilişkilerin gelişmeye başlamasının tarihi her ülkede farklıdır. Ama hepsinde benzer bir gelişim süreci söz konusudur. </a:t>
            </a:r>
            <a:r>
              <a:rPr lang="tr-TR" dirty="0" err="1"/>
              <a:t>Baskin</a:t>
            </a:r>
            <a:r>
              <a:rPr lang="tr-TR" dirty="0"/>
              <a:t> ve arkadaşlarına göre halkla ilişkilerin gelişimi 3 etmenin ürünüdür.</a:t>
            </a:r>
          </a:p>
          <a:p>
            <a:endParaRPr lang="tr-TR" dirty="0"/>
          </a:p>
        </p:txBody>
      </p:sp>
    </p:spTree>
    <p:extLst>
      <p:ext uri="{BB962C8B-B14F-4D97-AF65-F5344CB8AC3E}">
        <p14:creationId xmlns:p14="http://schemas.microsoft.com/office/powerpoint/2010/main" val="2438920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-Kamuoyunun bir güç olarak </a:t>
            </a:r>
            <a:r>
              <a:rPr lang="tr-TR" dirty="0" err="1" smtClean="0"/>
              <a:t>gçrülmesi</a:t>
            </a:r>
            <a:endParaRPr lang="tr-TR" dirty="0" smtClean="0"/>
          </a:p>
          <a:p>
            <a:r>
              <a:rPr lang="tr-TR" dirty="0" smtClean="0"/>
              <a:t>-Kamu desteğini almak için kurumlar arasında sürekli rekabet</a:t>
            </a:r>
          </a:p>
          <a:p>
            <a:r>
              <a:rPr lang="tr-TR" dirty="0" smtClean="0"/>
              <a:t>- Kamuya kolayca ulaşılabilecek iletişim araçlarının gelişmesi</a:t>
            </a:r>
          </a:p>
          <a:p>
            <a:endParaRPr lang="tr-TR" dirty="0"/>
          </a:p>
        </p:txBody>
      </p:sp>
    </p:spTree>
    <p:extLst>
      <p:ext uri="{BB962C8B-B14F-4D97-AF65-F5344CB8AC3E}">
        <p14:creationId xmlns:p14="http://schemas.microsoft.com/office/powerpoint/2010/main" val="2088676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Halkla ilişkiler deyimin ilk olarak 1807 de Thomas Jefferson kullanmıştır. Ancak Thomas halkla ilişkileri bir ülkenin dış ilişkileri olarak kullanmıştır. Bugünkü anlamına en yakın biçimde kullanan 1882 de Yale Hukuk Okulundan hukukçu Dorman </a:t>
            </a:r>
            <a:r>
              <a:rPr lang="tr-TR" dirty="0" err="1"/>
              <a:t>Eaton</a:t>
            </a:r>
            <a:r>
              <a:rPr lang="tr-TR" dirty="0"/>
              <a:t> olmuştur.</a:t>
            </a:r>
          </a:p>
          <a:p>
            <a:endParaRPr lang="tr-TR" dirty="0"/>
          </a:p>
        </p:txBody>
      </p:sp>
    </p:spTree>
    <p:extLst>
      <p:ext uri="{BB962C8B-B14F-4D97-AF65-F5344CB8AC3E}">
        <p14:creationId xmlns:p14="http://schemas.microsoft.com/office/powerpoint/2010/main" val="1139225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dönemde yapılan halkla ilişkiler </a:t>
            </a:r>
            <a:r>
              <a:rPr lang="tr-TR" dirty="0" err="1" smtClean="0"/>
              <a:t>çalışmalrına</a:t>
            </a:r>
            <a:r>
              <a:rPr lang="tr-TR" dirty="0" smtClean="0"/>
              <a:t> “basın ajansı” denmektedir. 1850 den 1900 </a:t>
            </a:r>
            <a:r>
              <a:rPr lang="tr-TR" dirty="0" err="1" smtClean="0"/>
              <a:t>lü</a:t>
            </a:r>
            <a:r>
              <a:rPr lang="tr-TR" dirty="0" smtClean="0"/>
              <a:t> yıllara kadar gelen dönemde basın ajansı biçiminde uygulamalar yapılmıştır. Bu uygulama, kamuoyuna ulaşmak ve istenilen amaçları başarmak için her türlü iletişim aracını kullanmayı ifade eder.  ABD tarihinde basın ajansı uygulamasını en iyi yapan </a:t>
            </a:r>
            <a:r>
              <a:rPr lang="tr-TR" dirty="0" err="1" smtClean="0"/>
              <a:t>Barnumdur</a:t>
            </a:r>
            <a:r>
              <a:rPr lang="tr-TR" dirty="0" smtClean="0"/>
              <a:t>.</a:t>
            </a:r>
          </a:p>
          <a:p>
            <a:endParaRPr lang="tr-TR" dirty="0"/>
          </a:p>
        </p:txBody>
      </p:sp>
    </p:spTree>
    <p:extLst>
      <p:ext uri="{BB962C8B-B14F-4D97-AF65-F5344CB8AC3E}">
        <p14:creationId xmlns:p14="http://schemas.microsoft.com/office/powerpoint/2010/main" val="2188455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İlk halkla ilişkiler ajansı tanıtım bürosu adıyla Boston da 1990 da kurulmuştur. 1911 yılına kadar faaliyet göstermiştir. 2. Ajans ise 1902 yılında William </a:t>
            </a:r>
            <a:r>
              <a:rPr lang="tr-TR" dirty="0" err="1"/>
              <a:t>Wolf</a:t>
            </a:r>
            <a:r>
              <a:rPr lang="tr-TR" dirty="0"/>
              <a:t> Smith tarafından kurulmuştur. 3. Ajans 1904 yılında </a:t>
            </a:r>
            <a:r>
              <a:rPr lang="tr-TR" dirty="0" err="1"/>
              <a:t>Parker</a:t>
            </a:r>
            <a:r>
              <a:rPr lang="tr-TR" dirty="0"/>
              <a:t> ve </a:t>
            </a:r>
            <a:r>
              <a:rPr lang="tr-TR" dirty="0" err="1"/>
              <a:t>Ivy</a:t>
            </a:r>
            <a:r>
              <a:rPr lang="tr-TR" dirty="0"/>
              <a:t> Lee tarafından </a:t>
            </a:r>
            <a:r>
              <a:rPr lang="tr-TR" dirty="0" err="1"/>
              <a:t>kurulmuştr</a:t>
            </a:r>
            <a:r>
              <a:rPr lang="tr-TR" dirty="0"/>
              <a:t>. Bu döneme damgasını vuran kişi </a:t>
            </a:r>
            <a:r>
              <a:rPr lang="tr-TR" dirty="0" err="1"/>
              <a:t>Ivy</a:t>
            </a:r>
            <a:r>
              <a:rPr lang="tr-TR" dirty="0"/>
              <a:t> Lee </a:t>
            </a:r>
            <a:r>
              <a:rPr lang="tr-TR" dirty="0" err="1"/>
              <a:t>dir</a:t>
            </a:r>
            <a:r>
              <a:rPr lang="tr-TR" dirty="0"/>
              <a:t>. Modern halkla ilişkiler çalışmaları onun sayesinde başlamıştır.  </a:t>
            </a:r>
            <a:r>
              <a:rPr lang="tr-TR" dirty="0" err="1"/>
              <a:t>Ivy</a:t>
            </a:r>
            <a:r>
              <a:rPr lang="tr-TR" dirty="0"/>
              <a:t> Lee </a:t>
            </a:r>
            <a:r>
              <a:rPr lang="tr-TR" dirty="0" err="1"/>
              <a:t>bugun</a:t>
            </a:r>
            <a:r>
              <a:rPr lang="tr-TR" dirty="0"/>
              <a:t> halkla ilişkiler alanında kullanılan birçok teknik ve ilkeye katkı sağlamıştır</a:t>
            </a:r>
          </a:p>
        </p:txBody>
      </p:sp>
    </p:spTree>
    <p:extLst>
      <p:ext uri="{BB962C8B-B14F-4D97-AF65-F5344CB8AC3E}">
        <p14:creationId xmlns:p14="http://schemas.microsoft.com/office/powerpoint/2010/main" val="1430958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1980 2000 YILLARI ARASINDAKİ DÖNEM</a:t>
            </a:r>
          </a:p>
          <a:p>
            <a:r>
              <a:rPr lang="tr-TR" dirty="0"/>
              <a:t>Bu dönemde halkla ilişkilerin ileri ülkelerdeki düzeyi yakaladığı söylenebilir. Ülkemizde serbest Pazar ekonomisine geçişe imkan tanınmıştır. Bu kararla yabancı sermaye teşvik edilmiş, yurt dışı hizmetleri desteklenmiştir. Gelişmeler aşağıdaki gibidir:</a:t>
            </a:r>
          </a:p>
          <a:p>
            <a:r>
              <a:rPr lang="tr-TR" dirty="0"/>
              <a:t>1980 den itibaren halkla ilişkiler eğitimi veren okullar BASIN YAYIN YÜKSEK OKULU adını almıştır.</a:t>
            </a:r>
          </a:p>
          <a:p>
            <a:r>
              <a:rPr lang="tr-TR" dirty="0"/>
              <a:t>1983 yılı ve daha sonraki seçimlerde siyasal halkla ilişkiler çalışmaları yoğunluk kazanmıştır.</a:t>
            </a:r>
          </a:p>
          <a:p>
            <a:r>
              <a:rPr lang="tr-TR" dirty="0"/>
              <a:t> </a:t>
            </a:r>
          </a:p>
          <a:p>
            <a:endParaRPr lang="tr-TR" dirty="0"/>
          </a:p>
        </p:txBody>
      </p:sp>
    </p:spTree>
    <p:extLst>
      <p:ext uri="{BB962C8B-B14F-4D97-AF65-F5344CB8AC3E}">
        <p14:creationId xmlns:p14="http://schemas.microsoft.com/office/powerpoint/2010/main" val="3683542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Başbakanlık ve çeşitli bakanlıkların halkla ilişkileriyle ilgili olarak 1984 yılında düzenleme yapılmıştır. Bütün birimler “basın ve yayın halkla ilişkiler müşavirliği” adı altında toplanmıştır.</a:t>
            </a:r>
          </a:p>
          <a:p>
            <a:r>
              <a:rPr lang="tr-TR" dirty="0" smtClean="0"/>
              <a:t>1985 de İzmir halkla ilişkiler derneği kurulmuştur.</a:t>
            </a:r>
          </a:p>
          <a:p>
            <a:r>
              <a:rPr lang="tr-TR" dirty="0" smtClean="0"/>
              <a:t> 1990 da Ankara halkla ilişkiler derneği kurulmuştur. En önemli iletişim ajanslarımız olan, </a:t>
            </a:r>
            <a:r>
              <a:rPr lang="tr-TR" dirty="0" err="1" smtClean="0"/>
              <a:t>Bersay</a:t>
            </a:r>
            <a:r>
              <a:rPr lang="tr-TR" dirty="0" smtClean="0"/>
              <a:t>, Global Tanıtım ve Orsa kurulmuştur.</a:t>
            </a:r>
          </a:p>
          <a:p>
            <a:r>
              <a:rPr lang="tr-TR" dirty="0" smtClean="0"/>
              <a:t>1990 da yine ilk özel </a:t>
            </a:r>
            <a:r>
              <a:rPr lang="tr-TR" dirty="0" err="1" smtClean="0"/>
              <a:t>Tv</a:t>
            </a:r>
            <a:r>
              <a:rPr lang="tr-TR" dirty="0" smtClean="0"/>
              <a:t> kanalı Magic Box (star 1) kurulmuştur.</a:t>
            </a:r>
          </a:p>
          <a:p>
            <a:r>
              <a:rPr lang="tr-TR" dirty="0" smtClean="0"/>
              <a:t>1992 de iletişim fakülteleri kurulmuştur.</a:t>
            </a:r>
          </a:p>
          <a:p>
            <a:r>
              <a:rPr lang="tr-TR" dirty="0" smtClean="0"/>
              <a:t>1993 de </a:t>
            </a:r>
            <a:r>
              <a:rPr lang="tr-TR" dirty="0"/>
              <a:t>i</a:t>
            </a:r>
            <a:r>
              <a:rPr lang="tr-TR" dirty="0" smtClean="0"/>
              <a:t>lk internet bağlantısı gerçekleştirilmiştir. 1997 de bir çok kurum internet üzerinden servis vermiştir.</a:t>
            </a:r>
          </a:p>
          <a:p>
            <a:endParaRPr lang="tr-TR" dirty="0"/>
          </a:p>
        </p:txBody>
      </p:sp>
    </p:spTree>
    <p:extLst>
      <p:ext uri="{BB962C8B-B14F-4D97-AF65-F5344CB8AC3E}">
        <p14:creationId xmlns:p14="http://schemas.microsoft.com/office/powerpoint/2010/main" val="790656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smtClean="0"/>
              <a:t>Tengilimoğlu</a:t>
            </a:r>
            <a:r>
              <a:rPr lang="tr-TR" dirty="0" smtClean="0"/>
              <a:t>, D. Sağlık Kurumlarında Halkla İlişkiler.</a:t>
            </a:r>
          </a:p>
          <a:p>
            <a:r>
              <a:rPr lang="tr-TR" dirty="0" smtClean="0"/>
              <a:t>Halkla İlişkiler ve İletişim , 2018, </a:t>
            </a:r>
            <a:r>
              <a:rPr lang="tr-TR" u="sng" dirty="0" smtClean="0">
                <a:hlinkClick r:id="rId2"/>
              </a:rPr>
              <a:t>Ahmet Yatkın</a:t>
            </a:r>
            <a:r>
              <a:rPr lang="tr-TR" dirty="0" smtClean="0"/>
              <a:t> , </a:t>
            </a:r>
            <a:r>
              <a:rPr lang="tr-TR" u="sng" dirty="0" smtClean="0">
                <a:hlinkClick r:id="rId3"/>
              </a:rPr>
              <a:t>Ümmühan Nazan Yatkın</a:t>
            </a:r>
            <a:r>
              <a:rPr lang="tr-TR" dirty="0" smtClean="0"/>
              <a:t> , Nobel Akademik Yayıncılık; 5. baskı </a:t>
            </a:r>
            <a:endParaRPr lang="tr-TR" b="1" dirty="0" smtClean="0"/>
          </a:p>
          <a:p>
            <a:r>
              <a:rPr lang="tr-TR" dirty="0" smtClean="0"/>
              <a:t>Bülbül, R. (2000). Halkla İlişkiler ve Tanıtım, Nobel Yayın, Ankara</a:t>
            </a:r>
            <a:endParaRPr lang="tr-TR" b="1" dirty="0" smtClean="0"/>
          </a:p>
          <a:p>
            <a:r>
              <a:rPr lang="tr-TR" dirty="0" smtClean="0"/>
              <a:t>Ertekin, Y. (2000). Halkla İlişkiler, Yargı Yayıncılık, Ankara</a:t>
            </a:r>
          </a:p>
          <a:p>
            <a:r>
              <a:rPr lang="tr-TR" dirty="0" smtClean="0"/>
              <a:t>Mısırlı, İ. (2003). Genel İletişim, Detay Yayıncılık, Ankara </a:t>
            </a:r>
          </a:p>
          <a:p>
            <a:r>
              <a:rPr lang="tr-TR" dirty="0" smtClean="0"/>
              <a:t>T.C. Anadolu Üniversitesi Yayını No: 2713 </a:t>
            </a:r>
            <a:r>
              <a:rPr lang="tr-TR" dirty="0" err="1" smtClean="0"/>
              <a:t>Açıköğretim</a:t>
            </a:r>
            <a:r>
              <a:rPr lang="tr-TR" dirty="0" smtClean="0"/>
              <a:t> Fakültesi Yayını No: 1676</a:t>
            </a:r>
          </a:p>
          <a:p>
            <a:r>
              <a:rPr lang="tr-TR" dirty="0" smtClean="0"/>
              <a:t>Halkla İlişkiler</a:t>
            </a:r>
          </a:p>
          <a:p>
            <a:r>
              <a:rPr lang="tr-TR" dirty="0" smtClean="0"/>
              <a:t>Yazarlar </a:t>
            </a:r>
            <a:r>
              <a:rPr lang="tr-TR" dirty="0" err="1" smtClean="0"/>
              <a:t>Prof.Dr</a:t>
            </a:r>
            <a:r>
              <a:rPr lang="tr-TR" dirty="0" smtClean="0"/>
              <a:t>. Ahmet Kalender (Ünite 1) </a:t>
            </a:r>
            <a:r>
              <a:rPr lang="tr-TR" dirty="0" err="1" smtClean="0"/>
              <a:t>Prof.Dr</a:t>
            </a:r>
            <a:r>
              <a:rPr lang="tr-TR" dirty="0" smtClean="0"/>
              <a:t>. Zeynep Filiz </a:t>
            </a:r>
            <a:r>
              <a:rPr lang="tr-TR" dirty="0" err="1" smtClean="0"/>
              <a:t>Peltekoğlu</a:t>
            </a:r>
            <a:r>
              <a:rPr lang="tr-TR" dirty="0" smtClean="0"/>
              <a:t> (Ünite 2) </a:t>
            </a:r>
            <a:r>
              <a:rPr lang="tr-TR" dirty="0" err="1" smtClean="0"/>
              <a:t>Doç.Dr</a:t>
            </a:r>
            <a:r>
              <a:rPr lang="tr-TR" dirty="0" smtClean="0"/>
              <a:t>. Sevil </a:t>
            </a:r>
            <a:r>
              <a:rPr lang="tr-TR" dirty="0" err="1" smtClean="0"/>
              <a:t>Bayçu</a:t>
            </a:r>
            <a:r>
              <a:rPr lang="tr-TR" dirty="0" smtClean="0"/>
              <a:t> (Ünite 3) </a:t>
            </a:r>
            <a:r>
              <a:rPr lang="tr-TR" dirty="0" err="1" smtClean="0"/>
              <a:t>Dr.Öğr.Üyesi</a:t>
            </a:r>
            <a:r>
              <a:rPr lang="tr-TR" dirty="0" smtClean="0"/>
              <a:t> Mehmet Sinan Ergüven (Ünite 4) </a:t>
            </a:r>
            <a:r>
              <a:rPr lang="tr-TR" dirty="0" err="1" smtClean="0"/>
              <a:t>Prof.Dr</a:t>
            </a:r>
            <a:r>
              <a:rPr lang="tr-TR" dirty="0" smtClean="0"/>
              <a:t>. </a:t>
            </a:r>
            <a:r>
              <a:rPr lang="tr-TR" dirty="0" err="1" smtClean="0"/>
              <a:t>Rasime</a:t>
            </a:r>
            <a:r>
              <a:rPr lang="tr-TR" dirty="0" smtClean="0"/>
              <a:t> Ayhan Yılmaz (Ünite 5) </a:t>
            </a:r>
            <a:r>
              <a:rPr lang="tr-TR" dirty="0" err="1" smtClean="0"/>
              <a:t>Prof.Dr</a:t>
            </a:r>
            <a:r>
              <a:rPr lang="tr-TR" dirty="0" smtClean="0"/>
              <a:t>. Ayla Okay (Ünite 6) </a:t>
            </a:r>
            <a:r>
              <a:rPr lang="tr-TR" dirty="0" err="1" smtClean="0"/>
              <a:t>Prof.Dr</a:t>
            </a:r>
            <a:r>
              <a:rPr lang="tr-TR" dirty="0" smtClean="0"/>
              <a:t>. Aylin Göztaş (Ünite 7) </a:t>
            </a:r>
            <a:r>
              <a:rPr lang="tr-TR" dirty="0" err="1" smtClean="0"/>
              <a:t>Prof.Dr</a:t>
            </a:r>
            <a:r>
              <a:rPr lang="tr-TR" dirty="0" smtClean="0"/>
              <a:t>. Sema Becerikli (Ünite 8)  </a:t>
            </a:r>
          </a:p>
          <a:p>
            <a:r>
              <a:rPr lang="tr-TR" dirty="0" smtClean="0"/>
              <a:t>Editör </a:t>
            </a:r>
            <a:r>
              <a:rPr lang="tr-TR" dirty="0" err="1" smtClean="0"/>
              <a:t>Prof.Dr</a:t>
            </a:r>
            <a:r>
              <a:rPr lang="tr-TR" dirty="0" smtClean="0"/>
              <a:t>. Aydın Ziya Özgür</a:t>
            </a:r>
          </a:p>
          <a:p>
            <a:r>
              <a:rPr lang="tr-TR" dirty="0" err="1" smtClean="0"/>
              <a:t>Megep</a:t>
            </a:r>
            <a:r>
              <a:rPr lang="tr-TR" dirty="0" smtClean="0"/>
              <a:t> (Mesleki Eğitim Ve Öğretim Sisteminin Güçlendirilmesi Projesi) Halkla İlişkiler Ve  Organizasyon Hizmetleri Alanı , Ankara 2007, Milli Eğitim Bakanlığı</a:t>
            </a:r>
          </a:p>
          <a:p>
            <a:endParaRPr lang="tr-TR" dirty="0"/>
          </a:p>
        </p:txBody>
      </p:sp>
    </p:spTree>
    <p:extLst>
      <p:ext uri="{BB962C8B-B14F-4D97-AF65-F5344CB8AC3E}">
        <p14:creationId xmlns:p14="http://schemas.microsoft.com/office/powerpoint/2010/main" val="102352822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384</Words>
  <Application>Microsoft Office PowerPoint</Application>
  <PresentationFormat>Ekran Gösterisi (4:3)</PresentationFormat>
  <Paragraphs>42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Halkla İlişkiler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c:title>
  <dc:creator>EDA</dc:creator>
  <cp:lastModifiedBy>EDA</cp:lastModifiedBy>
  <cp:revision>6</cp:revision>
  <dcterms:created xsi:type="dcterms:W3CDTF">2020-05-13T20:12:12Z</dcterms:created>
  <dcterms:modified xsi:type="dcterms:W3CDTF">2020-05-13T20:20:19Z</dcterms:modified>
</cp:coreProperties>
</file>