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1" r:id="rId6"/>
    <p:sldId id="262" r:id="rId7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34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9.5.2017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Rectangle 8"/>
          <p:cNvSpPr/>
          <p:nvPr/>
        </p:nvSpPr>
        <p:spPr>
          <a:xfrm>
            <a:off x="345440" y="2942602"/>
            <a:ext cx="7147931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572652" y="2944634"/>
            <a:ext cx="1190348" cy="2459736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7712714" y="3136658"/>
            <a:ext cx="910224" cy="2075688"/>
          </a:xfrm>
          <a:prstGeom prst="rect">
            <a:avLst/>
          </a:prstGeom>
          <a:solidFill>
            <a:schemeClr val="accent3">
              <a:alpha val="70000"/>
            </a:schemeClr>
          </a:solidFill>
          <a:ln w="635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445483" y="3055621"/>
            <a:ext cx="6947845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86826" y="4625268"/>
            <a:ext cx="762000" cy="457200"/>
          </a:xfrm>
        </p:spPr>
        <p:txBody>
          <a:bodyPr/>
          <a:lstStyle>
            <a:lvl1pPr algn="ctr">
              <a:defRPr sz="28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11" name="Rectangle 10"/>
          <p:cNvSpPr/>
          <p:nvPr/>
        </p:nvSpPr>
        <p:spPr>
          <a:xfrm>
            <a:off x="541822" y="4559276"/>
            <a:ext cx="6755166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538971" y="3139440"/>
            <a:ext cx="6760868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2805" y="4648200"/>
            <a:ext cx="6553200" cy="457200"/>
          </a:xfrm>
        </p:spPr>
        <p:txBody>
          <a:bodyPr>
            <a:normAutofit/>
          </a:bodyPr>
          <a:lstStyle>
            <a:lvl1pPr marL="0" indent="0" algn="ctr">
              <a:buNone/>
              <a:defRPr sz="1800" cap="all" spc="300" baseline="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4705" y="3227033"/>
            <a:ext cx="6629400" cy="1219201"/>
          </a:xfrm>
        </p:spPr>
        <p:txBody>
          <a:bodyPr anchor="b" anchorCtr="0">
            <a:noAutofit/>
          </a:bodyPr>
          <a:lstStyle>
            <a:lvl1pPr>
              <a:defRPr sz="40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9.5.2017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861702" y="228600"/>
            <a:ext cx="1859280" cy="6122634"/>
          </a:xfrm>
          <a:prstGeom prst="rect">
            <a:avLst/>
          </a:prstGeom>
          <a:solidFill>
            <a:srgbClr val="FFFFFF">
              <a:alpha val="85000"/>
            </a:srgb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955225" y="351409"/>
            <a:ext cx="1672235" cy="587701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48577" y="395427"/>
            <a:ext cx="1485531" cy="5788981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0999"/>
            <a:ext cx="6172200" cy="5791201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9.5.2017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9.5.2017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9.5.2017</a:t>
            </a:fld>
            <a:endParaRPr lang="tr-TR"/>
          </a:p>
        </p:txBody>
      </p:sp>
      <p:sp>
        <p:nvSpPr>
          <p:cNvPr id="13" name="Rectangle 12"/>
          <p:cNvSpPr/>
          <p:nvPr/>
        </p:nvSpPr>
        <p:spPr>
          <a:xfrm>
            <a:off x="451976" y="2946400"/>
            <a:ext cx="8265160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567656" y="3048000"/>
            <a:ext cx="8033800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6" y="3200399"/>
            <a:ext cx="7696200" cy="1295401"/>
          </a:xfrm>
        </p:spPr>
        <p:txBody>
          <a:bodyPr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lang="en-US" sz="4000" kern="1200" cap="all" baseline="0" dirty="0"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675496" y="4541520"/>
            <a:ext cx="7818120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4607510"/>
            <a:ext cx="7696200" cy="523783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75757" y="3124200"/>
            <a:ext cx="7817599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26128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9.5.2017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26128" y="1722438"/>
            <a:ext cx="4040188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128" y="2438400"/>
            <a:ext cx="4040188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400"/>
            <a:ext cx="4041775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9.5.2017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9.5.2017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1" name="Rounded Rectangle 10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9.5.2017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2" name="Rounded Rectangle 11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685800"/>
            <a:ext cx="4572000" cy="525780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9.5.2017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8" name="Rectangle 7"/>
          <p:cNvSpPr/>
          <p:nvPr/>
        </p:nvSpPr>
        <p:spPr>
          <a:xfrm>
            <a:off x="560034" y="1505712"/>
            <a:ext cx="2716566" cy="3523488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676690" y="1642472"/>
            <a:ext cx="2483254" cy="3234328"/>
          </a:xfrm>
          <a:prstGeom prst="rect">
            <a:avLst/>
          </a:prstGeom>
          <a:solidFill>
            <a:srgbClr val="FFFFFF"/>
          </a:solidFill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9000" y="2971800"/>
            <a:ext cx="2298634" cy="1752600"/>
          </a:xfrm>
        </p:spPr>
        <p:txBody>
          <a:bodyPr/>
          <a:lstStyle>
            <a:lvl1pPr marL="0" indent="0">
              <a:spcBef>
                <a:spcPts val="400"/>
              </a:spcBef>
              <a:buNone/>
              <a:defRPr sz="140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9000" y="1734312"/>
            <a:ext cx="2298634" cy="1191620"/>
          </a:xfrm>
        </p:spPr>
        <p:txBody>
          <a:bodyPr anchor="b">
            <a:normAutofit/>
          </a:bodyPr>
          <a:lstStyle>
            <a:lvl1pPr algn="l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5800" y="621437"/>
            <a:ext cx="7772400" cy="4331564"/>
          </a:xfrm>
          <a:solidFill>
            <a:schemeClr val="bg2"/>
          </a:solidFill>
          <a:ln>
            <a:noFill/>
          </a:ln>
          <a:effectLst>
            <a:softEdge rad="12700"/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9.5.2017</a:t>
            </a:fld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10" name="Rectangle 9"/>
          <p:cNvSpPr/>
          <p:nvPr/>
        </p:nvSpPr>
        <p:spPr>
          <a:xfrm>
            <a:off x="685800" y="4953000"/>
            <a:ext cx="7772400" cy="13716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61999" y="5029200"/>
            <a:ext cx="7600765" cy="1202924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3" name="Rectangle 12"/>
          <p:cNvSpPr/>
          <p:nvPr/>
        </p:nvSpPr>
        <p:spPr>
          <a:xfrm>
            <a:off x="914400" y="5638800"/>
            <a:ext cx="7328514" cy="451696"/>
          </a:xfrm>
          <a:prstGeom prst="rect">
            <a:avLst/>
          </a:prstGeom>
          <a:solidFill>
            <a:schemeClr val="accent1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605589" y="5074920"/>
            <a:ext cx="7946136" cy="1097280"/>
          </a:xfrm>
          <a:prstGeom prst="rect">
            <a:avLst/>
          </a:prstGeom>
          <a:noFill/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56289" y="5656556"/>
            <a:ext cx="7244736" cy="401715"/>
          </a:xfrm>
        </p:spPr>
        <p:txBody>
          <a:bodyPr anchor="ctr">
            <a:normAutofit/>
          </a:bodyPr>
          <a:lstStyle>
            <a:lvl1pPr marL="0" indent="0" algn="ctr">
              <a:buNone/>
              <a:defRPr sz="15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05400"/>
            <a:ext cx="7328514" cy="523043"/>
          </a:xfrm>
        </p:spPr>
        <p:txBody>
          <a:bodyPr anchor="ctr" anchorCtr="0"/>
          <a:lstStyle>
            <a:lvl1pPr algn="ctr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7" name="Rounded Rectangle 6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82296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A23720DD-5B6D-40BF-8493-A6B52D484E6B}" type="datetimeFigureOut">
              <a:rPr lang="tr-TR" smtClean="0"/>
              <a:t>9.5.2017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9" name="Rectangle 8"/>
          <p:cNvSpPr/>
          <p:nvPr/>
        </p:nvSpPr>
        <p:spPr>
          <a:xfrm>
            <a:off x="274320" y="278166"/>
            <a:ext cx="8595360" cy="132588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72863" y="372862"/>
            <a:ext cx="8380520" cy="111858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3500" kern="1200" cap="all" baseline="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haberler.com/seda-sayan-in-programina-yine-ceza-yagdi-7875011-haberi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2sZicIauKeI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howtv.com.tr/programlar/sahne/gelin-evi-babam-varlikta-ve-yoklukta-esinin-yaninda-olmalisin-dedi/33885" TargetMode="External"/><Relationship Id="rId2" Type="http://schemas.openxmlformats.org/officeDocument/2006/relationships/hyperlink" Target="http://www.haberturk.com/video/tv/izle/gelin-evi-91-bolum-fragmani/178066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WLMuFXBJgd4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lVHtglwitFs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Başlık 1"/>
          <p:cNvSpPr>
            <a:spLocks noGrp="1"/>
          </p:cNvSpPr>
          <p:nvPr>
            <p:ph type="ctrTitle"/>
          </p:nvPr>
        </p:nvSpPr>
        <p:spPr>
          <a:xfrm>
            <a:off x="685800" y="1052737"/>
            <a:ext cx="7772400" cy="2376264"/>
          </a:xfrm>
        </p:spPr>
        <p:txBody>
          <a:bodyPr>
            <a:normAutofit fontScale="90000"/>
          </a:bodyPr>
          <a:lstStyle/>
          <a:p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EVLENDİRME PROGRAMLARINDA KADININ TEMSİLİ VE TOPLUMSA CİNSİYET ROLLERİ</a:t>
            </a:r>
            <a:b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tr-TR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1655057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67544" y="1772816"/>
            <a:ext cx="8229600" cy="4373563"/>
          </a:xfrm>
        </p:spPr>
        <p:txBody>
          <a:bodyPr/>
          <a:lstStyle/>
          <a:p>
            <a:pPr marL="0" indent="0">
              <a:buNone/>
            </a:pPr>
            <a:r>
              <a:rPr lang="tr-TR" sz="3200" b="1" dirty="0" smtClean="0"/>
              <a:t>Seda Sayan-Evleneceksen Gel Programı</a:t>
            </a:r>
          </a:p>
          <a:p>
            <a:pPr marL="0" indent="0">
              <a:buNone/>
            </a:pPr>
            <a:r>
              <a:rPr lang="tr-TR" dirty="0">
                <a:hlinkClick r:id="rId2"/>
              </a:rPr>
              <a:t>http://www.haberler.com/seda-sayan-in-programina-yine-ceza-yagdi-7875011-haberi</a:t>
            </a:r>
            <a:r>
              <a:rPr lang="tr-TR" dirty="0" smtClean="0">
                <a:hlinkClick r:id="rId2"/>
              </a:rPr>
              <a:t>/</a:t>
            </a:r>
            <a:endParaRPr lang="tr-TR" dirty="0" smtClean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522518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sz="3200" b="1" dirty="0" smtClean="0"/>
              <a:t>Kadın Dediğin: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>
                <a:hlinkClick r:id="rId2"/>
              </a:rPr>
              <a:t>https://</a:t>
            </a:r>
            <a:r>
              <a:rPr lang="tr-TR" dirty="0" smtClean="0">
                <a:hlinkClick r:id="rId2"/>
              </a:rPr>
              <a:t>www.youtube.com/watch?v=2sZicIauKeI</a:t>
            </a: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339656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sz="3200" b="1" dirty="0" smtClean="0"/>
              <a:t>Gelin Programları-Çeyizler-Evlilikler</a:t>
            </a:r>
          </a:p>
          <a:p>
            <a:pPr marL="0" indent="0">
              <a:buNone/>
            </a:pPr>
            <a:r>
              <a:rPr lang="tr-TR" dirty="0">
                <a:hlinkClick r:id="rId2"/>
              </a:rPr>
              <a:t>http://</a:t>
            </a:r>
            <a:r>
              <a:rPr lang="tr-TR" dirty="0" smtClean="0">
                <a:hlinkClick r:id="rId2"/>
              </a:rPr>
              <a:t>www.haberturk.com/video/tv/izle/gelin-evi-91-bolum-fragmani/178066</a:t>
            </a:r>
            <a:endParaRPr lang="tr-TR" dirty="0" smtClean="0"/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tr-TR" dirty="0"/>
              <a:t>Babam 'varlıkta ve yoklukta eşinin yanında olmalısın' </a:t>
            </a:r>
            <a:r>
              <a:rPr lang="tr-TR" dirty="0" smtClean="0"/>
              <a:t>dedi</a:t>
            </a:r>
          </a:p>
          <a:p>
            <a:pPr marL="0" indent="0">
              <a:buNone/>
            </a:pPr>
            <a:r>
              <a:rPr lang="tr-TR" dirty="0" smtClean="0">
                <a:hlinkClick r:id="rId3"/>
              </a:rPr>
              <a:t>http</a:t>
            </a:r>
            <a:r>
              <a:rPr lang="tr-TR" dirty="0">
                <a:hlinkClick r:id="rId3"/>
              </a:rPr>
              <a:t>://</a:t>
            </a:r>
            <a:r>
              <a:rPr lang="tr-TR" dirty="0" smtClean="0">
                <a:hlinkClick r:id="rId3"/>
              </a:rPr>
              <a:t>www.showtv.com.tr/programlar/sahne/gelin-evi-babam-varlikta-ve-yoklukta-esinin-yaninda-olmalisin-dedi/33885</a:t>
            </a: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1.20 sn.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956224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14300" indent="0" fontAlgn="t">
              <a:buNone/>
            </a:pPr>
            <a:r>
              <a:rPr lang="tr-TR" sz="3200" b="1" dirty="0" smtClean="0"/>
              <a:t>«Esra </a:t>
            </a:r>
            <a:r>
              <a:rPr lang="tr-TR" sz="3200" b="1" dirty="0"/>
              <a:t>Erol Lezbiyen Evlilik Teklifi Yuh </a:t>
            </a:r>
            <a:r>
              <a:rPr lang="tr-TR" sz="3200" b="1" dirty="0" smtClean="0"/>
              <a:t>Dedirtti» !!!</a:t>
            </a:r>
            <a:endParaRPr lang="tr-TR" sz="3200" b="1" dirty="0"/>
          </a:p>
          <a:p>
            <a:pPr marL="114300" indent="0">
              <a:buNone/>
            </a:pPr>
            <a:endParaRPr lang="tr-TR" sz="3200" b="1" dirty="0"/>
          </a:p>
          <a:p>
            <a:pPr marL="114300" indent="0">
              <a:buNone/>
            </a:pPr>
            <a:r>
              <a:rPr lang="tr-TR" sz="3200" dirty="0">
                <a:hlinkClick r:id="rId2"/>
              </a:rPr>
              <a:t>https://</a:t>
            </a:r>
            <a:r>
              <a:rPr lang="tr-TR" sz="3200" dirty="0" smtClean="0">
                <a:hlinkClick r:id="rId2"/>
              </a:rPr>
              <a:t>www.youtube.com/watch?v=WLMuFXBJgd4</a:t>
            </a:r>
            <a:endParaRPr lang="tr-TR" sz="3200" dirty="0" smtClean="0"/>
          </a:p>
          <a:p>
            <a:pPr marL="114300" indent="0">
              <a:buNone/>
            </a:pPr>
            <a:endParaRPr lang="tr-TR" sz="3200" dirty="0"/>
          </a:p>
          <a:p>
            <a:pPr marL="114300" indent="0">
              <a:buNone/>
            </a:pPr>
            <a:endParaRPr lang="tr-TR" sz="3200" dirty="0" smtClean="0"/>
          </a:p>
          <a:p>
            <a:pPr marL="114300" indent="0">
              <a:buNone/>
            </a:pPr>
            <a:endParaRPr lang="tr-TR" sz="3200" dirty="0"/>
          </a:p>
          <a:p>
            <a:pPr marL="114300" indent="0">
              <a:buNone/>
            </a:pPr>
            <a:endParaRPr lang="tr-TR" sz="3200" b="1" dirty="0"/>
          </a:p>
        </p:txBody>
      </p:sp>
    </p:spTree>
    <p:extLst>
      <p:ext uri="{BB962C8B-B14F-4D97-AF65-F5344CB8AC3E}">
        <p14:creationId xmlns:p14="http://schemas.microsoft.com/office/powerpoint/2010/main" val="819929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14300" indent="0">
              <a:buNone/>
            </a:pPr>
            <a:r>
              <a:rPr lang="tr-TR" sz="3200" b="1" dirty="0" smtClean="0"/>
              <a:t>«Şortu İstersen Bir Göster Yanlış Anlaşılmasın»!!!</a:t>
            </a:r>
          </a:p>
          <a:p>
            <a:pPr marL="114300" indent="0">
              <a:buNone/>
            </a:pPr>
            <a:endParaRPr lang="tr-TR" sz="3200" b="1" dirty="0"/>
          </a:p>
          <a:p>
            <a:pPr marL="114300" indent="0">
              <a:buNone/>
            </a:pPr>
            <a:r>
              <a:rPr lang="tr-TR" sz="3200" b="1" dirty="0">
                <a:hlinkClick r:id="rId2"/>
              </a:rPr>
              <a:t>https://</a:t>
            </a:r>
            <a:r>
              <a:rPr lang="tr-TR" sz="3200" b="1" dirty="0" smtClean="0">
                <a:hlinkClick r:id="rId2"/>
              </a:rPr>
              <a:t>www.youtube.com/watch?v=lVHtglwitFs</a:t>
            </a:r>
            <a:endParaRPr lang="tr-TR" sz="3200" b="1" dirty="0" smtClean="0"/>
          </a:p>
          <a:p>
            <a:pPr marL="114300" indent="0">
              <a:buNone/>
            </a:pPr>
            <a:endParaRPr lang="tr-TR" sz="3200" b="1" dirty="0"/>
          </a:p>
        </p:txBody>
      </p:sp>
    </p:spTree>
    <p:extLst>
      <p:ext uri="{BB962C8B-B14F-4D97-AF65-F5344CB8AC3E}">
        <p14:creationId xmlns:p14="http://schemas.microsoft.com/office/powerpoint/2010/main" val="187279061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czacı">
  <a:themeElements>
    <a:clrScheme name="Eczacı">
      <a:dk1>
        <a:sysClr val="windowText" lastClr="000000"/>
      </a:dk1>
      <a:lt1>
        <a:sysClr val="window" lastClr="FFFFFF"/>
      </a:lt1>
      <a:dk2>
        <a:srgbClr val="564B3C"/>
      </a:dk2>
      <a:lt2>
        <a:srgbClr val="ECEDD1"/>
      </a:lt2>
      <a:accent1>
        <a:srgbClr val="93A299"/>
      </a:accent1>
      <a:accent2>
        <a:srgbClr val="CF543F"/>
      </a:accent2>
      <a:accent3>
        <a:srgbClr val="B5AE53"/>
      </a:accent3>
      <a:accent4>
        <a:srgbClr val="848058"/>
      </a:accent4>
      <a:accent5>
        <a:srgbClr val="E8B54D"/>
      </a:accent5>
      <a:accent6>
        <a:srgbClr val="786C71"/>
      </a:accent6>
      <a:hlink>
        <a:srgbClr val="CCCC00"/>
      </a:hlink>
      <a:folHlink>
        <a:srgbClr val="B2B2B2"/>
      </a:folHlink>
    </a:clrScheme>
    <a:fontScheme name="Eczacı">
      <a:majorFont>
        <a:latin typeface="Book Antiqua"/>
        <a:ea typeface=""/>
        <a:cs typeface=""/>
        <a:font script="Jpan" typeface="HGS明朝B"/>
        <a:font script="Hang" typeface="HY견명조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견명조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Eczacı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100000"/>
              </a:schemeClr>
            </a:gs>
            <a:gs pos="68000">
              <a:schemeClr val="phClr">
                <a:tint val="77000"/>
                <a:satMod val="100000"/>
              </a:schemeClr>
            </a:gs>
            <a:gs pos="81000">
              <a:schemeClr val="phClr">
                <a:tint val="79000"/>
                <a:satMod val="100000"/>
              </a:schemeClr>
            </a:gs>
            <a:gs pos="86000">
              <a:schemeClr val="phClr">
                <a:tint val="73000"/>
                <a:satMod val="100000"/>
              </a:schemeClr>
            </a:gs>
            <a:gs pos="100000">
              <a:schemeClr val="phClr">
                <a:tint val="35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3000"/>
                <a:shade val="100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tint val="100000"/>
                <a:shade val="57000"/>
                <a:satMod val="120000"/>
              </a:schemeClr>
            </a:gs>
            <a:gs pos="80000">
              <a:schemeClr val="phClr">
                <a:tint val="100000"/>
                <a:shade val="56000"/>
                <a:satMod val="145000"/>
              </a:schemeClr>
            </a:gs>
            <a:gs pos="88000">
              <a:schemeClr val="phClr">
                <a:tint val="100000"/>
                <a:shade val="63000"/>
                <a:satMod val="160000"/>
              </a:schemeClr>
            </a:gs>
            <a:gs pos="100000">
              <a:schemeClr val="phClr">
                <a:tint val="99000"/>
                <a:shade val="100000"/>
                <a:satMod val="155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glow" dir="tl">
              <a:rot lat="0" lon="0" rev="1800000"/>
            </a:lightRig>
          </a:scene3d>
          <a:sp3d contourW="10160" prstMaterial="dkEdge">
            <a:bevelT w="0" h="0" prst="angle"/>
            <a:contourClr>
              <a:schemeClr val="phClr">
                <a:shade val="30000"/>
                <a:satMod val="150000"/>
              </a:schemeClr>
            </a:contourClr>
          </a:sp3d>
        </a:effectStyle>
        <a:effectStyle>
          <a:effectLst>
            <a:glow rad="50800">
              <a:schemeClr val="phClr">
                <a:tint val="68000"/>
                <a:shade val="93000"/>
                <a:alpha val="37000"/>
                <a:satMod val="250000"/>
              </a:schemeClr>
            </a:glow>
          </a:effectLst>
          <a:scene3d>
            <a:camera prst="orthographicFront">
              <a:rot lat="0" lon="0" rev="0"/>
            </a:camera>
            <a:lightRig rig="glow" dir="t">
              <a:rot lat="0" lon="0" rev="1800000"/>
            </a:lightRig>
          </a:scene3d>
          <a:sp3d contourW="10160" prstMaterial="dkEdge">
            <a:bevelT w="20320" h="19050" prst="angle"/>
            <a:contourClr>
              <a:schemeClr val="phClr">
                <a:shade val="3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3000"/>
            <a:satMod val="14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atMod val="170000"/>
              </a:schemeClr>
              <a:schemeClr val="phClr">
                <a:shade val="70000"/>
                <a:satMod val="13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Apothecary</Template>
  <TotalTime>156</TotalTime>
  <Words>66</Words>
  <Application>Microsoft Office PowerPoint</Application>
  <PresentationFormat>Ekran Gösterisi (4:3)</PresentationFormat>
  <Paragraphs>21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7" baseType="lpstr">
      <vt:lpstr>Eczacı</vt:lpstr>
      <vt:lpstr>EVLENDİRME PROGRAMLARINDA KADININ TEMSİLİ VE TOPLUMSA CİNSİYET ROLLERİ 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EVLENDİRME PROGRAMLARINDA KADININ TEMSİLİ VE TOPLUMSA CİNSİYET ROLLERİ</dc:title>
  <dc:creator>esra</dc:creator>
  <cp:lastModifiedBy>esra</cp:lastModifiedBy>
  <cp:revision>10</cp:revision>
  <dcterms:created xsi:type="dcterms:W3CDTF">2016-05-16T09:44:02Z</dcterms:created>
  <dcterms:modified xsi:type="dcterms:W3CDTF">2017-05-09T10:27:36Z</dcterms:modified>
</cp:coreProperties>
</file>