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65" r:id="rId14"/>
    <p:sldId id="266" r:id="rId15"/>
    <p:sldId id="267" r:id="rId16"/>
    <p:sldId id="283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74" autoAdjust="0"/>
    <p:restoredTop sz="94660"/>
  </p:normalViewPr>
  <p:slideViewPr>
    <p:cSldViewPr snapToGrid="0">
      <p:cViewPr>
        <p:scale>
          <a:sx n="66" d="100"/>
          <a:sy n="66" d="100"/>
        </p:scale>
        <p:origin x="-582" y="-10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9B94D-4DC9-4C74-A048-434A82ACBD0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4CC5C-FE20-4936-A78F-8EE0542D91C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6668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D4CC5C-FE20-4936-A78F-8EE0542D91CD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68829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5D1807E-EFE5-4CAA-AF36-ECFBF3CDA8C9}" type="datetime1">
              <a:rPr lang="en-US" smtClean="0"/>
              <a:pPr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21FF-2EE8-4500-B505-BB146D1278E2}" type="datetime1">
              <a:rPr lang="en-US" smtClean="0"/>
              <a:pPr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5225A-1DF2-4916-B214-3BBDE19A36F5}" type="datetime1">
              <a:rPr lang="en-US" smtClean="0"/>
              <a:pPr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5C8D-678E-4F5F-95CD-1536F625AD05}" type="datetime1">
              <a:rPr lang="en-US" smtClean="0"/>
              <a:pPr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ED2D3-8131-49C8-98F5-930C4086CC34}" type="datetime1">
              <a:rPr lang="en-US" smtClean="0"/>
              <a:pPr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A15C-E845-4A2C-B887-1AD3BCF965FF}" type="datetime1">
              <a:rPr lang="en-US" smtClean="0"/>
              <a:pPr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B1DE-2689-4EE0-976B-08F5F67B1EC9}" type="datetime1">
              <a:rPr lang="en-US" smtClean="0"/>
              <a:pPr/>
              <a:t>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71EEE-63F5-48DB-91B0-FCDC93B3C539}" type="datetime1">
              <a:rPr lang="en-US" smtClean="0"/>
              <a:pPr/>
              <a:t>1/26/2018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0AE21-D099-46AF-9C1A-132595F9D089}" type="datetime1">
              <a:rPr lang="en-US" smtClean="0"/>
              <a:pPr/>
              <a:t>1/26/2018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12B9-94A9-4EC3-8EE2-2DE5063E8458}" type="datetime1">
              <a:rPr lang="en-US" smtClean="0"/>
              <a:pPr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D807B-F4E9-4183-BC01-0D559C368F91}" type="datetime1">
              <a:rPr lang="en-US" smtClean="0"/>
              <a:pPr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F12EF79-F37E-4CF8-A389-FCFB54F52E12}" type="datetime1">
              <a:rPr lang="en-US" smtClean="0"/>
              <a:pPr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70078" y="5179078"/>
            <a:ext cx="7772400" cy="1463040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/>
              <a:t/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5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1600" dirty="0" smtClean="0"/>
              <a:t>COMMUNICATING </a:t>
            </a:r>
            <a:r>
              <a:rPr lang="tr-TR" sz="1600" dirty="0" err="1" smtClean="0"/>
              <a:t>with</a:t>
            </a:r>
            <a:r>
              <a:rPr lang="tr-TR" sz="1600" dirty="0" smtClean="0"/>
              <a:t> </a:t>
            </a:r>
            <a:r>
              <a:rPr lang="tr-TR" sz="1600" dirty="0" err="1" smtClean="0"/>
              <a:t>the</a:t>
            </a:r>
            <a:r>
              <a:rPr lang="tr-TR" sz="1600" dirty="0" smtClean="0"/>
              <a:t> </a:t>
            </a:r>
            <a:r>
              <a:rPr lang="tr-TR" sz="1600" dirty="0" err="1" smtClean="0"/>
              <a:t>tex</a:t>
            </a:r>
            <a:r>
              <a:rPr lang="tr-TR" sz="1600" dirty="0" smtClean="0"/>
              <a:t> in RE</a:t>
            </a:r>
            <a:endParaRPr lang="tr-TR" sz="1600" dirty="0"/>
          </a:p>
        </p:txBody>
      </p:sp>
    </p:spTree>
    <p:extLst>
      <p:ext uri="{BB962C8B-B14F-4D97-AF65-F5344CB8AC3E}">
        <p14:creationId xmlns="" xmlns:p14="http://schemas.microsoft.com/office/powerpoint/2010/main" val="200477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Kasas</a:t>
            </a:r>
            <a:r>
              <a:rPr lang="en-US" dirty="0"/>
              <a:t> (The Narrative) 28/43:</a:t>
            </a:r>
            <a:r>
              <a:rPr lang="en-US" i="1" dirty="0"/>
              <a:t> “We did reveal to Moses the Book after We had destroyed the earlier generations, (to give) Insight to men, and Guidance and Mercy, that they might receive admonition</a:t>
            </a:r>
            <a:r>
              <a:rPr lang="en-US" i="1" dirty="0" smtClean="0"/>
              <a:t>.”</a:t>
            </a:r>
            <a:endParaRPr lang="tr-TR" i="1" dirty="0" smtClean="0"/>
          </a:p>
          <a:p>
            <a:endParaRPr lang="tr-TR" dirty="0"/>
          </a:p>
          <a:p>
            <a:r>
              <a:rPr lang="en-US" dirty="0" err="1"/>
              <a:t>Ahkaf</a:t>
            </a:r>
            <a:r>
              <a:rPr lang="en-US" dirty="0"/>
              <a:t> (The </a:t>
            </a:r>
            <a:r>
              <a:rPr lang="en-US" dirty="0" err="1"/>
              <a:t>Sandhills</a:t>
            </a:r>
            <a:r>
              <a:rPr lang="en-US" dirty="0"/>
              <a:t>) 46/12:</a:t>
            </a:r>
            <a:r>
              <a:rPr lang="en-US" i="1" dirty="0"/>
              <a:t> “And before this, was the Book of Moses as a guide and a mercy: and this Book confirms (it) in the Arabic tongue; to admonish the unjust, and as Glad Tidings to those who do right.”</a:t>
            </a:r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48198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a.Respect</a:t>
            </a:r>
            <a:r>
              <a:rPr lang="tr-TR" sz="3600" dirty="0" smtClean="0"/>
              <a:t> </a:t>
            </a:r>
            <a:r>
              <a:rPr lang="tr-TR" sz="3600" dirty="0" err="1" smtClean="0"/>
              <a:t>for</a:t>
            </a:r>
            <a:r>
              <a:rPr lang="tr-TR" sz="3600" dirty="0" smtClean="0"/>
              <a:t> </a:t>
            </a:r>
            <a:r>
              <a:rPr lang="tr-TR" sz="3600" dirty="0" err="1" smtClean="0"/>
              <a:t>dıversıty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Nahl</a:t>
            </a:r>
            <a:r>
              <a:rPr lang="en-US" dirty="0"/>
              <a:t> (The Bee) 16/9: “</a:t>
            </a:r>
            <a:r>
              <a:rPr lang="en-US" i="1" dirty="0"/>
              <a:t>Allah alone can show the right path, but there are ways that turn aside: if Allah Had willed, He could have guided all of you</a:t>
            </a:r>
            <a:r>
              <a:rPr lang="en-US" i="1" dirty="0" smtClean="0"/>
              <a:t>.”</a:t>
            </a:r>
            <a:endParaRPr lang="tr-TR" i="1" dirty="0" smtClean="0"/>
          </a:p>
          <a:p>
            <a:endParaRPr lang="tr-TR" dirty="0"/>
          </a:p>
          <a:p>
            <a:r>
              <a:rPr lang="en-US" dirty="0" err="1"/>
              <a:t>Nahl</a:t>
            </a:r>
            <a:r>
              <a:rPr lang="en-US" dirty="0"/>
              <a:t> (The Bee) 16/93: “</a:t>
            </a:r>
            <a:r>
              <a:rPr lang="en-US" i="1" dirty="0"/>
              <a:t>If Allah so willed, He could make you all one people: But He leaves straying whom He pleases, and He guides whom He pleases: but ye shall certainly be called to account for all your actions.”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44854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b.Respect</a:t>
            </a:r>
            <a:r>
              <a:rPr lang="tr-TR" sz="3600" dirty="0" smtClean="0"/>
              <a:t> </a:t>
            </a:r>
            <a:r>
              <a:rPr lang="tr-TR" sz="3600" dirty="0" err="1" smtClean="0"/>
              <a:t>for</a:t>
            </a:r>
            <a:r>
              <a:rPr lang="tr-TR" sz="3600" dirty="0" smtClean="0"/>
              <a:t> </a:t>
            </a:r>
            <a:r>
              <a:rPr lang="tr-TR" sz="3600" dirty="0" err="1" smtClean="0"/>
              <a:t>human</a:t>
            </a:r>
            <a:r>
              <a:rPr lang="tr-TR" sz="3600" dirty="0" smtClean="0"/>
              <a:t> </a:t>
            </a:r>
            <a:r>
              <a:rPr lang="tr-TR" sz="3600" dirty="0" err="1" smtClean="0"/>
              <a:t>freedom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Kaf</a:t>
            </a:r>
            <a:r>
              <a:rPr lang="en-US" dirty="0"/>
              <a:t> (</a:t>
            </a:r>
            <a:r>
              <a:rPr lang="en-US" dirty="0" err="1"/>
              <a:t>Qaf</a:t>
            </a:r>
            <a:r>
              <a:rPr lang="en-US" dirty="0"/>
              <a:t>) 50/45: “</a:t>
            </a:r>
            <a:r>
              <a:rPr lang="en-US" i="1" dirty="0"/>
              <a:t>We know best what they say; and thou art not one to compel them by force. So admonish with the Quran such as fear My Warning</a:t>
            </a:r>
            <a:r>
              <a:rPr lang="en-US" i="1" dirty="0" smtClean="0"/>
              <a:t>!”</a:t>
            </a:r>
            <a:endParaRPr lang="tr-TR" i="1" dirty="0" smtClean="0"/>
          </a:p>
          <a:p>
            <a:endParaRPr lang="tr-TR" dirty="0"/>
          </a:p>
          <a:p>
            <a:r>
              <a:rPr lang="en-US" dirty="0"/>
              <a:t>Sad (</a:t>
            </a:r>
            <a:r>
              <a:rPr lang="en-US" dirty="0" err="1"/>
              <a:t>Suad</a:t>
            </a:r>
            <a:r>
              <a:rPr lang="en-US" dirty="0"/>
              <a:t>) 38/65: “</a:t>
            </a:r>
            <a:r>
              <a:rPr lang="en-US" i="1" dirty="0"/>
              <a:t>Say: "Truly am I a Warner: no god is there but Allah, the One, Supreme and Irresistible</a:t>
            </a:r>
            <a:r>
              <a:rPr lang="en-US" i="1" dirty="0" smtClean="0"/>
              <a:t>,”</a:t>
            </a:r>
            <a:endParaRPr lang="tr-TR" i="1" dirty="0" smtClean="0"/>
          </a:p>
          <a:p>
            <a:endParaRPr lang="tr-TR" dirty="0"/>
          </a:p>
          <a:p>
            <a:r>
              <a:rPr lang="en-US" dirty="0"/>
              <a:t>Sad (</a:t>
            </a:r>
            <a:r>
              <a:rPr lang="en-US" dirty="0" err="1"/>
              <a:t>Suad</a:t>
            </a:r>
            <a:r>
              <a:rPr lang="en-US" dirty="0"/>
              <a:t>) 38/70: “</a:t>
            </a:r>
            <a:r>
              <a:rPr lang="en-US" i="1" dirty="0"/>
              <a:t>Only this has been revealed to me: that I am to give warning plainly and publicly.”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54502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Jihad</a:t>
            </a:r>
            <a:r>
              <a:rPr lang="tr-TR" sz="2400" dirty="0" smtClean="0">
                <a:latin typeface="+mj-lt"/>
              </a:rPr>
              <a:t> is </a:t>
            </a:r>
            <a:r>
              <a:rPr lang="tr-TR" sz="2400" dirty="0" err="1" smtClean="0">
                <a:latin typeface="+mj-lt"/>
              </a:rPr>
              <a:t>often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incorrectly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translated</a:t>
            </a:r>
            <a:r>
              <a:rPr lang="tr-TR" sz="2400" dirty="0" smtClean="0">
                <a:latin typeface="+mj-lt"/>
              </a:rPr>
              <a:t> as ‘</a:t>
            </a:r>
            <a:r>
              <a:rPr lang="tr-TR" sz="2400" dirty="0" err="1" smtClean="0">
                <a:latin typeface="+mj-lt"/>
              </a:rPr>
              <a:t>holywar</a:t>
            </a:r>
            <a:r>
              <a:rPr lang="tr-TR" sz="2400" dirty="0" smtClean="0">
                <a:latin typeface="+mj-lt"/>
              </a:rPr>
              <a:t>’, </a:t>
            </a:r>
            <a:r>
              <a:rPr lang="tr-TR" sz="2400" dirty="0" err="1" smtClean="0">
                <a:latin typeface="+mj-lt"/>
              </a:rPr>
              <a:t>this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meaning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symbolize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Islam</a:t>
            </a:r>
            <a:r>
              <a:rPr lang="tr-TR" sz="2400" dirty="0" smtClean="0">
                <a:latin typeface="+mj-lt"/>
              </a:rPr>
              <a:t> as a </a:t>
            </a:r>
            <a:r>
              <a:rPr lang="tr-TR" sz="2400" dirty="0" err="1" smtClean="0">
                <a:latin typeface="+mj-lt"/>
              </a:rPr>
              <a:t>religion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violence</a:t>
            </a:r>
            <a:r>
              <a:rPr lang="tr-TR" sz="2400" dirty="0" smtClean="0">
                <a:latin typeface="+mj-lt"/>
              </a:rPr>
              <a:t>. </a:t>
            </a:r>
            <a:r>
              <a:rPr lang="tr-TR" sz="2400" dirty="0" err="1" smtClean="0">
                <a:latin typeface="+mj-lt"/>
              </a:rPr>
              <a:t>This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kind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translation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also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creates</a:t>
            </a:r>
            <a:r>
              <a:rPr lang="tr-TR" sz="2400" dirty="0" smtClean="0">
                <a:latin typeface="+mj-lt"/>
              </a:rPr>
              <a:t> an </a:t>
            </a:r>
            <a:r>
              <a:rPr lang="tr-TR" sz="2400" dirty="0" err="1" smtClean="0">
                <a:latin typeface="+mj-lt"/>
              </a:rPr>
              <a:t>obstacle</a:t>
            </a:r>
            <a:r>
              <a:rPr lang="tr-TR" sz="2400" dirty="0" smtClean="0">
                <a:latin typeface="+mj-lt"/>
              </a:rPr>
              <a:t> in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critical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task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namely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that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building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bridges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understanding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between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religions</a:t>
            </a:r>
            <a:r>
              <a:rPr lang="tr-TR" sz="2400" dirty="0" smtClean="0">
                <a:latin typeface="+mj-lt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sz="2400" dirty="0">
              <a:latin typeface="+mj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In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widest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meaning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that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connotes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paying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effort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struggling</a:t>
            </a:r>
            <a:r>
              <a:rPr lang="tr-TR" sz="2400" dirty="0" smtClean="0">
                <a:latin typeface="+mj-lt"/>
              </a:rPr>
              <a:t> in a </a:t>
            </a:r>
            <a:r>
              <a:rPr lang="tr-TR" sz="2400" dirty="0" err="1" smtClean="0">
                <a:latin typeface="+mj-lt"/>
              </a:rPr>
              <a:t>way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that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pushes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whole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limits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human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beings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jihad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covers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all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types</a:t>
            </a:r>
            <a:r>
              <a:rPr lang="tr-TR" sz="2400" dirty="0" smtClean="0">
                <a:latin typeface="+mj-lt"/>
              </a:rPr>
              <a:t> of moral self-</a:t>
            </a:r>
            <a:r>
              <a:rPr lang="tr-TR" sz="2400" dirty="0" err="1" smtClean="0">
                <a:latin typeface="+mj-lt"/>
              </a:rPr>
              <a:t>sacrifice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effort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for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human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beings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goodness</a:t>
            </a:r>
            <a:r>
              <a:rPr lang="tr-TR" sz="2400" dirty="0" smtClean="0">
                <a:latin typeface="+mj-lt"/>
              </a:rPr>
              <a:t> in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sake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God</a:t>
            </a:r>
            <a:r>
              <a:rPr lang="tr-TR" sz="2400" dirty="0" smtClean="0">
                <a:latin typeface="+mj-lt"/>
              </a:rPr>
              <a:t>. </a:t>
            </a:r>
            <a:r>
              <a:rPr lang="tr-TR" sz="2400" dirty="0" err="1" smtClean="0">
                <a:latin typeface="+mj-lt"/>
              </a:rPr>
              <a:t>It</a:t>
            </a:r>
            <a:r>
              <a:rPr lang="tr-TR" sz="2400" dirty="0" smtClean="0">
                <a:latin typeface="+mj-lt"/>
              </a:rPr>
              <a:t> is </a:t>
            </a:r>
            <a:r>
              <a:rPr lang="tr-TR" sz="2400" dirty="0" err="1" smtClean="0">
                <a:latin typeface="+mj-lt"/>
              </a:rPr>
              <a:t>said</a:t>
            </a:r>
            <a:r>
              <a:rPr lang="tr-TR" sz="2400" dirty="0" smtClean="0">
                <a:latin typeface="+mj-lt"/>
              </a:rPr>
              <a:t> in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Qur’an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that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none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efforts</a:t>
            </a:r>
            <a:r>
              <a:rPr lang="tr-TR" sz="2400" dirty="0" smtClean="0">
                <a:latin typeface="+mj-lt"/>
              </a:rPr>
              <a:t> on </a:t>
            </a:r>
            <a:r>
              <a:rPr lang="tr-TR" sz="2400" dirty="0" err="1" smtClean="0">
                <a:latin typeface="+mj-lt"/>
              </a:rPr>
              <a:t>this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issue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will</a:t>
            </a:r>
            <a:r>
              <a:rPr lang="tr-TR" sz="2400" dirty="0" smtClean="0">
                <a:latin typeface="+mj-lt"/>
              </a:rPr>
              <a:t> not be </a:t>
            </a:r>
            <a:r>
              <a:rPr lang="tr-TR" sz="2400" dirty="0" err="1" smtClean="0">
                <a:latin typeface="+mj-lt"/>
              </a:rPr>
              <a:t>wasted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these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roads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will</a:t>
            </a:r>
            <a:r>
              <a:rPr lang="tr-TR" sz="2400" dirty="0" smtClean="0">
                <a:latin typeface="+mj-lt"/>
              </a:rPr>
              <a:t> be </a:t>
            </a:r>
            <a:r>
              <a:rPr lang="tr-TR" sz="2400" dirty="0" err="1" smtClean="0">
                <a:latin typeface="+mj-lt"/>
              </a:rPr>
              <a:t>opened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human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beings</a:t>
            </a:r>
            <a:r>
              <a:rPr lang="tr-TR" sz="2400" dirty="0" smtClean="0">
                <a:latin typeface="+mj-lt"/>
              </a:rPr>
              <a:t>.</a:t>
            </a:r>
            <a:endParaRPr lang="tr-TR" sz="2400" dirty="0">
              <a:latin typeface="+mj-lt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8303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terms</a:t>
            </a:r>
            <a:r>
              <a:rPr lang="tr-TR" dirty="0" smtClean="0"/>
              <a:t> of </a:t>
            </a:r>
            <a:r>
              <a:rPr lang="tr-TR" dirty="0" err="1" smtClean="0"/>
              <a:t>relıgıous</a:t>
            </a:r>
            <a:r>
              <a:rPr lang="tr-TR" dirty="0" smtClean="0"/>
              <a:t> </a:t>
            </a:r>
            <a:r>
              <a:rPr lang="tr-TR" dirty="0" err="1" smtClean="0"/>
              <a:t>educatıon</a:t>
            </a:r>
            <a:r>
              <a:rPr lang="tr-TR" dirty="0" smtClean="0"/>
              <a:t>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6556" y="2266088"/>
            <a:ext cx="9523669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With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regard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religious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pluralism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pluralism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within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Islam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programme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must</a:t>
            </a:r>
            <a:r>
              <a:rPr lang="tr-TR" sz="2400" dirty="0" smtClean="0">
                <a:latin typeface="+mj-lt"/>
              </a:rPr>
              <a:t> be ‘</a:t>
            </a:r>
            <a:r>
              <a:rPr lang="tr-TR" sz="2400" dirty="0" err="1" smtClean="0">
                <a:latin typeface="+mj-lt"/>
              </a:rPr>
              <a:t>non-confessional</a:t>
            </a:r>
            <a:r>
              <a:rPr lang="tr-TR" sz="2400" dirty="0" smtClean="0">
                <a:latin typeface="+mj-lt"/>
              </a:rPr>
              <a:t>’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it </a:t>
            </a:r>
            <a:r>
              <a:rPr lang="tr-TR" sz="2400" dirty="0" err="1" smtClean="0">
                <a:latin typeface="+mj-lt"/>
              </a:rPr>
              <a:t>must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have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multi-religious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dimension</a:t>
            </a:r>
            <a:r>
              <a:rPr lang="tr-TR" sz="2400" dirty="0" smtClean="0">
                <a:latin typeface="+mj-lt"/>
              </a:rPr>
              <a:t>. 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sz="2400" dirty="0">
              <a:latin typeface="+mj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Programme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must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aim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raise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up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teachers</a:t>
            </a:r>
            <a:r>
              <a:rPr lang="tr-TR" sz="2400" dirty="0" smtClean="0">
                <a:latin typeface="+mj-lt"/>
              </a:rPr>
              <a:t>; </a:t>
            </a:r>
          </a:p>
          <a:p>
            <a:pPr marL="0" indent="0">
              <a:buNone/>
            </a:pPr>
            <a:r>
              <a:rPr lang="tr-TR" sz="2400" dirty="0" smtClean="0">
                <a:latin typeface="+mj-lt"/>
              </a:rPr>
              <a:t>                1.Who </a:t>
            </a:r>
            <a:r>
              <a:rPr lang="tr-TR" sz="2400" dirty="0" err="1" smtClean="0">
                <a:latin typeface="+mj-lt"/>
              </a:rPr>
              <a:t>adopt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lifelong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learning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including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skill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search</a:t>
            </a:r>
            <a:r>
              <a:rPr lang="tr-TR" sz="2400" dirty="0" smtClean="0">
                <a:latin typeface="+mj-lt"/>
              </a:rPr>
              <a:t>, ask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inquire</a:t>
            </a:r>
            <a:r>
              <a:rPr lang="tr-TR" sz="2400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sz="2400" dirty="0">
                <a:latin typeface="+mj-lt"/>
              </a:rPr>
              <a:t> </a:t>
            </a:r>
            <a:r>
              <a:rPr lang="tr-TR" sz="2400" dirty="0" smtClean="0">
                <a:latin typeface="+mj-lt"/>
              </a:rPr>
              <a:t>               2.Who </a:t>
            </a:r>
            <a:r>
              <a:rPr lang="tr-TR" sz="2400" dirty="0" err="1" smtClean="0">
                <a:latin typeface="+mj-lt"/>
              </a:rPr>
              <a:t>promote</a:t>
            </a:r>
            <a:r>
              <a:rPr lang="tr-TR" sz="2400" dirty="0" smtClean="0">
                <a:latin typeface="+mj-lt"/>
              </a:rPr>
              <a:t> a </a:t>
            </a:r>
            <a:r>
              <a:rPr lang="tr-TR" sz="2400" dirty="0" err="1" smtClean="0">
                <a:latin typeface="+mj-lt"/>
              </a:rPr>
              <a:t>culture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living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together</a:t>
            </a:r>
            <a:r>
              <a:rPr lang="tr-TR" sz="2400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sz="2400" dirty="0">
                <a:latin typeface="+mj-lt"/>
              </a:rPr>
              <a:t> </a:t>
            </a:r>
            <a:r>
              <a:rPr lang="tr-TR" sz="2400" dirty="0" smtClean="0">
                <a:latin typeface="+mj-lt"/>
              </a:rPr>
              <a:t>               3.Who </a:t>
            </a:r>
            <a:r>
              <a:rPr lang="tr-TR" sz="2400" dirty="0" err="1" smtClean="0">
                <a:latin typeface="+mj-lt"/>
              </a:rPr>
              <a:t>know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appreciate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beliefs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traditions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customs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other</a:t>
            </a:r>
            <a:r>
              <a:rPr lang="tr-TR" sz="2400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tr-TR" sz="2400" dirty="0">
                <a:latin typeface="+mj-lt"/>
              </a:rPr>
              <a:t> </a:t>
            </a:r>
            <a:r>
              <a:rPr lang="tr-TR" sz="2400" dirty="0" smtClean="0">
                <a:latin typeface="+mj-lt"/>
              </a:rPr>
              <a:t>       </a:t>
            </a:r>
            <a:r>
              <a:rPr lang="tr-TR" sz="2400" dirty="0" err="1" smtClean="0">
                <a:latin typeface="+mj-lt"/>
              </a:rPr>
              <a:t>religions</a:t>
            </a:r>
            <a:r>
              <a:rPr lang="tr-TR" sz="2400" dirty="0" smtClean="0">
                <a:latin typeface="+mj-lt"/>
              </a:rPr>
              <a:t> in </a:t>
            </a:r>
            <a:r>
              <a:rPr lang="tr-TR" sz="2400" dirty="0" err="1" smtClean="0">
                <a:latin typeface="+mj-lt"/>
              </a:rPr>
              <a:t>respect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tolerance</a:t>
            </a:r>
            <a:r>
              <a:rPr lang="tr-TR" sz="2400" dirty="0" smtClean="0">
                <a:latin typeface="+mj-lt"/>
              </a:rPr>
              <a:t>, as </a:t>
            </a:r>
            <a:r>
              <a:rPr lang="tr-TR" sz="2400" dirty="0" err="1" smtClean="0">
                <a:latin typeface="+mj-lt"/>
              </a:rPr>
              <a:t>well</a:t>
            </a:r>
            <a:r>
              <a:rPr lang="tr-TR" sz="2400" dirty="0" smtClean="0">
                <a:latin typeface="+mj-lt"/>
              </a:rPr>
              <a:t> as </a:t>
            </a:r>
            <a:r>
              <a:rPr lang="tr-TR" sz="2400" dirty="0" err="1" smtClean="0">
                <a:latin typeface="+mj-lt"/>
              </a:rPr>
              <a:t>their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own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religion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traditions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customs</a:t>
            </a:r>
            <a:r>
              <a:rPr lang="tr-TR" sz="2400" dirty="0" smtClean="0">
                <a:latin typeface="+mj-lt"/>
              </a:rPr>
              <a:t>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2 Resim" descr="Ring-of-respect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75819" y="2745451"/>
            <a:ext cx="2543167" cy="190649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172205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dirty="0" err="1" smtClean="0"/>
              <a:t>The</a:t>
            </a:r>
            <a:r>
              <a:rPr lang="tr-TR" sz="4400" dirty="0" smtClean="0"/>
              <a:t> </a:t>
            </a:r>
            <a:r>
              <a:rPr lang="tr-TR" sz="4400" dirty="0" err="1" smtClean="0"/>
              <a:t>expansıon</a:t>
            </a:r>
            <a:r>
              <a:rPr lang="tr-TR" sz="4400" dirty="0"/>
              <a:t> </a:t>
            </a:r>
            <a:r>
              <a:rPr lang="tr-TR" sz="4400" dirty="0" smtClean="0"/>
              <a:t>&amp; </a:t>
            </a:r>
            <a:r>
              <a:rPr lang="tr-TR" sz="4400" dirty="0" err="1" smtClean="0"/>
              <a:t>dıfferent</a:t>
            </a:r>
            <a:r>
              <a:rPr lang="tr-TR" sz="4400" dirty="0" smtClean="0"/>
              <a:t> </a:t>
            </a:r>
            <a:r>
              <a:rPr lang="tr-TR" sz="4400" dirty="0" err="1" smtClean="0"/>
              <a:t>schools</a:t>
            </a:r>
            <a:r>
              <a:rPr lang="tr-TR" sz="4400" dirty="0" smtClean="0"/>
              <a:t> of </a:t>
            </a:r>
            <a:r>
              <a:rPr lang="tr-TR" sz="4400" dirty="0" err="1" smtClean="0"/>
              <a:t>thought</a:t>
            </a:r>
            <a:r>
              <a:rPr lang="tr-TR" sz="4400" dirty="0" smtClean="0"/>
              <a:t>;</a:t>
            </a:r>
            <a:endParaRPr lang="tr-TR" sz="4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10" name="İçerik Yer Tutucusu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240" y="2810187"/>
            <a:ext cx="3644721" cy="216253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="" xmlns:p14="http://schemas.microsoft.com/office/powerpoint/2010/main" val="421451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31371" y="1628801"/>
            <a:ext cx="11455400" cy="1066801"/>
          </a:xfrm>
        </p:spPr>
        <p:txBody>
          <a:bodyPr>
            <a:normAutofit fontScale="90000"/>
          </a:bodyPr>
          <a:lstStyle/>
          <a:p>
            <a:pPr marL="0" indent="0"/>
            <a:r>
              <a:rPr lang="tr-TR" sz="4900" dirty="0" smtClean="0"/>
              <a:t>…</a:t>
            </a:r>
            <a:r>
              <a:rPr lang="tr-TR" sz="4900" dirty="0" err="1" smtClean="0"/>
              <a:t>Activities</a:t>
            </a:r>
            <a:r>
              <a:rPr lang="tr-TR" sz="4900" dirty="0" smtClean="0"/>
              <a:t/>
            </a:r>
            <a:br>
              <a:rPr lang="tr-TR" sz="4900" dirty="0" smtClean="0"/>
            </a:br>
            <a:r>
              <a:rPr lang="tr-TR" sz="4900" dirty="0" err="1" smtClean="0"/>
              <a:t>Reflection</a:t>
            </a:r>
            <a:r>
              <a:rPr lang="tr-TR" sz="4900" dirty="0" smtClean="0"/>
              <a:t> in </a:t>
            </a:r>
            <a:r>
              <a:rPr lang="tr-TR" sz="4900" dirty="0" err="1" smtClean="0"/>
              <a:t>Action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4294967295"/>
          </p:nvPr>
        </p:nvSpPr>
        <p:spPr>
          <a:xfrm>
            <a:off x="365760" y="1298448"/>
            <a:ext cx="11460480" cy="493776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6600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2063552" y="3068960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3600" dirty="0" err="1" smtClean="0"/>
              <a:t>Point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ponder</a:t>
            </a:r>
            <a:endParaRPr lang="tr-TR" sz="3600" dirty="0" smtClean="0"/>
          </a:p>
          <a:p>
            <a:pPr>
              <a:buFont typeface="Wingdings" pitchFamily="2" charset="2"/>
              <a:buChar char="ü"/>
            </a:pPr>
            <a:r>
              <a:rPr lang="tr-TR" sz="3600" dirty="0" err="1" smtClean="0"/>
              <a:t>Teachings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remember</a:t>
            </a:r>
            <a:endParaRPr lang="tr-TR" sz="3600" dirty="0" smtClean="0"/>
          </a:p>
          <a:p>
            <a:pPr>
              <a:buFont typeface="Wingdings" pitchFamily="2" charset="2"/>
              <a:buChar char="ü"/>
            </a:pPr>
            <a:r>
              <a:rPr lang="tr-TR" sz="3600" dirty="0" err="1" smtClean="0"/>
              <a:t>Questions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deepen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subject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88959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Further</a:t>
            </a:r>
            <a:r>
              <a:rPr lang="tr-TR" dirty="0" smtClean="0"/>
              <a:t> Information;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   Selçuk, Mualla. </a:t>
            </a:r>
            <a:r>
              <a:rPr lang="tr-TR" i="1" dirty="0" smtClean="0"/>
              <a:t>A Definition of ‘</a:t>
            </a:r>
            <a:r>
              <a:rPr lang="tr-TR" i="1" dirty="0" err="1" smtClean="0"/>
              <a:t>Jihad</a:t>
            </a:r>
            <a:r>
              <a:rPr lang="tr-TR" i="1" dirty="0" smtClean="0"/>
              <a:t>’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Its</a:t>
            </a:r>
            <a:r>
              <a:rPr lang="tr-TR" i="1" dirty="0" smtClean="0"/>
              <a:t> </a:t>
            </a:r>
            <a:r>
              <a:rPr lang="tr-TR" i="1" dirty="0" err="1" smtClean="0"/>
              <a:t>Relationship</a:t>
            </a:r>
            <a:r>
              <a:rPr lang="tr-TR" i="1" dirty="0" smtClean="0"/>
              <a:t> </a:t>
            </a:r>
            <a:r>
              <a:rPr lang="tr-TR" i="1" dirty="0" err="1" smtClean="0"/>
              <a:t>to</a:t>
            </a:r>
            <a:r>
              <a:rPr lang="tr-TR" i="1" dirty="0" smtClean="0"/>
              <a:t> RE in a World of </a:t>
            </a:r>
            <a:r>
              <a:rPr lang="tr-TR" i="1" dirty="0" err="1" smtClean="0"/>
              <a:t>Religious</a:t>
            </a:r>
            <a:r>
              <a:rPr lang="tr-TR" i="1" dirty="0" smtClean="0"/>
              <a:t> </a:t>
            </a:r>
            <a:r>
              <a:rPr lang="tr-TR" i="1" dirty="0" err="1" smtClean="0"/>
              <a:t>Diversity</a:t>
            </a:r>
            <a:r>
              <a:rPr lang="tr-TR" i="1" dirty="0" smtClean="0"/>
              <a:t>. ISREV/Ottowa 2010.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Selçuk, Mualla. </a:t>
            </a:r>
            <a:r>
              <a:rPr lang="tr-TR" i="1" dirty="0" smtClean="0"/>
              <a:t>How </a:t>
            </a:r>
            <a:r>
              <a:rPr lang="tr-TR" i="1" dirty="0" err="1" smtClean="0"/>
              <a:t>Does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Qur’an</a:t>
            </a:r>
            <a:r>
              <a:rPr lang="tr-TR" i="1" dirty="0" smtClean="0"/>
              <a:t> </a:t>
            </a:r>
            <a:r>
              <a:rPr lang="tr-TR" i="1" dirty="0" err="1" smtClean="0"/>
              <a:t>See</a:t>
            </a:r>
            <a:r>
              <a:rPr lang="tr-TR" i="1" dirty="0" smtClean="0"/>
              <a:t> «</a:t>
            </a:r>
            <a:r>
              <a:rPr lang="tr-TR" i="1" dirty="0" err="1" smtClean="0"/>
              <a:t>The</a:t>
            </a:r>
            <a:r>
              <a:rPr lang="tr-TR" i="1" dirty="0" smtClean="0"/>
              <a:t> People of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Book</a:t>
            </a:r>
            <a:r>
              <a:rPr lang="tr-TR" i="1" dirty="0" smtClean="0"/>
              <a:t>»? An </a:t>
            </a:r>
            <a:r>
              <a:rPr lang="tr-TR" i="1" dirty="0" err="1" smtClean="0"/>
              <a:t>Example</a:t>
            </a:r>
            <a:r>
              <a:rPr lang="tr-TR" i="1" dirty="0" smtClean="0"/>
              <a:t> of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Communicative</a:t>
            </a:r>
            <a:r>
              <a:rPr lang="tr-TR" i="1" dirty="0" smtClean="0"/>
              <a:t> Model of </a:t>
            </a:r>
            <a:r>
              <a:rPr lang="tr-TR" i="1" dirty="0" err="1" smtClean="0"/>
              <a:t>Islamic</a:t>
            </a:r>
            <a:r>
              <a:rPr lang="tr-TR" i="1" dirty="0" smtClean="0"/>
              <a:t> </a:t>
            </a:r>
            <a:r>
              <a:rPr lang="tr-TR" i="1" dirty="0" err="1" smtClean="0"/>
              <a:t>Religious</a:t>
            </a:r>
            <a:r>
              <a:rPr lang="tr-TR" i="1" dirty="0" smtClean="0"/>
              <a:t> </a:t>
            </a:r>
            <a:r>
              <a:rPr lang="tr-TR" i="1" dirty="0" err="1" smtClean="0"/>
              <a:t>Education</a:t>
            </a:r>
            <a:r>
              <a:rPr lang="tr-TR" i="1" dirty="0" smtClean="0"/>
              <a:t>, </a:t>
            </a:r>
            <a:r>
              <a:rPr lang="tr-TR" i="1" dirty="0" err="1" smtClean="0"/>
              <a:t>Reaching</a:t>
            </a:r>
            <a:r>
              <a:rPr lang="tr-TR" i="1" dirty="0" smtClean="0"/>
              <a:t> </a:t>
            </a:r>
            <a:r>
              <a:rPr lang="tr-TR" i="1" dirty="0" err="1" smtClean="0"/>
              <a:t>for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Sky</a:t>
            </a:r>
            <a:r>
              <a:rPr lang="tr-TR" i="1" dirty="0" smtClean="0"/>
              <a:t>, ed. Stella El </a:t>
            </a:r>
            <a:r>
              <a:rPr lang="tr-TR" i="1" dirty="0" err="1" smtClean="0"/>
              <a:t>Bouayadi-van</a:t>
            </a:r>
            <a:r>
              <a:rPr lang="tr-TR" i="1" dirty="0" smtClean="0"/>
              <a:t> de </a:t>
            </a:r>
            <a:r>
              <a:rPr lang="tr-TR" i="1" dirty="0" err="1" smtClean="0"/>
              <a:t>Wetering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Siebren</a:t>
            </a:r>
            <a:r>
              <a:rPr lang="tr-TR" i="1" dirty="0" smtClean="0"/>
              <a:t> Miedema,11-33.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         Düzgün, Şaban Ali. </a:t>
            </a:r>
            <a:r>
              <a:rPr lang="en-US" i="1" dirty="0" smtClean="0"/>
              <a:t>W</a:t>
            </a:r>
            <a:r>
              <a:rPr lang="tr-TR" i="1" dirty="0" err="1" smtClean="0"/>
              <a:t>inning</a:t>
            </a:r>
            <a:r>
              <a:rPr lang="tr-TR" i="1" dirty="0" smtClean="0"/>
              <a:t> </a:t>
            </a:r>
            <a:r>
              <a:rPr lang="tr-TR" i="1" dirty="0" err="1" smtClean="0"/>
              <a:t>Back</a:t>
            </a:r>
            <a:r>
              <a:rPr lang="tr-TR" i="1" dirty="0" smtClean="0"/>
              <a:t> </a:t>
            </a:r>
            <a:r>
              <a:rPr lang="tr-TR" i="1" dirty="0" err="1" smtClean="0"/>
              <a:t>Religion</a:t>
            </a:r>
            <a:r>
              <a:rPr lang="tr-TR" i="1" dirty="0" smtClean="0"/>
              <a:t>. - </a:t>
            </a:r>
            <a:r>
              <a:rPr lang="tr-TR" i="1" dirty="0" err="1" smtClean="0"/>
              <a:t>Countering</a:t>
            </a:r>
            <a:r>
              <a:rPr lang="en-US" i="1" dirty="0" smtClean="0"/>
              <a:t> </a:t>
            </a:r>
            <a:r>
              <a:rPr lang="en-US" i="1" dirty="0"/>
              <a:t>the </a:t>
            </a:r>
            <a:r>
              <a:rPr lang="tr-TR" i="1" dirty="0" err="1" smtClean="0"/>
              <a:t>Misuse</a:t>
            </a:r>
            <a:r>
              <a:rPr lang="tr-TR" i="1" dirty="0" smtClean="0"/>
              <a:t> </a:t>
            </a:r>
            <a:r>
              <a:rPr lang="en-US" i="1" dirty="0" smtClean="0"/>
              <a:t>of </a:t>
            </a:r>
            <a:r>
              <a:rPr lang="tr-TR" i="1" dirty="0" err="1" smtClean="0"/>
              <a:t>Scripture</a:t>
            </a:r>
            <a:r>
              <a:rPr lang="en-US" i="1" dirty="0" smtClean="0"/>
              <a:t> </a:t>
            </a:r>
            <a:r>
              <a:rPr lang="tr-TR" i="1" dirty="0" err="1" smtClean="0"/>
              <a:t>Against</a:t>
            </a:r>
            <a:r>
              <a:rPr lang="tr-TR" i="1" dirty="0" smtClean="0"/>
              <a:t> </a:t>
            </a:r>
            <a:r>
              <a:rPr lang="tr-TR" i="1" dirty="0" err="1" smtClean="0"/>
              <a:t>Terrorism</a:t>
            </a:r>
            <a:r>
              <a:rPr lang="tr-TR" i="1" dirty="0" smtClean="0"/>
              <a:t>- </a:t>
            </a:r>
            <a:endParaRPr lang="tr-TR" i="1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22358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Key</a:t>
            </a:r>
            <a:r>
              <a:rPr lang="tr-TR" dirty="0" smtClean="0"/>
              <a:t> </a:t>
            </a:r>
            <a:r>
              <a:rPr lang="tr-TR" dirty="0" err="1" smtClean="0"/>
              <a:t>concepts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90927" y="2447344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2800" dirty="0" err="1" smtClean="0">
                <a:latin typeface="+mj-lt"/>
              </a:rPr>
              <a:t>Challenges</a:t>
            </a:r>
            <a:r>
              <a:rPr lang="tr-TR" sz="2800" dirty="0" smtClean="0">
                <a:latin typeface="+mj-lt"/>
              </a:rPr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800" dirty="0" err="1" smtClean="0">
                <a:latin typeface="+mj-lt"/>
              </a:rPr>
              <a:t>Communicative</a:t>
            </a:r>
            <a:r>
              <a:rPr lang="tr-TR" sz="2800" dirty="0" smtClean="0">
                <a:latin typeface="+mj-lt"/>
              </a:rPr>
              <a:t> Model of </a:t>
            </a:r>
            <a:r>
              <a:rPr lang="tr-TR" sz="2800" dirty="0" err="1" smtClean="0">
                <a:latin typeface="+mj-lt"/>
              </a:rPr>
              <a:t>Teaching</a:t>
            </a:r>
            <a:r>
              <a:rPr lang="tr-TR" sz="2800" dirty="0" smtClean="0">
                <a:latin typeface="+mj-lt"/>
              </a:rPr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800" dirty="0" err="1" smtClean="0">
                <a:latin typeface="+mj-lt"/>
              </a:rPr>
              <a:t>The</a:t>
            </a:r>
            <a:r>
              <a:rPr lang="tr-TR" sz="2800" dirty="0" smtClean="0">
                <a:latin typeface="+mj-lt"/>
              </a:rPr>
              <a:t> People of </a:t>
            </a:r>
            <a:r>
              <a:rPr lang="tr-TR" sz="2800" dirty="0" err="1" smtClean="0">
                <a:latin typeface="+mj-lt"/>
              </a:rPr>
              <a:t>the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Book</a:t>
            </a:r>
            <a:r>
              <a:rPr lang="tr-TR" sz="2800" dirty="0" smtClean="0">
                <a:latin typeface="+mj-lt"/>
              </a:rPr>
              <a:t>,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7512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How </a:t>
            </a:r>
            <a:r>
              <a:rPr lang="tr-TR" sz="4000" dirty="0" err="1" smtClean="0"/>
              <a:t>Does</a:t>
            </a:r>
            <a:r>
              <a:rPr lang="tr-TR" sz="4000" dirty="0" smtClean="0"/>
              <a:t> </a:t>
            </a:r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Qur’an</a:t>
            </a:r>
            <a:r>
              <a:rPr lang="tr-TR" sz="4000" dirty="0" smtClean="0"/>
              <a:t> </a:t>
            </a:r>
            <a:r>
              <a:rPr lang="tr-TR" sz="4000" dirty="0" err="1" smtClean="0"/>
              <a:t>see</a:t>
            </a:r>
            <a:r>
              <a:rPr lang="tr-TR" sz="4000" dirty="0" smtClean="0"/>
              <a:t> «</a:t>
            </a:r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people</a:t>
            </a:r>
            <a:r>
              <a:rPr lang="tr-TR" sz="4000" dirty="0" smtClean="0"/>
              <a:t> of </a:t>
            </a:r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book</a:t>
            </a:r>
            <a:r>
              <a:rPr lang="tr-TR" sz="4000" dirty="0" smtClean="0"/>
              <a:t>»</a:t>
            </a:r>
            <a:br>
              <a:rPr lang="tr-TR" sz="4000" dirty="0" smtClean="0"/>
            </a:br>
            <a:r>
              <a:rPr lang="tr-TR" sz="3200" dirty="0" smtClean="0"/>
              <a:t>-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communıcatıve</a:t>
            </a:r>
            <a:r>
              <a:rPr lang="tr-TR" sz="3200" dirty="0" smtClean="0"/>
              <a:t> model of </a:t>
            </a:r>
            <a:r>
              <a:rPr lang="tr-TR" sz="3200" dirty="0" err="1" smtClean="0"/>
              <a:t>teachıng</a:t>
            </a:r>
            <a:r>
              <a:rPr lang="tr-TR" sz="3200" dirty="0" smtClean="0"/>
              <a:t>-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4128" y="2994338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Within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pluralistic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character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society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modern </a:t>
            </a:r>
            <a:r>
              <a:rPr lang="tr-TR" sz="2400" dirty="0" err="1" smtClean="0">
                <a:latin typeface="+mj-lt"/>
              </a:rPr>
              <a:t>school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students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are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seeking</a:t>
            </a:r>
            <a:r>
              <a:rPr lang="tr-TR" sz="2400" dirty="0" smtClean="0">
                <a:latin typeface="+mj-lt"/>
              </a:rPr>
              <a:t> a </a:t>
            </a:r>
            <a:r>
              <a:rPr lang="tr-TR" sz="2400" dirty="0" err="1" smtClean="0">
                <a:latin typeface="+mj-lt"/>
              </a:rPr>
              <a:t>different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kind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understanding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about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relationship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between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their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religious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traditions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life.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sz="2400" dirty="0">
              <a:latin typeface="+mj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communicative</a:t>
            </a:r>
            <a:r>
              <a:rPr lang="tr-TR" sz="2400" dirty="0" smtClean="0">
                <a:latin typeface="+mj-lt"/>
              </a:rPr>
              <a:t> model of </a:t>
            </a:r>
            <a:r>
              <a:rPr lang="tr-TR" sz="2400" dirty="0" err="1" smtClean="0">
                <a:latin typeface="+mj-lt"/>
              </a:rPr>
              <a:t>teaching</a:t>
            </a:r>
            <a:r>
              <a:rPr lang="tr-TR" sz="2400" dirty="0" smtClean="0">
                <a:latin typeface="+mj-lt"/>
              </a:rPr>
              <a:t> is a </a:t>
            </a:r>
            <a:r>
              <a:rPr lang="tr-TR" sz="2400" dirty="0" err="1" smtClean="0">
                <a:latin typeface="+mj-lt"/>
              </a:rPr>
              <a:t>kind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reflection</a:t>
            </a:r>
            <a:r>
              <a:rPr lang="tr-TR" sz="2400" dirty="0" smtClean="0">
                <a:latin typeface="+mj-lt"/>
              </a:rPr>
              <a:t> on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text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Qur’an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within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subject</a:t>
            </a:r>
            <a:r>
              <a:rPr lang="tr-TR" sz="2400" dirty="0" smtClean="0">
                <a:latin typeface="+mj-lt"/>
              </a:rPr>
              <a:t> in </a:t>
            </a:r>
            <a:r>
              <a:rPr lang="tr-TR" sz="2400" dirty="0" err="1" smtClean="0">
                <a:latin typeface="+mj-lt"/>
              </a:rPr>
              <a:t>its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historical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contemporary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contexts</a:t>
            </a:r>
            <a:r>
              <a:rPr lang="tr-TR" sz="2400" dirty="0" smtClean="0">
                <a:latin typeface="+mj-lt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sz="2400" dirty="0">
              <a:latin typeface="+mj-lt"/>
            </a:endParaRPr>
          </a:p>
          <a:p>
            <a:pPr>
              <a:buFont typeface="Wingdings" panose="05000000000000000000" pitchFamily="2" charset="2"/>
              <a:buChar char="ü"/>
            </a:pPr>
            <a:endParaRPr lang="tr-TR" sz="2400" dirty="0">
              <a:latin typeface="+mj-lt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9040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+mj-lt"/>
              </a:rPr>
              <a:t>‘</a:t>
            </a:r>
            <a:r>
              <a:rPr lang="tr-TR" sz="2400" dirty="0" err="1" smtClean="0">
                <a:latin typeface="+mj-lt"/>
              </a:rPr>
              <a:t>Communication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with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Qur’an</a:t>
            </a:r>
            <a:r>
              <a:rPr lang="tr-TR" sz="2400" dirty="0" smtClean="0">
                <a:latin typeface="+mj-lt"/>
              </a:rPr>
              <a:t>’ </a:t>
            </a:r>
            <a:r>
              <a:rPr lang="tr-TR" sz="2400" dirty="0" err="1" smtClean="0">
                <a:latin typeface="+mj-lt"/>
              </a:rPr>
              <a:t>means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Muslim’s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relationship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with</a:t>
            </a:r>
            <a:r>
              <a:rPr lang="tr-TR" sz="2400" dirty="0" smtClean="0">
                <a:latin typeface="+mj-lt"/>
              </a:rPr>
              <a:t> it. </a:t>
            </a:r>
            <a:r>
              <a:rPr lang="tr-TR" sz="2400" dirty="0" err="1" smtClean="0">
                <a:latin typeface="+mj-lt"/>
              </a:rPr>
              <a:t>This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relationship</a:t>
            </a:r>
            <a:r>
              <a:rPr lang="tr-TR" sz="2400" dirty="0" smtClean="0">
                <a:latin typeface="+mj-lt"/>
              </a:rPr>
              <a:t> is </a:t>
            </a:r>
            <a:r>
              <a:rPr lang="tr-TR" sz="2400" dirty="0" err="1" smtClean="0">
                <a:latin typeface="+mj-lt"/>
              </a:rPr>
              <a:t>compulsory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for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every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Muslim</a:t>
            </a:r>
            <a:r>
              <a:rPr lang="tr-TR" sz="2400" dirty="0" smtClean="0">
                <a:latin typeface="+mj-lt"/>
              </a:rPr>
              <a:t> in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sense </a:t>
            </a:r>
            <a:r>
              <a:rPr lang="tr-TR" sz="2400" dirty="0" err="1" smtClean="0">
                <a:latin typeface="+mj-lt"/>
              </a:rPr>
              <a:t>that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Qur’an</a:t>
            </a:r>
            <a:r>
              <a:rPr lang="tr-TR" sz="2400" dirty="0" smtClean="0">
                <a:latin typeface="+mj-lt"/>
              </a:rPr>
              <a:t> is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word</a:t>
            </a:r>
            <a:r>
              <a:rPr lang="tr-TR" sz="2400" dirty="0" smtClean="0">
                <a:latin typeface="+mj-lt"/>
              </a:rPr>
              <a:t> of Allah.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sz="2400" dirty="0">
              <a:latin typeface="+mj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For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understanding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this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relationship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should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ascertain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relationship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between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first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addressees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Qur’an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during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revelation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period</a:t>
            </a:r>
            <a:r>
              <a:rPr lang="tr-TR" sz="2400" dirty="0" smtClean="0">
                <a:latin typeface="+mj-lt"/>
              </a:rPr>
              <a:t>. </a:t>
            </a:r>
            <a:r>
              <a:rPr lang="tr-TR" sz="2400" dirty="0" err="1" smtClean="0">
                <a:latin typeface="+mj-lt"/>
              </a:rPr>
              <a:t>Because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Qur’an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was</a:t>
            </a:r>
            <a:r>
              <a:rPr lang="tr-TR" sz="2400" dirty="0" smtClean="0">
                <a:latin typeface="+mj-lt"/>
              </a:rPr>
              <a:t> a </a:t>
            </a:r>
            <a:r>
              <a:rPr lang="tr-TR" sz="2400" dirty="0" err="1" smtClean="0">
                <a:latin typeface="+mj-lt"/>
              </a:rPr>
              <a:t>message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that</a:t>
            </a:r>
            <a:r>
              <a:rPr lang="tr-TR" sz="2400" dirty="0" smtClean="0">
                <a:latin typeface="+mj-lt"/>
              </a:rPr>
              <a:t> met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needs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concerns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its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addresses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related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concrete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facts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world</a:t>
            </a:r>
            <a:r>
              <a:rPr lang="tr-TR" sz="2400" dirty="0" smtClean="0">
                <a:latin typeface="+mj-lt"/>
              </a:rPr>
              <a:t> in </a:t>
            </a:r>
            <a:r>
              <a:rPr lang="tr-TR" sz="2400" dirty="0" err="1" smtClean="0">
                <a:latin typeface="+mj-lt"/>
              </a:rPr>
              <a:t>which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lived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gave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examples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from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that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world</a:t>
            </a:r>
            <a:r>
              <a:rPr lang="tr-TR" sz="2400" dirty="0" smtClean="0">
                <a:latin typeface="+mj-lt"/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1708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After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death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Prophet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Muhammad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they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continued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live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their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religion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with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help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revealed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verses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with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fresh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memories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Prophet’s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guidance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their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understanding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context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verses</a:t>
            </a:r>
            <a:r>
              <a:rPr lang="tr-TR" sz="24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tr-TR" sz="2400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+mj-lt"/>
              </a:rPr>
              <a:t>First </a:t>
            </a:r>
            <a:r>
              <a:rPr lang="tr-TR" sz="2400" dirty="0" err="1" smtClean="0">
                <a:latin typeface="+mj-lt"/>
              </a:rPr>
              <a:t>Muslims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came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into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close</a:t>
            </a:r>
            <a:r>
              <a:rPr lang="tr-TR" sz="2400" dirty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contact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with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other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cultures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within</a:t>
            </a:r>
            <a:r>
              <a:rPr lang="tr-TR" sz="2400" dirty="0" smtClean="0">
                <a:latin typeface="+mj-lt"/>
              </a:rPr>
              <a:t> a </a:t>
            </a:r>
            <a:r>
              <a:rPr lang="tr-TR" sz="2400" dirty="0" err="1" smtClean="0">
                <a:latin typeface="+mj-lt"/>
              </a:rPr>
              <a:t>short</a:t>
            </a:r>
            <a:r>
              <a:rPr lang="tr-TR" sz="2400" dirty="0" smtClean="0">
                <a:latin typeface="+mj-lt"/>
              </a:rPr>
              <a:t> time. </a:t>
            </a:r>
            <a:r>
              <a:rPr lang="tr-TR" sz="2400" dirty="0" err="1" smtClean="0">
                <a:latin typeface="+mj-lt"/>
              </a:rPr>
              <a:t>This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meant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that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people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who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did</a:t>
            </a:r>
            <a:r>
              <a:rPr lang="tr-TR" sz="2400" dirty="0" smtClean="0">
                <a:latin typeface="+mj-lt"/>
              </a:rPr>
              <a:t> not </a:t>
            </a:r>
            <a:r>
              <a:rPr lang="tr-TR" sz="2400" dirty="0" err="1" smtClean="0">
                <a:latin typeface="+mj-lt"/>
              </a:rPr>
              <a:t>know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Arabic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were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becoming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part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Arab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milieu</a:t>
            </a:r>
            <a:r>
              <a:rPr lang="tr-TR" sz="2400" dirty="0" smtClean="0">
                <a:latin typeface="+mj-lt"/>
              </a:rPr>
              <a:t>. Knowledge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experience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were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being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transferred</a:t>
            </a:r>
            <a:r>
              <a:rPr lang="tr-TR" sz="2400" dirty="0" smtClean="0">
                <a:latin typeface="+mj-lt"/>
              </a:rPr>
              <a:t> in </a:t>
            </a:r>
            <a:r>
              <a:rPr lang="tr-TR" sz="2400" dirty="0" err="1" smtClean="0">
                <a:latin typeface="+mj-lt"/>
              </a:rPr>
              <a:t>their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own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historical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conditions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under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these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circumstances</a:t>
            </a:r>
            <a:r>
              <a:rPr lang="tr-TR" sz="2400" dirty="0" smtClean="0">
                <a:latin typeface="+mj-lt"/>
              </a:rPr>
              <a:t>. </a:t>
            </a:r>
            <a:r>
              <a:rPr lang="tr-TR" sz="2400" dirty="0" err="1" smtClean="0">
                <a:latin typeface="+mj-lt"/>
              </a:rPr>
              <a:t>Therefore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communication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became</a:t>
            </a:r>
            <a:r>
              <a:rPr lang="tr-TR" sz="2400" dirty="0" smtClean="0">
                <a:latin typeface="+mj-lt"/>
              </a:rPr>
              <a:t> an </a:t>
            </a:r>
            <a:r>
              <a:rPr lang="tr-TR" sz="2400" dirty="0" err="1" smtClean="0">
                <a:latin typeface="+mj-lt"/>
              </a:rPr>
              <a:t>important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part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Islamic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world</a:t>
            </a:r>
            <a:r>
              <a:rPr lang="tr-TR" sz="2400" dirty="0" smtClean="0">
                <a:latin typeface="+mj-lt"/>
              </a:rPr>
              <a:t>.</a:t>
            </a:r>
            <a:endParaRPr lang="tr-TR" sz="2400" dirty="0">
              <a:latin typeface="+mj-lt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65887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dirty="0" err="1" smtClean="0"/>
              <a:t>Need</a:t>
            </a:r>
            <a:r>
              <a:rPr lang="tr-TR" sz="4400" dirty="0" smtClean="0"/>
              <a:t> </a:t>
            </a:r>
            <a:r>
              <a:rPr lang="tr-TR" sz="4400" dirty="0" err="1" smtClean="0"/>
              <a:t>for</a:t>
            </a:r>
            <a:r>
              <a:rPr lang="tr-TR" sz="4400" dirty="0" smtClean="0"/>
              <a:t> a </a:t>
            </a:r>
            <a:r>
              <a:rPr lang="tr-TR" sz="4400" dirty="0" err="1" smtClean="0"/>
              <a:t>new</a:t>
            </a:r>
            <a:r>
              <a:rPr lang="tr-TR" sz="4400" dirty="0" smtClean="0"/>
              <a:t> </a:t>
            </a:r>
            <a:r>
              <a:rPr lang="tr-TR" sz="4400" dirty="0" err="1" smtClean="0"/>
              <a:t>search</a:t>
            </a:r>
            <a:r>
              <a:rPr lang="tr-TR" sz="4400" dirty="0" smtClean="0"/>
              <a:t>;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4127" y="3316310"/>
            <a:ext cx="9720073" cy="21958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appearance</a:t>
            </a:r>
            <a:r>
              <a:rPr lang="tr-TR" sz="2400" dirty="0" smtClean="0">
                <a:latin typeface="+mj-lt"/>
              </a:rPr>
              <a:t> in </a:t>
            </a:r>
            <a:r>
              <a:rPr lang="tr-TR" sz="2400" dirty="0" err="1" smtClean="0">
                <a:latin typeface="+mj-lt"/>
              </a:rPr>
              <a:t>Muslim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history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different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views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scribes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exegetes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theologians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sufis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philosophers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indicates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that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historically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speaking</a:t>
            </a:r>
            <a:r>
              <a:rPr lang="tr-TR" sz="2400" dirty="0" smtClean="0">
                <a:latin typeface="+mj-lt"/>
              </a:rPr>
              <a:t>, it is </a:t>
            </a:r>
            <a:r>
              <a:rPr lang="tr-TR" sz="2400" dirty="0" err="1" smtClean="0">
                <a:latin typeface="+mj-lt"/>
              </a:rPr>
              <a:t>virtually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impossible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see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Islam</a:t>
            </a:r>
            <a:r>
              <a:rPr lang="tr-TR" sz="2400" dirty="0" smtClean="0">
                <a:latin typeface="+mj-lt"/>
              </a:rPr>
              <a:t> as </a:t>
            </a:r>
            <a:r>
              <a:rPr lang="tr-TR" sz="2400" dirty="0" err="1" smtClean="0">
                <a:latin typeface="+mj-lt"/>
              </a:rPr>
              <a:t>imposing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only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one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perception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only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one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view</a:t>
            </a:r>
            <a:r>
              <a:rPr lang="tr-TR" sz="2400" dirty="0" smtClean="0">
                <a:latin typeface="+mj-lt"/>
              </a:rPr>
              <a:t>. </a:t>
            </a:r>
            <a:r>
              <a:rPr lang="tr-TR" sz="2400" dirty="0" err="1" smtClean="0">
                <a:latin typeface="+mj-lt"/>
              </a:rPr>
              <a:t>Therefore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we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should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make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use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these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contributions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build</a:t>
            </a:r>
            <a:r>
              <a:rPr lang="tr-TR" sz="2400" dirty="0" smtClean="0">
                <a:latin typeface="+mj-lt"/>
              </a:rPr>
              <a:t> on </a:t>
            </a:r>
            <a:r>
              <a:rPr lang="tr-TR" sz="2400" dirty="0" err="1" smtClean="0">
                <a:latin typeface="+mj-lt"/>
              </a:rPr>
              <a:t>them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reveal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new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scholarly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philosophical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efforts</a:t>
            </a:r>
            <a:r>
              <a:rPr lang="tr-TR" sz="2400" dirty="0" smtClean="0">
                <a:latin typeface="+mj-lt"/>
              </a:rPr>
              <a:t>.</a:t>
            </a:r>
            <a:endParaRPr lang="tr-TR" sz="2400" dirty="0">
              <a:latin typeface="+mj-lt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b="1" smtClean="0"/>
              <a:pPr/>
              <a:t>6</a:t>
            </a:fld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2219531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Learnıng</a:t>
            </a:r>
            <a:r>
              <a:rPr lang="tr-TR" sz="4000" dirty="0" smtClean="0"/>
              <a:t> </a:t>
            </a:r>
            <a:r>
              <a:rPr lang="tr-TR" sz="4000" dirty="0" err="1" smtClean="0"/>
              <a:t>about</a:t>
            </a:r>
            <a:r>
              <a:rPr lang="tr-TR" sz="4000" dirty="0" smtClean="0"/>
              <a:t> </a:t>
            </a:r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text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learnıng</a:t>
            </a:r>
            <a:r>
              <a:rPr lang="tr-TR" sz="4000" dirty="0" smtClean="0"/>
              <a:t> </a:t>
            </a:r>
            <a:r>
              <a:rPr lang="tr-TR" sz="4000" dirty="0" err="1" smtClean="0"/>
              <a:t>from</a:t>
            </a:r>
            <a:r>
              <a:rPr lang="tr-TR" sz="4000" dirty="0" smtClean="0"/>
              <a:t> </a:t>
            </a:r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text</a:t>
            </a:r>
            <a:r>
              <a:rPr lang="tr-TR" sz="4000" dirty="0" smtClean="0"/>
              <a:t>;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model </a:t>
            </a:r>
            <a:r>
              <a:rPr lang="tr-TR" sz="2400" dirty="0" err="1" smtClean="0">
                <a:latin typeface="+mj-lt"/>
              </a:rPr>
              <a:t>proposed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for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Islamic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teaching</a:t>
            </a:r>
            <a:r>
              <a:rPr lang="tr-TR" sz="2400" dirty="0" smtClean="0">
                <a:latin typeface="+mj-lt"/>
              </a:rPr>
              <a:t> in </a:t>
            </a:r>
            <a:r>
              <a:rPr lang="tr-TR" sz="2400" dirty="0" err="1" smtClean="0">
                <a:latin typeface="+mj-lt"/>
              </a:rPr>
              <a:t>religious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education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encompasses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two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elements</a:t>
            </a:r>
            <a:r>
              <a:rPr lang="tr-TR" sz="2400" dirty="0" smtClean="0">
                <a:latin typeface="+mj-lt"/>
              </a:rPr>
              <a:t>; </a:t>
            </a:r>
            <a:r>
              <a:rPr lang="tr-TR" sz="2400" dirty="0" err="1" smtClean="0">
                <a:latin typeface="+mj-lt"/>
              </a:rPr>
              <a:t>epistemology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pedagogy</a:t>
            </a:r>
            <a:r>
              <a:rPr lang="tr-TR" sz="2400" dirty="0" smtClean="0">
                <a:latin typeface="+mj-lt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Epistemology</a:t>
            </a:r>
            <a:r>
              <a:rPr lang="tr-TR" sz="2400" dirty="0" smtClean="0">
                <a:latin typeface="+mj-lt"/>
              </a:rPr>
              <a:t> is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study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what</a:t>
            </a:r>
            <a:r>
              <a:rPr lang="tr-TR" sz="2400" dirty="0" smtClean="0">
                <a:latin typeface="+mj-lt"/>
              </a:rPr>
              <a:t> is </a:t>
            </a:r>
            <a:r>
              <a:rPr lang="tr-TR" sz="2400" dirty="0" err="1" smtClean="0">
                <a:latin typeface="+mj-lt"/>
              </a:rPr>
              <a:t>known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how </a:t>
            </a:r>
            <a:r>
              <a:rPr lang="tr-TR" sz="2400" dirty="0" err="1" smtClean="0">
                <a:latin typeface="+mj-lt"/>
              </a:rPr>
              <a:t>what</a:t>
            </a:r>
            <a:r>
              <a:rPr lang="tr-TR" sz="2400" dirty="0" smtClean="0">
                <a:latin typeface="+mj-lt"/>
              </a:rPr>
              <a:t> is </a:t>
            </a:r>
            <a:r>
              <a:rPr lang="tr-TR" sz="2400" dirty="0" err="1" smtClean="0">
                <a:latin typeface="+mj-lt"/>
              </a:rPr>
              <a:t>known</a:t>
            </a:r>
            <a:r>
              <a:rPr lang="tr-TR" sz="2400" dirty="0" smtClean="0">
                <a:latin typeface="+mj-lt"/>
              </a:rPr>
              <a:t> can be </a:t>
            </a:r>
            <a:r>
              <a:rPr lang="tr-TR" sz="2400" dirty="0" err="1" smtClean="0">
                <a:latin typeface="+mj-lt"/>
              </a:rPr>
              <a:t>known</a:t>
            </a:r>
            <a:r>
              <a:rPr lang="tr-TR" sz="2400" dirty="0" smtClean="0">
                <a:latin typeface="+mj-lt"/>
              </a:rPr>
              <a:t>. </a:t>
            </a:r>
            <a:r>
              <a:rPr lang="tr-TR" sz="2400" dirty="0" err="1" smtClean="0">
                <a:latin typeface="+mj-lt"/>
              </a:rPr>
              <a:t>Any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concept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learning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from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religion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depends</a:t>
            </a:r>
            <a:r>
              <a:rPr lang="tr-TR" sz="2400" dirty="0" smtClean="0">
                <a:latin typeface="+mj-lt"/>
              </a:rPr>
              <a:t> on </a:t>
            </a:r>
            <a:r>
              <a:rPr lang="tr-TR" sz="2400" dirty="0" err="1" smtClean="0">
                <a:latin typeface="+mj-lt"/>
              </a:rPr>
              <a:t>being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clear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about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what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teachers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know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about</a:t>
            </a:r>
            <a:r>
              <a:rPr lang="tr-TR" sz="2400" dirty="0" smtClean="0">
                <a:latin typeface="+mj-lt"/>
              </a:rPr>
              <a:t> it.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Pedagogy</a:t>
            </a:r>
            <a:r>
              <a:rPr lang="tr-TR" sz="2400" dirty="0" smtClean="0">
                <a:latin typeface="+mj-lt"/>
              </a:rPr>
              <a:t> is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communication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critical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reflection</a:t>
            </a:r>
            <a:r>
              <a:rPr lang="tr-TR" sz="2400" dirty="0" smtClean="0">
                <a:latin typeface="+mj-lt"/>
              </a:rPr>
              <a:t> on </a:t>
            </a:r>
            <a:r>
              <a:rPr lang="tr-TR" sz="2400" dirty="0" err="1" smtClean="0">
                <a:latin typeface="+mj-lt"/>
              </a:rPr>
              <a:t>what</a:t>
            </a:r>
            <a:r>
              <a:rPr lang="tr-TR" sz="2400" dirty="0" smtClean="0">
                <a:latin typeface="+mj-lt"/>
              </a:rPr>
              <a:t> is </a:t>
            </a:r>
            <a:r>
              <a:rPr lang="tr-TR" sz="2400" dirty="0" err="1" smtClean="0">
                <a:latin typeface="+mj-lt"/>
              </a:rPr>
              <a:t>known</a:t>
            </a:r>
            <a:r>
              <a:rPr lang="tr-TR" sz="2400" dirty="0" smtClean="0">
                <a:latin typeface="+mj-lt"/>
              </a:rPr>
              <a:t>. Here </a:t>
            </a:r>
            <a:r>
              <a:rPr lang="tr-TR" sz="2400" dirty="0" err="1" smtClean="0">
                <a:latin typeface="+mj-lt"/>
              </a:rPr>
              <a:t>theological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foundations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content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must</a:t>
            </a:r>
            <a:r>
              <a:rPr lang="tr-TR" sz="2400" dirty="0" smtClean="0">
                <a:latin typeface="+mj-lt"/>
              </a:rPr>
              <a:t> be </a:t>
            </a:r>
            <a:r>
              <a:rPr lang="tr-TR" sz="2400" dirty="0" err="1" smtClean="0">
                <a:latin typeface="+mj-lt"/>
              </a:rPr>
              <a:t>secured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provide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learners</a:t>
            </a:r>
            <a:r>
              <a:rPr lang="tr-TR" sz="2400" dirty="0" smtClean="0">
                <a:latin typeface="+mj-lt"/>
              </a:rPr>
              <a:t> a </a:t>
            </a:r>
            <a:r>
              <a:rPr lang="tr-TR" sz="2400" dirty="0" err="1" smtClean="0">
                <a:latin typeface="+mj-lt"/>
              </a:rPr>
              <a:t>base</a:t>
            </a:r>
            <a:r>
              <a:rPr lang="tr-TR" sz="2400" dirty="0" smtClean="0">
                <a:latin typeface="+mj-lt"/>
              </a:rPr>
              <a:t> on </a:t>
            </a:r>
            <a:r>
              <a:rPr lang="tr-TR" sz="2400" dirty="0" err="1" smtClean="0">
                <a:latin typeface="+mj-lt"/>
              </a:rPr>
              <a:t>which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reflect</a:t>
            </a:r>
            <a:r>
              <a:rPr lang="tr-TR" sz="2400" dirty="0" smtClean="0">
                <a:latin typeface="+mj-lt"/>
              </a:rPr>
              <a:t>.</a:t>
            </a:r>
            <a:endParaRPr lang="tr-TR" sz="2400" dirty="0">
              <a:latin typeface="+mj-lt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26172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leading</a:t>
            </a:r>
            <a:r>
              <a:rPr lang="tr-TR" sz="2400" dirty="0" smtClean="0">
                <a:latin typeface="+mj-lt"/>
              </a:rPr>
              <a:t> idea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communicative</a:t>
            </a:r>
            <a:r>
              <a:rPr lang="tr-TR" sz="2400" dirty="0" smtClean="0">
                <a:latin typeface="+mj-lt"/>
              </a:rPr>
              <a:t> model is, </a:t>
            </a:r>
            <a:r>
              <a:rPr lang="tr-TR" sz="2400" dirty="0" err="1" smtClean="0">
                <a:latin typeface="+mj-lt"/>
              </a:rPr>
              <a:t>first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get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teachers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think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about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historical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context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Qur’anic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verses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second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provide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them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with</a:t>
            </a:r>
            <a:r>
              <a:rPr lang="tr-TR" sz="2400" dirty="0" smtClean="0">
                <a:latin typeface="+mj-lt"/>
              </a:rPr>
              <a:t> a </a:t>
            </a:r>
            <a:r>
              <a:rPr lang="tr-TR" sz="2400" dirty="0" err="1" smtClean="0">
                <a:latin typeface="+mj-lt"/>
              </a:rPr>
              <a:t>universal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theological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vision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text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that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will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allow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them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to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approach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actual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context</a:t>
            </a:r>
            <a:r>
              <a:rPr lang="tr-TR" sz="2400" dirty="0" smtClean="0">
                <a:latin typeface="+mj-lt"/>
              </a:rPr>
              <a:t> in </a:t>
            </a:r>
            <a:r>
              <a:rPr lang="tr-TR" sz="2400" dirty="0" err="1" smtClean="0">
                <a:latin typeface="+mj-lt"/>
              </a:rPr>
              <a:t>which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people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stand</a:t>
            </a:r>
            <a:r>
              <a:rPr lang="tr-TR" sz="2400" dirty="0" smtClean="0">
                <a:latin typeface="+mj-lt"/>
              </a:rPr>
              <a:t> in a </a:t>
            </a:r>
            <a:r>
              <a:rPr lang="tr-TR" sz="2400" dirty="0" err="1" smtClean="0">
                <a:latin typeface="+mj-lt"/>
              </a:rPr>
              <a:t>broad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perspective</a:t>
            </a:r>
            <a:r>
              <a:rPr lang="tr-TR" sz="2400" dirty="0" smtClean="0">
                <a:latin typeface="+mj-lt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sz="2400" dirty="0">
              <a:latin typeface="+mj-lt"/>
            </a:endParaRPr>
          </a:p>
          <a:p>
            <a:pPr marL="0" indent="0">
              <a:buNone/>
            </a:pPr>
            <a:endParaRPr lang="tr-TR" sz="2400" dirty="0">
              <a:latin typeface="+mj-lt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13980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As an </a:t>
            </a:r>
            <a:r>
              <a:rPr lang="tr-TR" dirty="0" err="1" smtClean="0"/>
              <a:t>example</a:t>
            </a:r>
            <a:r>
              <a:rPr lang="tr-TR" dirty="0" smtClean="0"/>
              <a:t>;</a:t>
            </a:r>
            <a:br>
              <a:rPr lang="tr-TR" dirty="0" smtClean="0"/>
            </a:br>
            <a:r>
              <a:rPr lang="tr-TR" sz="4000" dirty="0">
                <a:solidFill>
                  <a:prstClr val="black">
                    <a:lumMod val="95000"/>
                    <a:lumOff val="5000"/>
                  </a:prstClr>
                </a:solidFill>
              </a:rPr>
              <a:t>How </a:t>
            </a:r>
            <a:r>
              <a:rPr lang="tr-TR" sz="4000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Does</a:t>
            </a:r>
            <a:r>
              <a:rPr lang="tr-TR" sz="4000" dirty="0">
                <a:solidFill>
                  <a:prstClr val="black">
                    <a:lumMod val="95000"/>
                    <a:lumOff val="5000"/>
                  </a:prstClr>
                </a:solidFill>
              </a:rPr>
              <a:t> </a:t>
            </a:r>
            <a:r>
              <a:rPr lang="tr-TR" sz="4000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the</a:t>
            </a:r>
            <a:r>
              <a:rPr lang="tr-TR" sz="4000" dirty="0">
                <a:solidFill>
                  <a:prstClr val="black">
                    <a:lumMod val="95000"/>
                    <a:lumOff val="5000"/>
                  </a:prstClr>
                </a:solidFill>
              </a:rPr>
              <a:t> </a:t>
            </a:r>
            <a:r>
              <a:rPr lang="tr-TR" sz="4000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Qur’an</a:t>
            </a:r>
            <a:r>
              <a:rPr lang="tr-TR" sz="4000" dirty="0">
                <a:solidFill>
                  <a:prstClr val="black">
                    <a:lumMod val="95000"/>
                    <a:lumOff val="5000"/>
                  </a:prstClr>
                </a:solidFill>
              </a:rPr>
              <a:t> </a:t>
            </a:r>
            <a:r>
              <a:rPr lang="tr-TR" sz="4000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see</a:t>
            </a:r>
            <a:r>
              <a:rPr lang="tr-TR" sz="4000" dirty="0">
                <a:solidFill>
                  <a:prstClr val="black">
                    <a:lumMod val="95000"/>
                    <a:lumOff val="5000"/>
                  </a:prstClr>
                </a:solidFill>
              </a:rPr>
              <a:t> «</a:t>
            </a:r>
            <a:r>
              <a:rPr lang="tr-TR" sz="4000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the</a:t>
            </a:r>
            <a:r>
              <a:rPr lang="tr-TR" sz="4000" dirty="0">
                <a:solidFill>
                  <a:prstClr val="black">
                    <a:lumMod val="95000"/>
                    <a:lumOff val="5000"/>
                  </a:prstClr>
                </a:solidFill>
              </a:rPr>
              <a:t> </a:t>
            </a:r>
            <a:r>
              <a:rPr lang="tr-TR" sz="4000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people</a:t>
            </a:r>
            <a:r>
              <a:rPr lang="tr-TR" sz="4000" dirty="0">
                <a:solidFill>
                  <a:prstClr val="black">
                    <a:lumMod val="95000"/>
                    <a:lumOff val="5000"/>
                  </a:prstClr>
                </a:solidFill>
              </a:rPr>
              <a:t> of </a:t>
            </a:r>
            <a:r>
              <a:rPr lang="tr-TR" sz="4000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the</a:t>
            </a:r>
            <a:r>
              <a:rPr lang="tr-TR" sz="4000" dirty="0">
                <a:solidFill>
                  <a:prstClr val="black">
                    <a:lumMod val="95000"/>
                    <a:lumOff val="5000"/>
                  </a:prstClr>
                </a:solidFill>
              </a:rPr>
              <a:t> </a:t>
            </a:r>
            <a:r>
              <a:rPr lang="tr-TR" sz="4000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book</a:t>
            </a:r>
            <a:r>
              <a:rPr lang="tr-TR" sz="4000" dirty="0">
                <a:solidFill>
                  <a:prstClr val="black">
                    <a:lumMod val="95000"/>
                    <a:lumOff val="5000"/>
                  </a:prstClr>
                </a:solidFill>
              </a:rPr>
              <a:t>»</a:t>
            </a:r>
            <a:br>
              <a:rPr lang="tr-TR" sz="4000" dirty="0">
                <a:solidFill>
                  <a:prstClr val="black">
                    <a:lumMod val="95000"/>
                    <a:lumOff val="5000"/>
                  </a:prstClr>
                </a:solidFill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religious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groups</a:t>
            </a:r>
            <a:r>
              <a:rPr lang="tr-TR" sz="2400" dirty="0" smtClean="0">
                <a:latin typeface="+mj-lt"/>
              </a:rPr>
              <a:t> in </a:t>
            </a:r>
            <a:r>
              <a:rPr lang="tr-TR" sz="2400" dirty="0" err="1" smtClean="0">
                <a:latin typeface="+mj-lt"/>
              </a:rPr>
              <a:t>Qur’an</a:t>
            </a:r>
            <a:r>
              <a:rPr lang="tr-TR" sz="2400" dirty="0" smtClean="0">
                <a:latin typeface="+mj-lt"/>
              </a:rPr>
              <a:t>; </a:t>
            </a:r>
            <a:r>
              <a:rPr lang="tr-TR" sz="2400" dirty="0" err="1" smtClean="0">
                <a:latin typeface="+mj-lt"/>
              </a:rPr>
              <a:t>polytheists</a:t>
            </a:r>
            <a:r>
              <a:rPr lang="tr-TR" sz="2400" dirty="0" smtClean="0">
                <a:latin typeface="+mj-lt"/>
              </a:rPr>
              <a:t>, </a:t>
            </a:r>
            <a:r>
              <a:rPr lang="tr-TR" sz="2400" dirty="0" err="1" smtClean="0">
                <a:latin typeface="+mj-lt"/>
              </a:rPr>
              <a:t>people</a:t>
            </a:r>
            <a:r>
              <a:rPr lang="tr-TR" sz="2400" dirty="0" smtClean="0">
                <a:latin typeface="+mj-lt"/>
              </a:rPr>
              <a:t> of </a:t>
            </a:r>
            <a:r>
              <a:rPr lang="tr-TR" sz="2400" dirty="0" err="1" smtClean="0">
                <a:latin typeface="+mj-lt"/>
              </a:rPr>
              <a:t>the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book</a:t>
            </a:r>
            <a:r>
              <a:rPr lang="tr-TR" sz="2400" dirty="0" smtClean="0">
                <a:latin typeface="+mj-lt"/>
              </a:rPr>
              <a:t> (</a:t>
            </a:r>
            <a:r>
              <a:rPr lang="tr-TR" sz="2400" dirty="0" err="1" smtClean="0">
                <a:latin typeface="+mj-lt"/>
              </a:rPr>
              <a:t>Jews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Christians</a:t>
            </a:r>
            <a:r>
              <a:rPr lang="tr-TR" sz="2400" dirty="0" smtClean="0">
                <a:latin typeface="+mj-lt"/>
              </a:rPr>
              <a:t>), </a:t>
            </a:r>
            <a:r>
              <a:rPr lang="tr-TR" sz="2400" dirty="0" err="1" smtClean="0">
                <a:latin typeface="+mj-lt"/>
              </a:rPr>
              <a:t>Magians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and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Sabians</a:t>
            </a:r>
            <a:r>
              <a:rPr lang="tr-TR" sz="2400" dirty="0" smtClean="0">
                <a:latin typeface="+mj-lt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dirty="0"/>
          </a:p>
          <a:p>
            <a:pPr>
              <a:buFont typeface="Wingdings" panose="05000000000000000000" pitchFamily="2" charset="2"/>
              <a:buChar char="ü"/>
            </a:pPr>
            <a:endParaRPr lang="tr-TR" dirty="0" smtClean="0"/>
          </a:p>
          <a:p>
            <a:r>
              <a:rPr lang="en-US" dirty="0"/>
              <a:t>“</a:t>
            </a:r>
            <a:r>
              <a:rPr lang="en-US" i="1" dirty="0"/>
              <a:t>We have sent thee inspiration, as We sent it to Noah and the Messengers after him: we sent inspiration to Abraham, Ismail, Isaac, Jacob and the Tribes, to Jesus, Job, Jonah, Aaron, and Solomon, and to David We gave the Psalms.”</a:t>
            </a:r>
            <a:endParaRPr lang="tr-TR" i="1" dirty="0"/>
          </a:p>
          <a:p>
            <a:pPr>
              <a:buNone/>
            </a:pPr>
            <a:r>
              <a:rPr lang="tr-TR" i="1" dirty="0"/>
              <a:t>							Nisa/</a:t>
            </a:r>
            <a:r>
              <a:rPr lang="en-US" dirty="0"/>
              <a:t> 163-165</a:t>
            </a:r>
            <a:endParaRPr lang="tr-TR" dirty="0"/>
          </a:p>
          <a:p>
            <a:pPr>
              <a:buFont typeface="Wingdings" panose="05000000000000000000" pitchFamily="2" charset="2"/>
              <a:buChar char="ü"/>
            </a:pPr>
            <a:endParaRPr lang="tr-TR" dirty="0"/>
          </a:p>
          <a:p>
            <a:pPr>
              <a:buFont typeface="Wingdings" panose="05000000000000000000" pitchFamily="2" charset="2"/>
              <a:buChar char="ü"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VICISU 2014                  Prof. Dr. Mualla Selçuk</a:t>
            </a:r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93418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220</TotalTime>
  <Words>1300</Words>
  <Application>Microsoft Office PowerPoint</Application>
  <PresentationFormat>Özel</PresentationFormat>
  <Paragraphs>94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Entegral</vt:lpstr>
      <vt:lpstr>   </vt:lpstr>
      <vt:lpstr>Key concepts</vt:lpstr>
      <vt:lpstr>How Does the Qur’an see «the people of the book» -the communıcatıve model of teachıng-</vt:lpstr>
      <vt:lpstr>Slayt 4</vt:lpstr>
      <vt:lpstr>Slayt 5</vt:lpstr>
      <vt:lpstr>Need for a new search;</vt:lpstr>
      <vt:lpstr>Learnıng about the text and learnıng from the text;</vt:lpstr>
      <vt:lpstr>Slayt 8</vt:lpstr>
      <vt:lpstr>As an example; How Does the Qur’an see «the people of the book» </vt:lpstr>
      <vt:lpstr>Slayt 10</vt:lpstr>
      <vt:lpstr>a.Respect for dıversıty</vt:lpstr>
      <vt:lpstr>b.Respect for human freedom</vt:lpstr>
      <vt:lpstr>Slayt 13</vt:lpstr>
      <vt:lpstr>In terms of relıgıous educatıon;</vt:lpstr>
      <vt:lpstr>The expansıon &amp; dıfferent schools of thought;</vt:lpstr>
      <vt:lpstr>…Activities Reflection in Action </vt:lpstr>
      <vt:lpstr>Slayt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 In Contemporary Ages and dıfferent schools of thought   </dc:title>
  <dc:creator>esra erdoğan</dc:creator>
  <cp:lastModifiedBy>selcuk</cp:lastModifiedBy>
  <cp:revision>29</cp:revision>
  <dcterms:created xsi:type="dcterms:W3CDTF">2014-07-13T21:00:58Z</dcterms:created>
  <dcterms:modified xsi:type="dcterms:W3CDTF">2018-01-26T13:09:13Z</dcterms:modified>
</cp:coreProperties>
</file>